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2" r:id="rId2"/>
  </p:sldMasterIdLst>
  <p:sldIdLst>
    <p:sldId id="32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8" r:id="rId12"/>
    <p:sldId id="279" r:id="rId13"/>
    <p:sldId id="280" r:id="rId14"/>
    <p:sldId id="265" r:id="rId15"/>
    <p:sldId id="323" r:id="rId16"/>
    <p:sldId id="324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3" r:id="rId25"/>
    <p:sldId id="274" r:id="rId26"/>
    <p:sldId id="275" r:id="rId27"/>
    <p:sldId id="314" r:id="rId28"/>
    <p:sldId id="276" r:id="rId29"/>
    <p:sldId id="277" r:id="rId30"/>
    <p:sldId id="281" r:id="rId31"/>
    <p:sldId id="282" r:id="rId32"/>
    <p:sldId id="284" r:id="rId33"/>
    <p:sldId id="286" r:id="rId34"/>
    <p:sldId id="288" r:id="rId35"/>
    <p:sldId id="289" r:id="rId36"/>
    <p:sldId id="292" r:id="rId37"/>
    <p:sldId id="293" r:id="rId38"/>
    <p:sldId id="294" r:id="rId39"/>
    <p:sldId id="296" r:id="rId40"/>
    <p:sldId id="315" r:id="rId41"/>
    <p:sldId id="316" r:id="rId42"/>
    <p:sldId id="297" r:id="rId43"/>
    <p:sldId id="298" r:id="rId44"/>
    <p:sldId id="299" r:id="rId45"/>
    <p:sldId id="300" r:id="rId46"/>
    <p:sldId id="301" r:id="rId47"/>
    <p:sldId id="302" r:id="rId48"/>
    <p:sldId id="321" r:id="rId49"/>
    <p:sldId id="304" r:id="rId50"/>
    <p:sldId id="320" r:id="rId51"/>
    <p:sldId id="305" r:id="rId52"/>
    <p:sldId id="306" r:id="rId53"/>
    <p:sldId id="307" r:id="rId54"/>
    <p:sldId id="317" r:id="rId55"/>
    <p:sldId id="290" r:id="rId56"/>
    <p:sldId id="291" r:id="rId57"/>
    <p:sldId id="308" r:id="rId58"/>
    <p:sldId id="309" r:id="rId59"/>
    <p:sldId id="310" r:id="rId60"/>
    <p:sldId id="319" r:id="rId61"/>
    <p:sldId id="325" r:id="rId62"/>
    <p:sldId id="326" r:id="rId63"/>
    <p:sldId id="311" r:id="rId64"/>
    <p:sldId id="312" r:id="rId65"/>
    <p:sldId id="313" r:id="rId66"/>
    <p:sldId id="318" r:id="rId67"/>
  </p:sldIdLst>
  <p:sldSz cx="12192000" cy="6858000"/>
  <p:notesSz cx="6858000" cy="9144000"/>
  <p:embeddedFontLst>
    <p:embeddedFont>
      <p:font typeface="LunchBox Slab Bold" panose="02000800000000000000" pitchFamily="50" charset="0"/>
      <p:bold r:id="rId68"/>
    </p:embeddedFont>
    <p:embeddedFont>
      <p:font typeface="LunchBox Slab" panose="02000000000000000000" pitchFamily="50" charset="0"/>
      <p:regular r:id="rId69"/>
    </p:embeddedFont>
    <p:embeddedFont>
      <p:font typeface="Calibri Light" panose="020F0302020204030204" pitchFamily="34" charset="0"/>
      <p:regular r:id="rId70"/>
      <p:italic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1.fntdata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7.fntdata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6.fntdata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2.fntdata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4164" y="1159327"/>
            <a:ext cx="10800000" cy="2160000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bg1"/>
                </a:solidFill>
                <a:latin typeface="LunchBox Slab Bold" panose="02000800000000000000" pitchFamily="50" charset="0"/>
              </a:defRPr>
            </a:lvl1pPr>
          </a:lstStyle>
          <a:p>
            <a:r>
              <a:rPr lang="en-US" dirty="0" smtClean="0"/>
              <a:t>Title - English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D888-01B1-427E-98E3-E8CB42319A44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ACFB-993A-4438-BE91-C6ED3B25BD4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4164" y="3459840"/>
            <a:ext cx="10800000" cy="216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LunchBox Slab Bold" panose="020008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LunchBox Slab Bold" panose="020008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LunchBox Slab Bold" panose="020008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LunchBox Slab Bold" panose="020008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LunchBox Slab Bold" panose="02000800000000000000" pitchFamily="50" charset="0"/>
              </a:defRPr>
            </a:lvl5pPr>
          </a:lstStyle>
          <a:p>
            <a:pPr lvl="0"/>
            <a:r>
              <a:rPr lang="en-US" dirty="0" smtClean="0"/>
              <a:t>Title - Cymraeg</a:t>
            </a:r>
          </a:p>
        </p:txBody>
      </p:sp>
    </p:spTree>
    <p:extLst>
      <p:ext uri="{BB962C8B-B14F-4D97-AF65-F5344CB8AC3E}">
        <p14:creationId xmlns:p14="http://schemas.microsoft.com/office/powerpoint/2010/main" val="62976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255535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9600">
                <a:solidFill>
                  <a:srgbClr val="13B1E8"/>
                </a:solidFill>
                <a:latin typeface="LunchBox Slab Bold" panose="02000800000000000000" pitchFamily="50" charset="0"/>
              </a:defRPr>
            </a:lvl1pPr>
          </a:lstStyle>
          <a:p>
            <a:r>
              <a:rPr lang="en-US" dirty="0" smtClean="0"/>
              <a:t>Section Header - English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1A1E71D-3177-47C0-9913-1972BF87279E}" type="datetimeFigureOut">
              <a:rPr lang="en-GB" smtClean="0"/>
              <a:pPr/>
              <a:t>12/06/2018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21B761D-6E87-46BF-92DD-55681B9809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0481"/>
            <a:ext cx="10515600" cy="288315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9600" baseline="0">
                <a:solidFill>
                  <a:srgbClr val="13B1E8"/>
                </a:solidFill>
                <a:latin typeface="LunchBox Slab Bold" panose="02000800000000000000" pitchFamily="50" charset="0"/>
              </a:defRPr>
            </a:lvl1pPr>
          </a:lstStyle>
          <a:p>
            <a:pPr lvl="0"/>
            <a:r>
              <a:rPr lang="en-US" dirty="0" smtClean="0"/>
              <a:t>Section Header - Cymraeg</a:t>
            </a:r>
          </a:p>
        </p:txBody>
      </p:sp>
    </p:spTree>
    <p:extLst>
      <p:ext uri="{BB962C8B-B14F-4D97-AF65-F5344CB8AC3E}">
        <p14:creationId xmlns:p14="http://schemas.microsoft.com/office/powerpoint/2010/main" val="119326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32467"/>
            <a:ext cx="5580000" cy="14058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5400">
                <a:solidFill>
                  <a:srgbClr val="13B1E8"/>
                </a:solidFill>
                <a:latin typeface="LunchBox Slab Bold" panose="02000800000000000000" pitchFamily="50" charset="0"/>
              </a:defRPr>
            </a:lvl1pPr>
          </a:lstStyle>
          <a:p>
            <a:r>
              <a:rPr lang="en-US" dirty="0" smtClean="0"/>
              <a:t>Slide Title - English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B1E8"/>
                </a:solidFill>
              </a:defRPr>
            </a:lvl1pPr>
          </a:lstStyle>
          <a:p>
            <a:fld id="{61A1E71D-3177-47C0-9913-1972BF87279E}" type="datetimeFigureOut">
              <a:rPr lang="en-GB" smtClean="0"/>
              <a:pPr/>
              <a:t>12/06/2018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B1E8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B1E8"/>
                </a:solidFill>
              </a:defRPr>
            </a:lvl1pPr>
          </a:lstStyle>
          <a:p>
            <a:fld id="{E21B761D-6E87-46BF-92DD-55681B9809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0" y="1738313"/>
            <a:ext cx="5580000" cy="3552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13B1E8"/>
                </a:solidFill>
                <a:latin typeface="LunchBox Slab" panose="02000000000000000000" pitchFamily="50" charset="0"/>
              </a:defRPr>
            </a:lvl1pPr>
            <a:lvl2pPr>
              <a:defRPr sz="3200">
                <a:solidFill>
                  <a:srgbClr val="13B1E8"/>
                </a:solidFill>
                <a:latin typeface="LunchBox Slab" panose="02000000000000000000" pitchFamily="50" charset="0"/>
              </a:defRPr>
            </a:lvl2pPr>
            <a:lvl3pPr>
              <a:defRPr sz="2800">
                <a:solidFill>
                  <a:srgbClr val="13B1E8"/>
                </a:solidFill>
                <a:latin typeface="LunchBox Slab" panose="02000000000000000000" pitchFamily="50" charset="0"/>
              </a:defRPr>
            </a:lvl3pPr>
            <a:lvl4pPr>
              <a:defRPr sz="2400">
                <a:solidFill>
                  <a:srgbClr val="13B1E8"/>
                </a:solidFill>
                <a:latin typeface="LunchBox Slab" panose="02000000000000000000" pitchFamily="50" charset="0"/>
              </a:defRPr>
            </a:lvl4pPr>
            <a:lvl5pPr>
              <a:defRPr sz="2400">
                <a:solidFill>
                  <a:srgbClr val="13B1E8"/>
                </a:solidFill>
                <a:latin typeface="LunchBox Slab" panose="02000000000000000000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7935" y="332467"/>
            <a:ext cx="5580000" cy="14058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5400">
                <a:solidFill>
                  <a:srgbClr val="13B1E8"/>
                </a:solidFill>
                <a:latin typeface="LunchBox Slab Bold" panose="02000800000000000000" pitchFamily="50" charset="0"/>
              </a:defRPr>
            </a:lvl1pPr>
          </a:lstStyle>
          <a:p>
            <a:pPr lvl="0"/>
            <a:r>
              <a:rPr lang="en-GB" dirty="0" smtClean="0"/>
              <a:t>Slide Title - Cymraeg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87937" y="1738313"/>
            <a:ext cx="5580063" cy="3552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13B1E8"/>
                </a:solidFill>
                <a:latin typeface="LunchBox Slab" panose="02000000000000000000" pitchFamily="50" charset="0"/>
              </a:defRPr>
            </a:lvl1pPr>
            <a:lvl2pPr>
              <a:defRPr sz="3200">
                <a:solidFill>
                  <a:srgbClr val="13B1E8"/>
                </a:solidFill>
                <a:latin typeface="LunchBox Slab" panose="02000000000000000000" pitchFamily="50" charset="0"/>
              </a:defRPr>
            </a:lvl2pPr>
            <a:lvl3pPr>
              <a:defRPr sz="2800">
                <a:solidFill>
                  <a:srgbClr val="13B1E8"/>
                </a:solidFill>
                <a:latin typeface="LunchBox Slab" panose="02000000000000000000" pitchFamily="50" charset="0"/>
              </a:defRPr>
            </a:lvl3pPr>
            <a:lvl4pPr>
              <a:defRPr sz="2400">
                <a:solidFill>
                  <a:srgbClr val="13B1E8"/>
                </a:solidFill>
                <a:latin typeface="LunchBox Slab" panose="02000000000000000000" pitchFamily="50" charset="0"/>
              </a:defRPr>
            </a:lvl4pPr>
            <a:lvl5pPr>
              <a:defRPr sz="2400">
                <a:solidFill>
                  <a:srgbClr val="13B1E8"/>
                </a:solidFill>
                <a:latin typeface="LunchBox Slab" panose="02000000000000000000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95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32467"/>
            <a:ext cx="5580000" cy="14058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5400">
                <a:solidFill>
                  <a:srgbClr val="13B1E8"/>
                </a:solidFill>
                <a:latin typeface="LunchBox Slab Bold" panose="02000800000000000000" pitchFamily="50" charset="0"/>
              </a:defRPr>
            </a:lvl1pPr>
          </a:lstStyle>
          <a:p>
            <a:r>
              <a:rPr lang="en-US" dirty="0" smtClean="0"/>
              <a:t>Slide Title - English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B1E8"/>
                </a:solidFill>
              </a:defRPr>
            </a:lvl1pPr>
          </a:lstStyle>
          <a:p>
            <a:fld id="{61A1E71D-3177-47C0-9913-1972BF87279E}" type="datetimeFigureOut">
              <a:rPr lang="en-GB" smtClean="0"/>
              <a:pPr/>
              <a:t>12/06/2018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B1E8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B1E8"/>
                </a:solidFill>
              </a:defRPr>
            </a:lvl1pPr>
          </a:lstStyle>
          <a:p>
            <a:fld id="{E21B761D-6E87-46BF-92DD-55681B9809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0" y="1738313"/>
            <a:ext cx="5580000" cy="3552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13B1E8"/>
                </a:solidFill>
                <a:latin typeface="LunchBox Slab" panose="02000000000000000000" pitchFamily="50" charset="0"/>
              </a:defRPr>
            </a:lvl1pPr>
            <a:lvl2pPr>
              <a:defRPr sz="3200">
                <a:solidFill>
                  <a:srgbClr val="13B1E8"/>
                </a:solidFill>
                <a:latin typeface="LunchBox Slab" panose="02000000000000000000" pitchFamily="50" charset="0"/>
              </a:defRPr>
            </a:lvl2pPr>
            <a:lvl3pPr>
              <a:defRPr sz="2800">
                <a:solidFill>
                  <a:srgbClr val="13B1E8"/>
                </a:solidFill>
                <a:latin typeface="LunchBox Slab" panose="02000000000000000000" pitchFamily="50" charset="0"/>
              </a:defRPr>
            </a:lvl3pPr>
            <a:lvl4pPr>
              <a:defRPr sz="2400">
                <a:solidFill>
                  <a:srgbClr val="13B1E8"/>
                </a:solidFill>
                <a:latin typeface="LunchBox Slab" panose="02000000000000000000" pitchFamily="50" charset="0"/>
              </a:defRPr>
            </a:lvl4pPr>
            <a:lvl5pPr>
              <a:defRPr sz="2400">
                <a:solidFill>
                  <a:srgbClr val="13B1E8"/>
                </a:solidFill>
                <a:latin typeface="LunchBox Slab" panose="02000000000000000000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7935" y="332467"/>
            <a:ext cx="5580000" cy="14058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5400">
                <a:solidFill>
                  <a:srgbClr val="13B1E8"/>
                </a:solidFill>
                <a:latin typeface="LunchBox Slab Bold" panose="02000800000000000000" pitchFamily="50" charset="0"/>
              </a:defRPr>
            </a:lvl1pPr>
          </a:lstStyle>
          <a:p>
            <a:pPr lvl="0"/>
            <a:r>
              <a:rPr lang="en-GB" dirty="0" smtClean="0"/>
              <a:t>Slide Title - Cymraeg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87937" y="1738313"/>
            <a:ext cx="5580063" cy="3552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13B1E8"/>
                </a:solidFill>
                <a:latin typeface="LunchBox Slab" panose="02000000000000000000" pitchFamily="50" charset="0"/>
              </a:defRPr>
            </a:lvl1pPr>
            <a:lvl2pPr>
              <a:defRPr sz="3200">
                <a:solidFill>
                  <a:srgbClr val="13B1E8"/>
                </a:solidFill>
                <a:latin typeface="LunchBox Slab" panose="02000000000000000000" pitchFamily="50" charset="0"/>
              </a:defRPr>
            </a:lvl2pPr>
            <a:lvl3pPr>
              <a:defRPr sz="2800">
                <a:solidFill>
                  <a:srgbClr val="13B1E8"/>
                </a:solidFill>
                <a:latin typeface="LunchBox Slab" panose="02000000000000000000" pitchFamily="50" charset="0"/>
              </a:defRPr>
            </a:lvl3pPr>
            <a:lvl4pPr>
              <a:defRPr sz="2400">
                <a:solidFill>
                  <a:srgbClr val="13B1E8"/>
                </a:solidFill>
                <a:latin typeface="LunchBox Slab" panose="02000000000000000000" pitchFamily="50" charset="0"/>
              </a:defRPr>
            </a:lvl4pPr>
            <a:lvl5pPr>
              <a:defRPr sz="2400">
                <a:solidFill>
                  <a:srgbClr val="13B1E8"/>
                </a:solidFill>
                <a:latin typeface="LunchBox Slab" panose="02000000000000000000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5318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3B1E8"/>
                </a:solidFill>
                <a:latin typeface="LunchBox Slab" panose="02000000000000000000" pitchFamily="50" charset="0"/>
              </a:defRPr>
            </a:lvl1pPr>
          </a:lstStyle>
          <a:p>
            <a:pPr lvl="0"/>
            <a:r>
              <a:rPr lang="en-US" dirty="0" smtClean="0"/>
              <a:t>Insert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2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1E71D-3177-47C0-9913-1972BF87279E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1B761D-6E87-46BF-92DD-55681B980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D888-01B1-427E-98E3-E8CB42319A44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6ACFB-993A-4438-BE91-C6ED3B25BD4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0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Societies@Cardiff.ac.uk" TargetMode="External"/><Relationship Id="rId2" Type="http://schemas.openxmlformats.org/officeDocument/2006/relationships/hyperlink" Target="mailto:Societies@cardiff.ac.uk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SUTransport@Cardiff.ac.uk" TargetMode="External"/><Relationship Id="rId2" Type="http://schemas.openxmlformats.org/officeDocument/2006/relationships/hyperlink" Target="mailto:SUTransport@cardiff.ac.uk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EvansI17@Cardiff.ac.uk" TargetMode="External"/><Relationship Id="rId2" Type="http://schemas.openxmlformats.org/officeDocument/2006/relationships/hyperlink" Target="mailto:EvansI17@cardiff.ac.u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While you’re waiting…</a:t>
            </a:r>
            <a:endParaRPr lang="en-GB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850" y="1894703"/>
            <a:ext cx="5580001" cy="3395754"/>
          </a:xfrm>
        </p:spPr>
        <p:txBody>
          <a:bodyPr>
            <a:normAutofit fontScale="92500" lnSpcReduction="10000"/>
          </a:bodyPr>
          <a:lstStyle/>
          <a:p>
            <a:r>
              <a:rPr lang="en-GB" sz="4800" dirty="0" smtClean="0"/>
              <a:t>Like “Cardiff SU Guild of Societies”</a:t>
            </a:r>
          </a:p>
          <a:p>
            <a:r>
              <a:rPr lang="en-GB" sz="4800" dirty="0" smtClean="0"/>
              <a:t>Add “Lamorna Hooker SU”</a:t>
            </a:r>
          </a:p>
          <a:p>
            <a:r>
              <a:rPr lang="en-GB" sz="4800" dirty="0" smtClean="0"/>
              <a:t>Add “Sam Societies Cook”</a:t>
            </a:r>
          </a:p>
          <a:p>
            <a:r>
              <a:rPr lang="en-GB" sz="4800" dirty="0" smtClean="0"/>
              <a:t>Follow @</a:t>
            </a:r>
            <a:r>
              <a:rPr lang="en-GB" sz="4800" dirty="0" err="1" smtClean="0"/>
              <a:t>SocietiesCSU</a:t>
            </a:r>
            <a:endParaRPr lang="en-GB" sz="4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err="1" smtClean="0"/>
              <a:t>Tra’ch</a:t>
            </a:r>
            <a:r>
              <a:rPr lang="cy-GB" dirty="0" smtClean="0"/>
              <a:t> bod </a:t>
            </a:r>
            <a:r>
              <a:rPr lang="cy-GB" dirty="0" err="1" smtClean="0"/>
              <a:t>chi’n</a:t>
            </a:r>
            <a:r>
              <a:rPr lang="cy-GB" dirty="0" smtClean="0"/>
              <a:t> aros...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87934" y="1894703"/>
            <a:ext cx="5580001" cy="3395754"/>
          </a:xfrm>
        </p:spPr>
        <p:txBody>
          <a:bodyPr>
            <a:normAutofit fontScale="77500" lnSpcReduction="20000"/>
          </a:bodyPr>
          <a:lstStyle/>
          <a:p>
            <a:r>
              <a:rPr lang="cy-GB" sz="4800" dirty="0" smtClean="0"/>
              <a:t>Hoffwch ‘Cardiff SU </a:t>
            </a:r>
            <a:r>
              <a:rPr lang="cy-GB" sz="4800" dirty="0" err="1" smtClean="0"/>
              <a:t>Guild</a:t>
            </a:r>
            <a:r>
              <a:rPr lang="cy-GB" sz="4800" dirty="0" smtClean="0"/>
              <a:t> of </a:t>
            </a:r>
            <a:r>
              <a:rPr lang="cy-GB" sz="4800" dirty="0" err="1" smtClean="0"/>
              <a:t>Societies</a:t>
            </a:r>
            <a:r>
              <a:rPr lang="cy-GB" sz="4800" dirty="0" smtClean="0"/>
              <a:t>”</a:t>
            </a:r>
          </a:p>
          <a:p>
            <a:r>
              <a:rPr lang="cy-GB" sz="4800" dirty="0" smtClean="0"/>
              <a:t>Ychwanegwch “</a:t>
            </a:r>
            <a:r>
              <a:rPr lang="cy-GB" sz="4800" dirty="0" err="1" smtClean="0"/>
              <a:t>Lamorna</a:t>
            </a:r>
            <a:r>
              <a:rPr lang="cy-GB" sz="4800" dirty="0" smtClean="0"/>
              <a:t> </a:t>
            </a:r>
            <a:r>
              <a:rPr lang="cy-GB" sz="4800" dirty="0" err="1" smtClean="0"/>
              <a:t>Hooker</a:t>
            </a:r>
            <a:r>
              <a:rPr lang="cy-GB" sz="4800" dirty="0" smtClean="0"/>
              <a:t> SU”</a:t>
            </a:r>
          </a:p>
          <a:p>
            <a:r>
              <a:rPr lang="cy-GB" sz="4800" dirty="0" smtClean="0"/>
              <a:t>Ychwanegwch “Sam </a:t>
            </a:r>
            <a:r>
              <a:rPr lang="cy-GB" sz="4800" dirty="0" err="1" smtClean="0"/>
              <a:t>Societies</a:t>
            </a:r>
            <a:r>
              <a:rPr lang="cy-GB" sz="4800" dirty="0" smtClean="0"/>
              <a:t> Cook”</a:t>
            </a:r>
          </a:p>
          <a:p>
            <a:r>
              <a:rPr lang="cy-GB" sz="4800" dirty="0" smtClean="0"/>
              <a:t>Dilynwch @</a:t>
            </a:r>
            <a:r>
              <a:rPr lang="cy-GB" sz="4800" dirty="0" err="1" smtClean="0"/>
              <a:t>SocietiesCSU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55352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Memberships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err="1" smtClean="0"/>
              <a:t>Aelodaethau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8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Selling Memberships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Members are only members when they buy a membership</a:t>
            </a:r>
          </a:p>
          <a:p>
            <a:r>
              <a:rPr lang="en-GB" dirty="0" smtClean="0"/>
              <a:t>All members must join the Guild first - £6 per year</a:t>
            </a:r>
          </a:p>
          <a:p>
            <a:r>
              <a:rPr lang="en-GB" dirty="0" smtClean="0"/>
              <a:t>Buy memberships on your webpage or at the Fairs from September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Gwerthu </a:t>
            </a:r>
            <a:r>
              <a:rPr lang="cy-GB" dirty="0" err="1" smtClean="0"/>
              <a:t>Aelodaethau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Dyw aelodau ond yn aelodau ar ôl talu ffi aelodaeth</a:t>
            </a:r>
          </a:p>
          <a:p>
            <a:r>
              <a:rPr lang="cy-GB" dirty="0" smtClean="0"/>
              <a:t>Rhaid i bob aelod ymuno </a:t>
            </a:r>
            <a:r>
              <a:rPr lang="cy-GB" dirty="0" err="1" smtClean="0"/>
              <a:t>â’r</a:t>
            </a:r>
            <a:r>
              <a:rPr lang="cy-GB" dirty="0" smtClean="0"/>
              <a:t> Urdd yn gyntaf - £6 y flwyddyn</a:t>
            </a:r>
          </a:p>
          <a:p>
            <a:r>
              <a:rPr lang="cy-GB" dirty="0" smtClean="0"/>
              <a:t>Prynu aelodaeth ar eich gwefan neu yn y Ffeiriau o fis Medi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9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Selling Memberships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LunchBox Slab" panose="02000000000000000000" pitchFamily="50" charset="0"/>
              <a:buChar char="!"/>
            </a:pPr>
            <a:r>
              <a:rPr lang="en-GB" dirty="0" smtClean="0"/>
              <a:t>Don’t sell memberships in another way!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Review your membership price over the summer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Committee members need to buy memberships too or will be removed from their position!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Gwerthu </a:t>
            </a:r>
            <a:r>
              <a:rPr lang="cy-GB" dirty="0" err="1" smtClean="0"/>
              <a:t>Aelodaethau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pPr>
              <a:buFont typeface="LunchBox Slab" panose="02000000000000000000" pitchFamily="50" charset="0"/>
              <a:buChar char="!"/>
            </a:pPr>
            <a:r>
              <a:rPr lang="cy-GB" dirty="0" smtClean="0"/>
              <a:t>Peidiwch â gwerthu aelodaeth mewn ffordd arall!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Adolygwch bris yr aelodaeth dros yr haf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Mae angen i aelodau pwyllgor brynu aelodaeth hefyd neu byddant yn cael eu symud o’u swydd!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1618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Contacts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Cysylltiadau Allweddol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3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9353" y="347742"/>
            <a:ext cx="11333288" cy="4790673"/>
            <a:chOff x="-1256186" y="355980"/>
            <a:chExt cx="11333288" cy="4790673"/>
          </a:xfrm>
        </p:grpSpPr>
        <p:pic>
          <p:nvPicPr>
            <p:cNvPr id="1028" name="Picture 4" descr="Image may contain: 1 person, smiling, glass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650" y="35598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may contain: 1 person, smil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7" y="35598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-1256186" y="2899884"/>
              <a:ext cx="4837863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13B1E8"/>
                  </a:solidFill>
                  <a:latin typeface="LunchBox Slab Bold" panose="02000800000000000000" pitchFamily="50" charset="0"/>
                </a:rPr>
                <a:t>Lamorna Hooker</a:t>
              </a:r>
            </a:p>
            <a:p>
              <a:pPr algn="ctr"/>
              <a:r>
                <a:rPr lang="en-GB" sz="2800" dirty="0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VP Societies | Is-</a:t>
              </a:r>
              <a:r>
                <a:rPr lang="en-GB" sz="2800" dirty="0" err="1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Lywydd</a:t>
              </a:r>
              <a:r>
                <a:rPr lang="en-GB" sz="2800" dirty="0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 </a:t>
              </a:r>
              <a:r>
                <a:rPr lang="en-GB" sz="2800" dirty="0" err="1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Cymdeithasau</a:t>
              </a:r>
              <a:endParaRPr lang="en-GB" sz="2800" dirty="0" smtClean="0">
                <a:solidFill>
                  <a:srgbClr val="13B1E8"/>
                </a:solidFill>
                <a:latin typeface="LunchBox Slab" panose="02000000000000000000" pitchFamily="50" charset="0"/>
              </a:endParaRPr>
            </a:p>
            <a:p>
              <a:pPr algn="ctr"/>
              <a:r>
                <a:rPr lang="en-GB" sz="2800" dirty="0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VPSocieties@cardiff.ac.uk</a:t>
              </a:r>
            </a:p>
            <a:p>
              <a:pPr algn="ctr"/>
              <a:r>
                <a:rPr lang="en-GB" sz="2800" dirty="0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029 2078 1427</a:t>
              </a:r>
            </a:p>
            <a:p>
              <a:pPr algn="ctr"/>
              <a:r>
                <a:rPr lang="en-GB" sz="2800" dirty="0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@</a:t>
              </a:r>
              <a:r>
                <a:rPr lang="en-GB" sz="2800" dirty="0" err="1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SocietiesCSU</a:t>
              </a:r>
              <a:endParaRPr lang="en-GB" sz="2800" dirty="0">
                <a:solidFill>
                  <a:srgbClr val="13B1E8"/>
                </a:solidFill>
                <a:latin typeface="LunchBox Slab" panose="02000000000000000000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06199" y="2899884"/>
              <a:ext cx="587090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13B1E8"/>
                  </a:solidFill>
                  <a:latin typeface="LunchBox Slab Bold" panose="02000800000000000000" pitchFamily="50" charset="0"/>
                </a:rPr>
                <a:t>Sam Cook</a:t>
              </a:r>
            </a:p>
            <a:p>
              <a:pPr algn="ctr"/>
              <a:r>
                <a:rPr lang="en-GB" sz="2800" dirty="0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Societies Coordinator | </a:t>
              </a:r>
              <a:r>
                <a:rPr lang="en-GB" sz="2800" dirty="0" err="1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Cydlynydd</a:t>
              </a:r>
              <a:r>
                <a:rPr lang="en-GB" sz="2800" dirty="0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 </a:t>
              </a:r>
              <a:r>
                <a:rPr lang="en-GB" sz="2800" dirty="0" err="1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Cymdeithasau</a:t>
              </a:r>
              <a:endParaRPr lang="en-GB" sz="2800" dirty="0" smtClean="0">
                <a:solidFill>
                  <a:srgbClr val="13B1E8"/>
                </a:solidFill>
                <a:latin typeface="LunchBox Slab" panose="02000000000000000000" pitchFamily="50" charset="0"/>
              </a:endParaRPr>
            </a:p>
            <a:p>
              <a:pPr algn="ctr"/>
              <a:r>
                <a:rPr lang="en-GB" sz="2800" dirty="0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Societies@cardiff.ac.uk</a:t>
              </a:r>
            </a:p>
            <a:p>
              <a:pPr algn="ctr"/>
              <a:r>
                <a:rPr lang="en-GB" sz="2800" dirty="0" smtClean="0">
                  <a:solidFill>
                    <a:srgbClr val="13B1E8"/>
                  </a:solidFill>
                  <a:latin typeface="LunchBox Slab" panose="02000000000000000000" pitchFamily="50" charset="0"/>
                </a:rPr>
                <a:t>029 2078 1433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17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Henri…</a:t>
            </a:r>
            <a:endParaRPr lang="en-GB" dirty="0"/>
          </a:p>
        </p:txBody>
      </p:sp>
      <p:pic>
        <p:nvPicPr>
          <p:cNvPr id="6" name="Picture 2" descr="Image may contain: 1 person, smiling, close-up and out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92" y="332466"/>
            <a:ext cx="7186667" cy="47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850" y="1738313"/>
            <a:ext cx="5580000" cy="14058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13B1E8"/>
                </a:solidFill>
                <a:latin typeface="LunchBox Slab Bold" panose="02000800000000000000" pitchFamily="50" charset="0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Dyma</a:t>
            </a:r>
            <a:r>
              <a:rPr lang="en-GB" dirty="0" smtClean="0"/>
              <a:t> Henri…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18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659" y="766962"/>
            <a:ext cx="12002682" cy="1980000"/>
            <a:chOff x="0" y="766962"/>
            <a:chExt cx="12002682" cy="1980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r="20577"/>
            <a:stretch/>
          </p:blipFill>
          <p:spPr>
            <a:xfrm>
              <a:off x="10024229" y="766962"/>
              <a:ext cx="1978453" cy="1980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6962"/>
              <a:ext cx="1980000" cy="198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910" y="766962"/>
              <a:ext cx="1980000" cy="198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455" y="766962"/>
              <a:ext cx="1980000" cy="198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9" r="18344"/>
            <a:stretch/>
          </p:blipFill>
          <p:spPr>
            <a:xfrm>
              <a:off x="1980000" y="766962"/>
              <a:ext cx="1978455" cy="1980000"/>
            </a:xfrm>
            <a:prstGeom prst="rect">
              <a:avLst/>
            </a:prstGeom>
          </p:spPr>
        </p:pic>
        <p:pic>
          <p:nvPicPr>
            <p:cNvPr id="3074" name="Picture 2" descr="No automatic alt text available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910" y="766962"/>
              <a:ext cx="2107317" cy="19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4659" y="2746962"/>
            <a:ext cx="19799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3B1E8"/>
                </a:solidFill>
                <a:latin typeface="LunchBox Slab Bold" panose="02000800000000000000" pitchFamily="50" charset="0"/>
              </a:rPr>
              <a:t>Paul Jones</a:t>
            </a: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Head of Student </a:t>
            </a:r>
            <a:b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</a:br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Activities</a:t>
            </a: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Pennaeth Gweithgareddau Myfyrwyr</a:t>
            </a: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JonesPD4@cardiff.ac.uk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6342" y="2746962"/>
            <a:ext cx="205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3B1E8"/>
                </a:solidFill>
                <a:latin typeface="LunchBox Slab Bold" panose="02000800000000000000" pitchFamily="50" charset="0"/>
              </a:rPr>
              <a:t>Emma Fitzpatrick</a:t>
            </a: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AU </a:t>
            </a:r>
            <a:b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</a:br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Coordinator</a:t>
            </a: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Cydlynydd Undeb </a:t>
            </a:r>
            <a:b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</a:br>
            <a:r>
              <a:rPr lang="cy-GB" sz="1600" dirty="0" err="1" smtClean="0">
                <a:solidFill>
                  <a:srgbClr val="13B1E8"/>
                </a:solidFill>
                <a:latin typeface="LunchBox Slab" panose="02000000000000000000" pitchFamily="50" charset="0"/>
              </a:rPr>
              <a:t>Athletau</a:t>
            </a:r>
            <a:endParaRPr lang="cy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FitzpatrickE1@cardiff.ac.uk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1572" y="2746962"/>
            <a:ext cx="19799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3B1E8"/>
                </a:solidFill>
                <a:latin typeface="LunchBox Slab Bold" panose="02000800000000000000" pitchFamily="50" charset="0"/>
              </a:rPr>
              <a:t>Ioan Evans</a:t>
            </a: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Activities Safety Coordinator</a:t>
            </a: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Cydlynydd Diogelwch Gweithgareddau</a:t>
            </a: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EvansI17@cardiff.ac.uk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8485" y="2746962"/>
            <a:ext cx="2016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3B1E8"/>
                </a:solidFill>
                <a:latin typeface="LunchBox Slab Bold" panose="02000800000000000000" pitchFamily="50" charset="0"/>
              </a:rPr>
              <a:t>Alex Bazley</a:t>
            </a: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Transport </a:t>
            </a:r>
            <a:b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</a:br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Coordinator</a:t>
            </a:r>
            <a:b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</a:br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Cydlynydd </a:t>
            </a:r>
            <a:b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</a:br>
            <a: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Trafnidiaeth</a:t>
            </a: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SUTransport@cardiff.ac.uk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8503" y="2703013"/>
            <a:ext cx="1979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3B1E8"/>
                </a:solidFill>
                <a:latin typeface="LunchBox Slab Bold" panose="02000800000000000000" pitchFamily="50" charset="0"/>
              </a:rPr>
              <a:t>Give it a Go | </a:t>
            </a:r>
            <a:r>
              <a:rPr lang="cy-GB" dirty="0" smtClean="0">
                <a:solidFill>
                  <a:srgbClr val="13B1E8"/>
                </a:solidFill>
                <a:latin typeface="LunchBox Slab Bold" panose="02000800000000000000" pitchFamily="50" charset="0"/>
              </a:rPr>
              <a:t>Rhowch Gynnig Arni</a:t>
            </a:r>
            <a:endParaRPr lang="en-GB" dirty="0" smtClean="0">
              <a:solidFill>
                <a:srgbClr val="13B1E8"/>
              </a:solidFill>
              <a:latin typeface="LunchBox Slab Bold" panose="02000800000000000000" pitchFamily="50" charset="0"/>
            </a:endParaRP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endParaRPr lang="en-GB" sz="1600" dirty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endParaRPr lang="en-GB" sz="1600" dirty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GiveitaGo@cardiff.ac.uk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7343" y="2746962"/>
            <a:ext cx="19799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3B1E8"/>
                </a:solidFill>
                <a:latin typeface="LunchBox Slab Bold" panose="02000800000000000000" pitchFamily="50" charset="0"/>
              </a:rPr>
              <a:t>Nathaniel Fox</a:t>
            </a: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Finance </a:t>
            </a:r>
            <a:b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</a:br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Assistant</a:t>
            </a: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cy-GB" sz="1600" dirty="0" err="1" smtClean="0">
                <a:solidFill>
                  <a:srgbClr val="13B1E8"/>
                </a:solidFill>
                <a:latin typeface="LunchBox Slab" panose="02000000000000000000" pitchFamily="50" charset="0"/>
              </a:rPr>
              <a:t>Cynorthwy-ydd</a:t>
            </a:r>
            <a: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 </a:t>
            </a:r>
            <a:b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</a:br>
            <a:r>
              <a:rPr lang="cy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Cyllid</a:t>
            </a:r>
          </a:p>
          <a:p>
            <a:pPr algn="ctr"/>
            <a:endParaRPr lang="en-GB" sz="1600" dirty="0" smtClean="0">
              <a:solidFill>
                <a:srgbClr val="13B1E8"/>
              </a:solidFill>
              <a:latin typeface="LunchBox Slab" panose="02000000000000000000" pitchFamily="50" charset="0"/>
            </a:endParaRPr>
          </a:p>
          <a:p>
            <a:pPr algn="ctr"/>
            <a:r>
              <a:rPr lang="en-GB" sz="16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SUFinance@cardiff.ac.uk</a:t>
            </a:r>
          </a:p>
        </p:txBody>
      </p:sp>
    </p:spTree>
    <p:extLst>
      <p:ext uri="{BB962C8B-B14F-4D97-AF65-F5344CB8AC3E}">
        <p14:creationId xmlns:p14="http://schemas.microsoft.com/office/powerpoint/2010/main" val="38968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Summer Checklist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Rhestr Wirio dros yr Haf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0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850" y="332467"/>
            <a:ext cx="5580000" cy="495799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 smtClean="0"/>
              <a:t> Hold a committee meeting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 smtClean="0"/>
              <a:t> Plan your activities for first Semester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 smtClean="0"/>
              <a:t> Write a Development Plan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 smtClean="0"/>
              <a:t> Submit Regular Room Booking Requests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 smtClean="0"/>
              <a:t> Submit Give it a Go Sessions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 smtClean="0"/>
              <a:t> Update webpage and Social Media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 smtClean="0"/>
              <a:t> Apply for Grants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GB" sz="2800" dirty="0" smtClean="0"/>
              <a:t> Check you official email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GB" sz="28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6000" y="332467"/>
            <a:ext cx="5580063" cy="495799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y-GB" sz="2800" dirty="0"/>
              <a:t> </a:t>
            </a:r>
            <a:r>
              <a:rPr lang="cy-GB" sz="2800" dirty="0" smtClean="0"/>
              <a:t>Cynhaliwch gyfarfod pwyllgor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2800" dirty="0" smtClean="0"/>
              <a:t> Cynlluniwch eich gweithgareddau i’r tymor cyntaf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2800" dirty="0"/>
              <a:t> </a:t>
            </a:r>
            <a:r>
              <a:rPr lang="cy-GB" sz="2800" dirty="0" smtClean="0"/>
              <a:t>Lluniwch Gynllun Datblygu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2800" dirty="0"/>
              <a:t> </a:t>
            </a:r>
            <a:r>
              <a:rPr lang="cy-GB" sz="2800" dirty="0" smtClean="0"/>
              <a:t>Cyflwynwch Geisiadau Rheolaidd i Gadw Ystafell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2800" dirty="0"/>
              <a:t> </a:t>
            </a:r>
            <a:r>
              <a:rPr lang="cy-GB" sz="2800" dirty="0" smtClean="0"/>
              <a:t>Cyflwynwch Sesiynau Rhowch Gynnig Arni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2800" dirty="0"/>
              <a:t> </a:t>
            </a:r>
            <a:r>
              <a:rPr lang="cy-GB" sz="2800" dirty="0" smtClean="0"/>
              <a:t>Diweddarwch y wefan a’ch Cyfryngau Cymdeithasol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2800" dirty="0"/>
              <a:t> </a:t>
            </a:r>
            <a:r>
              <a:rPr lang="cy-GB" sz="2800" dirty="0" smtClean="0"/>
              <a:t>Gwnewch gais am grantiau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2800" dirty="0"/>
              <a:t> </a:t>
            </a:r>
            <a:r>
              <a:rPr lang="cy-GB" sz="2800" dirty="0" smtClean="0"/>
              <a:t>Darllenwch </a:t>
            </a:r>
            <a:r>
              <a:rPr lang="cy-GB" sz="2800" dirty="0" err="1" smtClean="0"/>
              <a:t>drwy’ch</a:t>
            </a:r>
            <a:r>
              <a:rPr lang="cy-GB" sz="2800" dirty="0" smtClean="0"/>
              <a:t> e-bost swyddogol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06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Documents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Dogfennau Craidd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4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Committee Welcome Talk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3030350"/>
            <a:ext cx="12192000" cy="2160000"/>
          </a:xfrm>
        </p:spPr>
        <p:txBody>
          <a:bodyPr/>
          <a:lstStyle/>
          <a:p>
            <a:r>
              <a:rPr lang="cy-GB" dirty="0" smtClean="0"/>
              <a:t>Sgwrs Groesawu’r Pwyllgor Newydd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9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 Laws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core document that underpins all groups in the SU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Familiarise yourself with what is written here – it may come in useful!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7934" y="332467"/>
            <a:ext cx="5904065" cy="1405846"/>
          </a:xfrm>
        </p:spPr>
        <p:txBody>
          <a:bodyPr>
            <a:normAutofit fontScale="92500"/>
          </a:bodyPr>
          <a:lstStyle/>
          <a:p>
            <a:r>
              <a:rPr lang="cy-GB" dirty="0" smtClean="0"/>
              <a:t>Cyfreithiau Gweithgareddau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Y ddogfen graidd sy’n sail i bob un o grwpiau 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Darllenwch yr hyn sydd wedi’i nodi ynddi – gallai fod yn ddefnyddiol!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www.cardiffstudents.com/activities/resources/documents/ </a:t>
            </a:r>
            <a:endParaRPr lang="en-GB" sz="2400" dirty="0">
              <a:solidFill>
                <a:srgbClr val="13B1E8"/>
              </a:solidFill>
              <a:latin typeface="LunchBox Slab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Society Constitution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is your agreement with us</a:t>
            </a:r>
          </a:p>
          <a:p>
            <a:r>
              <a:rPr lang="en-GB" dirty="0" smtClean="0"/>
              <a:t>Covers your aims, committee roles, democracy and complaints</a:t>
            </a:r>
          </a:p>
          <a:p>
            <a:r>
              <a:rPr lang="en-GB" dirty="0" smtClean="0"/>
              <a:t>Keep your constitution up-to-date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Make sure you have one and understand it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Cyfansoddiad Cymdeithas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Hwn </a:t>
            </a:r>
            <a:r>
              <a:rPr lang="cy-GB" dirty="0" err="1" smtClean="0"/>
              <a:t>yw’ch</a:t>
            </a:r>
            <a:r>
              <a:rPr lang="cy-GB" dirty="0" smtClean="0"/>
              <a:t> cytundeb â ni</a:t>
            </a:r>
          </a:p>
          <a:p>
            <a:r>
              <a:rPr lang="cy-GB" dirty="0" smtClean="0"/>
              <a:t>Mae’n nodi’ch nodau, rolau pwyllgor, democratiaeth a chwynion</a:t>
            </a:r>
          </a:p>
          <a:p>
            <a:r>
              <a:rPr lang="cy-GB" dirty="0" smtClean="0"/>
              <a:t>Cadwch y cyfansoddiad y gyfoes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Sicrhewch fod gennych un a’ch bod yn ei ddeall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5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 Inventory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equipment owned by the Society is owned by the Guild</a:t>
            </a:r>
          </a:p>
          <a:p>
            <a:r>
              <a:rPr lang="en-GB" dirty="0" smtClean="0"/>
              <a:t>We can insure all your equipment if it is on your inventory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Check your equipment and inventory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Rhestr Offer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Yr Urdd sy’n berchen ar yr holl offer y mae’r Gymdeithas yn berchen arno</a:t>
            </a:r>
          </a:p>
          <a:p>
            <a:r>
              <a:rPr lang="cy-GB" dirty="0" smtClean="0"/>
              <a:t>Gallwn yswirio’ch holl offer os yw ar eich rhestr offer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Mae angen i chi wybod pa offer sydd gennych a’i roi ar y rhestr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6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Social and Behaviour Policy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Covers expected behaviour at socials and events</a:t>
            </a:r>
          </a:p>
          <a:p>
            <a:r>
              <a:rPr lang="en-GB" dirty="0" smtClean="0"/>
              <a:t>Separate policy for members and committee members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Read and understand social and behaviour policy for committees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7934" y="332467"/>
            <a:ext cx="5904065" cy="1405846"/>
          </a:xfrm>
        </p:spPr>
        <p:txBody>
          <a:bodyPr>
            <a:normAutofit fontScale="92500" lnSpcReduction="10000"/>
          </a:bodyPr>
          <a:lstStyle/>
          <a:p>
            <a:r>
              <a:rPr lang="cy-GB" dirty="0" smtClean="0"/>
              <a:t>Polisi Cymdeithasol ac Ymddygiad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Yn trafod ymddygiad disgwyliedig mewn digwyddiadau</a:t>
            </a:r>
          </a:p>
          <a:p>
            <a:r>
              <a:rPr lang="cy-GB" dirty="0" smtClean="0"/>
              <a:t>Polisi ar wahân i aelodau ac aelodau pwyllgor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Darllenwch y polisi hwn i bwyllgorau a sicrhewch eich bod yn ei ddeall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www.cardiffstudents.com/activities/resources/documents/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5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Freshers’ Fairs 2018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Ffair y Glas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Freshers’ Fairs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are guaranteed a stall at the Societies or Heath Fair if you want it</a:t>
            </a:r>
          </a:p>
          <a:p>
            <a:r>
              <a:rPr lang="en-GB" dirty="0" smtClean="0"/>
              <a:t>The Fairs are about selling yourself – make sure you stand out!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Tell us if you don’t want a stall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Ffair y Glas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Cewch stondin yn Ffair y Cymdeithasau/y Mynydd Bychan os hoffech gael un</a:t>
            </a:r>
          </a:p>
          <a:p>
            <a:r>
              <a:rPr lang="cy-GB" dirty="0" smtClean="0"/>
              <a:t>Nod y Ffeiriau yw gwerthu’ch hun – byddwch yn unigryw!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Rhowch wybod i ni os nad oes eisiau stondin arnoch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7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Fairs Dates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Fairs will take place in the week beginning 24</a:t>
            </a:r>
            <a:r>
              <a:rPr lang="en-GB" baseline="30000" dirty="0" smtClean="0"/>
              <a:t>th</a:t>
            </a:r>
            <a:r>
              <a:rPr lang="en-GB" dirty="0" smtClean="0"/>
              <a:t> September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Send us your Fair Preferences by  31</a:t>
            </a:r>
            <a:r>
              <a:rPr lang="en-GB" baseline="30000" dirty="0" smtClean="0"/>
              <a:t>st</a:t>
            </a:r>
            <a:r>
              <a:rPr lang="en-GB" dirty="0" smtClean="0"/>
              <a:t> August (survey released over the summer!)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Dyddiadau Ffeiriau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Bydd y ffeiriau’n cael eu cynnal yn ystod wythnos 24 Medi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Anfonwch eich Dewisiadau Ffair atom erbyn 31 Awst (yr arolwg wedi’i ryddhau dros yr haf!)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154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332467"/>
            <a:ext cx="5580000" cy="495799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Plan your stall and what you’ll do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Bring a table cloth!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Direct people to the tills or your website to sign 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Advertise your Give it a Go sessions and big events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Explain the Guild Fee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Use freebies to entice people to your stall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Engage with students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332467"/>
            <a:ext cx="5580063" cy="495799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y-GB" sz="3300" dirty="0"/>
              <a:t> </a:t>
            </a:r>
            <a:r>
              <a:rPr lang="cy-GB" sz="3300" dirty="0" smtClean="0"/>
              <a:t>Cynlluniwch eich stondin a’r hyn a wnewch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3300" dirty="0" smtClean="0"/>
              <a:t> Dewch â chadach bwrdd!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3300" dirty="0" smtClean="0"/>
              <a:t> Cyfeiriwch bobol at y tiliau neu’ch gwefan i gofrestru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3300" dirty="0"/>
              <a:t> </a:t>
            </a:r>
            <a:r>
              <a:rPr lang="cy-GB" sz="3300" dirty="0" smtClean="0"/>
              <a:t>Hysbysebwch eich sesiynau Rhowch Gynnig Arni a’ch digwyddiadau mawr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3300" dirty="0"/>
              <a:t> </a:t>
            </a:r>
            <a:r>
              <a:rPr lang="cy-GB" sz="3300" dirty="0" smtClean="0"/>
              <a:t>Eglurwch Ffi’r Urdd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3300" dirty="0"/>
              <a:t> </a:t>
            </a:r>
            <a:r>
              <a:rPr lang="cy-GB" sz="3300" dirty="0" smtClean="0"/>
              <a:t>Rhowch bethau allan am ddim i ddenu pobl i’ch stondin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sz="3300" dirty="0" smtClean="0"/>
              <a:t> Siaradwch </a:t>
            </a:r>
            <a:r>
              <a:rPr lang="cy-GB" sz="3300" dirty="0" err="1" smtClean="0"/>
              <a:t>â’r</a:t>
            </a:r>
            <a:r>
              <a:rPr lang="cy-GB" sz="3300" dirty="0" smtClean="0"/>
              <a:t> myfyrwyr!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0842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it a Go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Rhowch Gynnig Arni</a:t>
            </a:r>
            <a:endParaRPr lang="en-GB" dirty="0"/>
          </a:p>
        </p:txBody>
      </p:sp>
      <p:pic>
        <p:nvPicPr>
          <p:cNvPr id="4" name="Picture 2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51" y="365124"/>
            <a:ext cx="3460350" cy="32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it a Go Sessions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Recruit new members and generate income</a:t>
            </a:r>
          </a:p>
          <a:p>
            <a:r>
              <a:rPr lang="en-GB" dirty="0" smtClean="0"/>
              <a:t>Booklets are placed in all Freshers’ Halls of Residence</a:t>
            </a:r>
          </a:p>
          <a:p>
            <a:r>
              <a:rPr lang="en-GB" dirty="0" smtClean="0"/>
              <a:t>We recommend you run 1-3 different sessions per semester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Sesiynau Rhowch Gynnig Arni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Recriwtio aelodau newydd a chreu incwm</a:t>
            </a:r>
          </a:p>
          <a:p>
            <a:r>
              <a:rPr lang="cy-GB" dirty="0" smtClean="0"/>
              <a:t>Llyfrynnau ym mhob Neuadd Breswyl myfyrwyr y glas</a:t>
            </a:r>
          </a:p>
          <a:p>
            <a:r>
              <a:rPr lang="cy-GB" dirty="0" smtClean="0"/>
              <a:t>Dylech gynnal 1-3 sesiwn wahanol bob tymor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9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3800" dirty="0" smtClean="0"/>
              <a:t>Congratulations!</a:t>
            </a:r>
            <a:endParaRPr lang="en-GB" sz="13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cy-GB" sz="13800" dirty="0" smtClean="0"/>
              <a:t>Llongyfarchiadau!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6533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it a Go Sessions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can make most Society activities into a Give it a Go session</a:t>
            </a:r>
          </a:p>
          <a:p>
            <a:r>
              <a:rPr lang="en-GB" dirty="0" smtClean="0"/>
              <a:t>Sessions can take place throughout the year</a:t>
            </a:r>
          </a:p>
          <a:p>
            <a:r>
              <a:rPr lang="en-GB" dirty="0" smtClean="0"/>
              <a:t>We can advertise some weekly sessions too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Sesiynau Rhowch Gynnig Arni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Gallwch wneud y rhan fwyaf o weithgareddau’r Gymdeithas yn rhai Rhowch Gynnig Arni</a:t>
            </a:r>
          </a:p>
          <a:p>
            <a:r>
              <a:rPr lang="cy-GB" dirty="0" smtClean="0"/>
              <a:t>Gall sesiynau gael eu cynnal gydol y flwyddyn</a:t>
            </a:r>
          </a:p>
          <a:p>
            <a:r>
              <a:rPr lang="cy-GB" dirty="0" smtClean="0"/>
              <a:t>Gallwn hysbysebu rhai sesiynau wythnosol hefyd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9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it a Go Sessions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Taster sessions</a:t>
            </a:r>
          </a:p>
          <a:p>
            <a:r>
              <a:rPr lang="en-GB" dirty="0" smtClean="0"/>
              <a:t>Guest Speaker talks</a:t>
            </a:r>
          </a:p>
          <a:p>
            <a:r>
              <a:rPr lang="en-GB" dirty="0" smtClean="0"/>
              <a:t>Socials</a:t>
            </a:r>
          </a:p>
          <a:p>
            <a:r>
              <a:rPr lang="en-GB" dirty="0" smtClean="0"/>
              <a:t>Training sessions</a:t>
            </a:r>
          </a:p>
          <a:p>
            <a:r>
              <a:rPr lang="en-GB" dirty="0" smtClean="0"/>
              <a:t>Campaigns and awareness events</a:t>
            </a:r>
          </a:p>
          <a:p>
            <a:r>
              <a:rPr lang="en-GB" dirty="0" smtClean="0"/>
              <a:t>Competitions</a:t>
            </a:r>
          </a:p>
          <a:p>
            <a:r>
              <a:rPr lang="en-GB" dirty="0" smtClean="0"/>
              <a:t>Trips</a:t>
            </a:r>
          </a:p>
          <a:p>
            <a:r>
              <a:rPr lang="en-GB" dirty="0" smtClean="0"/>
              <a:t>Fundraisers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Sesiynau Rhowch Gynnig Arni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7937" y="1738313"/>
            <a:ext cx="5580063" cy="32908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y-GB" sz="2600" dirty="0" smtClean="0"/>
              <a:t>Sesiynau blas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y-GB" sz="2600" dirty="0" smtClean="0"/>
              <a:t>Sgyrsiau siaradwyr gwadd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y-GB" sz="2600" dirty="0" smtClean="0"/>
              <a:t>Digwyddiadau cymdeithasol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y-GB" sz="2600" dirty="0" smtClean="0"/>
              <a:t>Sesiynau hyfforddiant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y-GB" sz="2600" dirty="0" smtClean="0"/>
              <a:t>Ymgyrchoedd a digwyddiadau ymwybyddiaeth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y-GB" sz="2600" dirty="0" smtClean="0"/>
              <a:t>Cystadlaethau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y-GB" sz="2600" dirty="0" smtClean="0"/>
              <a:t>Teithiau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y-GB" sz="2600" dirty="0" smtClean="0"/>
              <a:t>Digwyddiadau Codi Arian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6171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it a Go Sessions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Submit your Give it a Go Sessions online by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nchBox Slab Bold" panose="02000800000000000000" pitchFamily="50" charset="0"/>
              </a:rPr>
              <a:t>25</a:t>
            </a:r>
            <a: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nchBox Slab Bold" panose="02000800000000000000" pitchFamily="50" charset="0"/>
              </a:rPr>
              <a:t>th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nchBox Slab Bold" panose="02000800000000000000" pitchFamily="50" charset="0"/>
              </a:rPr>
              <a:t> July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Make sure you have a suitable venue booked!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Check the proofs!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Sesiynau Rhowch Gynnig Arni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Cyflwynwch eich Sesiynau Rhowch Gynnig Arni ar-lein erbyn </a:t>
            </a:r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Gorffennaf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b="1" dirty="0"/>
              <a:t> </a:t>
            </a:r>
            <a:r>
              <a:rPr lang="cy-GB" dirty="0" smtClean="0"/>
              <a:t>Cofiwch gadw lleoliad addas iddynt!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err="1" smtClean="0"/>
              <a:t>Prawfddarllenwch</a:t>
            </a:r>
            <a:r>
              <a:rPr lang="cy-GB" dirty="0" smtClean="0"/>
              <a:t> bopeth!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www.cardiffstudents.com/activities/give-it-a-go/run-session/</a:t>
            </a:r>
            <a:endParaRPr lang="en-GB" sz="2400" dirty="0">
              <a:solidFill>
                <a:srgbClr val="13B1E8"/>
              </a:solidFill>
              <a:latin typeface="LunchBox Slab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it a Go Trips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Give it a Go run lots of weekend trips around the UK</a:t>
            </a:r>
          </a:p>
          <a:p>
            <a:r>
              <a:rPr lang="en-GB" dirty="0" smtClean="0"/>
              <a:t>You can collaborate with Give it a Go to take your members</a:t>
            </a:r>
          </a:p>
          <a:p>
            <a:r>
              <a:rPr lang="en-GB" dirty="0" smtClean="0"/>
              <a:t>We will add a special ticket to your webpage to sell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Teithiau Rhowch Gynnig Arni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Mae gan Rhowch Gynnig Arni lawer o deithiau penwythnos ar draws y DU</a:t>
            </a:r>
          </a:p>
          <a:p>
            <a:r>
              <a:rPr lang="cy-GB" dirty="0" smtClean="0"/>
              <a:t>Gallwch gydweithio â Rhowch Gynnig Arni i fynd </a:t>
            </a:r>
            <a:r>
              <a:rPr lang="cy-GB" dirty="0" err="1" smtClean="0"/>
              <a:t>â’ch</a:t>
            </a:r>
            <a:r>
              <a:rPr lang="cy-GB" dirty="0" smtClean="0"/>
              <a:t> aelodau</a:t>
            </a:r>
          </a:p>
          <a:p>
            <a:r>
              <a:rPr lang="cy-GB" dirty="0" smtClean="0"/>
              <a:t>Byddwn yn ychwanegu tocyn arbennig i’ch gwefan i werthu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1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Trips Abroad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Give it a Go also helps Societies run trips to Europe</a:t>
            </a:r>
          </a:p>
          <a:p>
            <a:r>
              <a:rPr lang="en-GB" dirty="0" smtClean="0"/>
              <a:t>Organise marketing, travel, accommodation, itinerary and trip leader</a:t>
            </a:r>
          </a:p>
          <a:p>
            <a:r>
              <a:rPr lang="en-GB" dirty="0" smtClean="0"/>
              <a:t>Need minimum requirement of 40 people on the trip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Teithiau Tramor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Mae Rhowch Gynnig Arni hefyd yn helpu Cymdeithasau i drefnu teithiau i Ewrop</a:t>
            </a:r>
          </a:p>
          <a:p>
            <a:r>
              <a:rPr lang="cy-GB" dirty="0" smtClean="0"/>
              <a:t>Trefnu marchnata, teithio, llety, rhestr offer ac arweinydd taith</a:t>
            </a:r>
          </a:p>
          <a:p>
            <a:r>
              <a:rPr lang="cy-GB" dirty="0" smtClean="0"/>
              <a:t>Mae angen i o leiaf 40 o bobl fynd ar y daith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6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Cyllid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4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Treasurer Homework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Use Society funds by submitting a Finance Request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Check out the portal and the Finance Request 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Try submitting a finance request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Check your Society Balance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Gwaith Cartref i </a:t>
            </a:r>
            <a:r>
              <a:rPr lang="cy-GB" dirty="0" err="1" smtClean="0"/>
              <a:t>Drysorwyr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Defnyddiwch gyllid y Gymdeithas drwy gyflwyno Cais am Gyllid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Ewch i’r porthol a’r Ffurflen Cais am Gyllid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Ceisiwch gyflwyno cais am gyllid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Cadwch lygad ar </a:t>
            </a:r>
            <a:r>
              <a:rPr lang="cy-GB" dirty="0" err="1" smtClean="0"/>
              <a:t>Falans</a:t>
            </a:r>
            <a:r>
              <a:rPr lang="cy-GB" dirty="0" smtClean="0"/>
              <a:t> eich Cymdeithas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portal.cardiffstudents.com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8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of Finance Requests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If you buy stuff for your Society, make sure you get evidence!</a:t>
            </a:r>
          </a:p>
          <a:p>
            <a:r>
              <a:rPr lang="en-GB" dirty="0" smtClean="0"/>
              <a:t>Evidence must demonstrate what you bought and how much was spent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Tystiolaeth o Geisiadau am Gyllid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Os prynwch bethau i’r Gymdeithas, gofiwch i allu profi hynny!</a:t>
            </a:r>
          </a:p>
          <a:p>
            <a:r>
              <a:rPr lang="cy-GB" dirty="0" smtClean="0"/>
              <a:t>Rhaid i’r dystiolaeth nodi’r hyn a brynoch chi a faint </a:t>
            </a:r>
            <a:r>
              <a:rPr lang="cy-GB" dirty="0" err="1" smtClean="0"/>
              <a:t>gafodd</a:t>
            </a:r>
            <a:r>
              <a:rPr lang="cy-GB" dirty="0" smtClean="0"/>
              <a:t> ei wario arno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1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Evidence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 Itemised receipt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</a:t>
            </a:r>
            <a:r>
              <a:rPr lang="en-GB" dirty="0" smtClean="0"/>
              <a:t>Itemised invoice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</a:t>
            </a:r>
            <a:r>
              <a:rPr lang="en-GB" dirty="0" smtClean="0"/>
              <a:t>Online shopping basket</a:t>
            </a:r>
          </a:p>
          <a:p>
            <a:pPr>
              <a:buFont typeface="LunchBox Slab" panose="02000000000000000000" pitchFamily="50" charset="0"/>
              <a:buChar char="х"/>
            </a:pPr>
            <a:r>
              <a:rPr lang="en-GB" dirty="0" smtClean="0"/>
              <a:t>  Card receipt</a:t>
            </a:r>
          </a:p>
          <a:p>
            <a:pPr>
              <a:buFont typeface="LunchBox Slab" panose="02000000000000000000" pitchFamily="50" charset="0"/>
              <a:buChar char="х"/>
            </a:pPr>
            <a:r>
              <a:rPr lang="en-GB" dirty="0"/>
              <a:t> </a:t>
            </a:r>
            <a:r>
              <a:rPr lang="en-GB" dirty="0" smtClean="0"/>
              <a:t> Bank statement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Enghreifftiau o Dystiolaeth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y-GB" dirty="0" smtClean="0"/>
              <a:t> Derbynneb wedi’i heitemeiddio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y-GB" dirty="0"/>
              <a:t> </a:t>
            </a:r>
            <a:r>
              <a:rPr lang="cy-GB" dirty="0" smtClean="0"/>
              <a:t>Anfoneb wedi’i heitemeiddio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y-GB" dirty="0"/>
              <a:t> </a:t>
            </a:r>
            <a:r>
              <a:rPr lang="cy-GB" dirty="0" smtClean="0"/>
              <a:t>Basged siopa ar-lein</a:t>
            </a:r>
          </a:p>
          <a:p>
            <a:pPr>
              <a:buFont typeface="LunchBox Slab" panose="02000000000000000000" pitchFamily="50" charset="0"/>
              <a:buChar char="х"/>
            </a:pP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Derbynneb</a:t>
            </a:r>
            <a:r>
              <a:rPr lang="en-GB" dirty="0" smtClean="0"/>
              <a:t> </a:t>
            </a:r>
            <a:r>
              <a:rPr lang="en-GB" dirty="0" err="1" smtClean="0"/>
              <a:t>cerdyn</a:t>
            </a:r>
            <a:endParaRPr lang="en-GB" dirty="0"/>
          </a:p>
          <a:p>
            <a:pPr>
              <a:buFont typeface="LunchBox Slab" panose="02000000000000000000" pitchFamily="50" charset="0"/>
              <a:buChar char="х"/>
            </a:pPr>
            <a:r>
              <a:rPr lang="en-GB" dirty="0"/>
              <a:t>  </a:t>
            </a:r>
            <a:r>
              <a:rPr lang="en-GB" dirty="0" err="1" smtClean="0"/>
              <a:t>Cyfriflen</a:t>
            </a:r>
            <a:r>
              <a:rPr lang="en-GB" dirty="0" smtClean="0"/>
              <a:t> banc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0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Societies can apply for Grant funding during the year</a:t>
            </a:r>
          </a:p>
          <a:p>
            <a:r>
              <a:rPr lang="en-GB" dirty="0" smtClean="0"/>
              <a:t>Funding available up to your predicted membership income for the year</a:t>
            </a:r>
          </a:p>
          <a:p>
            <a:r>
              <a:rPr lang="en-GB" dirty="0" smtClean="0"/>
              <a:t>We follow a strict funding model to allow fair allocation of grant money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Grantiau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cy-GB" dirty="0" smtClean="0"/>
              <a:t>Gall cymdeithasau wneud cais am arian Grant yn ystod y flwyddyn</a:t>
            </a:r>
          </a:p>
          <a:p>
            <a:r>
              <a:rPr lang="cy-GB" dirty="0" smtClean="0"/>
              <a:t>Mae swm hyd at incwm aelodaeth a ragwelir eich  cymdeithas ar gyfer y flwyddyn ar gael</a:t>
            </a:r>
          </a:p>
          <a:p>
            <a:r>
              <a:rPr lang="cy-GB" dirty="0" smtClean="0"/>
              <a:t>Dilynwn fodel ariannu llym fel bod grantiau’n cael eu dyrannu’n deg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www.cardiffstudents.com/activities/resources/finance/grants/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1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 committee member do?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Lead your Society and ensure things go smoothly</a:t>
            </a:r>
          </a:p>
          <a:p>
            <a:r>
              <a:rPr lang="en-GB" dirty="0" smtClean="0"/>
              <a:t>Decide on and arrange activities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Beth mae aelod pwyllgor yn ei wneud?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Arwain eich Cymdeithas a sicrhau bod pethau’n rhedeg yn effeithlon</a:t>
            </a:r>
          </a:p>
          <a:p>
            <a:r>
              <a:rPr lang="cy-GB" dirty="0" smtClean="0"/>
              <a:t>Penderfynu ar weithgareddau a’u trefnu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Familiarise yourself with our Grants Funding 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Practice with the application spreadsheet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Apply for Grants by 24</a:t>
            </a:r>
            <a:r>
              <a:rPr lang="en-GB" baseline="30000" dirty="0" smtClean="0"/>
              <a:t>th</a:t>
            </a:r>
            <a:r>
              <a:rPr lang="en-GB" dirty="0" smtClean="0"/>
              <a:t> August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Grantiau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Dewch yn gyfarwydd </a:t>
            </a:r>
            <a:r>
              <a:rPr lang="cy-GB" dirty="0" err="1" smtClean="0"/>
              <a:t>â’n</a:t>
            </a:r>
            <a:r>
              <a:rPr lang="cy-GB" dirty="0" smtClean="0"/>
              <a:t> Model Ariannu Grant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Ymarferwch </a:t>
            </a:r>
            <a:r>
              <a:rPr lang="cy-GB" dirty="0" err="1" smtClean="0"/>
              <a:t>â’r</a:t>
            </a:r>
            <a:r>
              <a:rPr lang="cy-GB" dirty="0" smtClean="0"/>
              <a:t> daenlen cais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Cyflwynwch geisiadau Grant erbyn 24 Awst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www.cardiffstudents.com/activities/resources/finance/grants/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45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You may sign a contract for sponsorship, venue hire, </a:t>
            </a:r>
            <a:r>
              <a:rPr lang="en-GB" dirty="0" err="1" smtClean="0"/>
              <a:t>etc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Check all contracts with the SU before signing!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Contractau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 Gallwch lofnodi contract nawdd, llogi lleoliad ac ati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Darllenwch dros bob contract ag UM cyn llofnodi!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611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Room Bookings and Events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2677413"/>
            <a:ext cx="10515600" cy="2883159"/>
          </a:xfrm>
        </p:spPr>
        <p:txBody>
          <a:bodyPr/>
          <a:lstStyle/>
          <a:p>
            <a:pPr algn="ctr"/>
            <a:r>
              <a:rPr lang="cy-GB" dirty="0" smtClean="0"/>
              <a:t>Cadw Ystafelloedd a Digwyddiadau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300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Booking Rooms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Book SU rooms via our Room Booking System</a:t>
            </a:r>
          </a:p>
          <a:p>
            <a:r>
              <a:rPr lang="en-GB" dirty="0" smtClean="0"/>
              <a:t>Ask us for your username!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Cadw Ystafelloedd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Cadwch ystafelloedd UM drwy ein System Cadw Ystafell</a:t>
            </a:r>
          </a:p>
          <a:p>
            <a:r>
              <a:rPr lang="cy-GB" dirty="0" smtClean="0"/>
              <a:t>Gofynnwch i ni am eich enw defnyddiwr!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cardiffsu.roombookingsystem.co.uk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20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 Room Bookings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All SU rooms can be booked regularly during term time </a:t>
            </a:r>
          </a:p>
          <a:p>
            <a:r>
              <a:rPr lang="en-GB" dirty="0" smtClean="0"/>
              <a:t>Use our online 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Submit requests for Regular Bookings by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nchBox Slab Bold" panose="02000800000000000000" pitchFamily="50" charset="0"/>
              </a:rPr>
              <a:t>15</a:t>
            </a:r>
            <a:r>
              <a:rPr lang="en-GB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nchBox Slab Bold" panose="02000800000000000000" pitchFamily="50" charset="0"/>
              </a:rPr>
              <a:t>th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nchBox Slab Bold" panose="02000800000000000000" pitchFamily="50" charset="0"/>
              </a:rPr>
              <a:t> June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Cadw Ystafelloedd yn Rheolaidd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Gallwch gadw pob ystafell UM yn rheolaidd yn ystod y tymor</a:t>
            </a:r>
          </a:p>
          <a:p>
            <a:r>
              <a:rPr lang="cy-GB" dirty="0" smtClean="0"/>
              <a:t>Defnyddiwch ein ffurflen ar-lein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Cyflwynwch geisiadau Cadw Ystafell yn Rheolaidd erbyn </a:t>
            </a:r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Mehefin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noFill/>
        </p:spPr>
        <p:txBody>
          <a:bodyPr/>
          <a:lstStyle/>
          <a:p>
            <a:r>
              <a:rPr lang="en-GB" dirty="0" smtClean="0"/>
              <a:t>www.cardiffstudents.com/activities/resources/rooms/regular-booking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55161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Rooms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You can book any University Pool Room for activities</a:t>
            </a:r>
          </a:p>
          <a:p>
            <a:r>
              <a:rPr lang="en-GB" dirty="0" smtClean="0"/>
              <a:t>Book University Rooms using our online form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Ystafelloedd y Brifysgol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Gallwch gadw unrhyw un o Ystafelloedd Cronfa’r Brifysgol at weithgareddau</a:t>
            </a:r>
          </a:p>
          <a:p>
            <a:r>
              <a:rPr lang="cy-GB" dirty="0" smtClean="0"/>
              <a:t>Cadwch Ystafelloedd y Brifysgol gan ddefnyddio’n ffurflen ar-lein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www.cardiffstudents.com/venues/room-booking/university/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Guest Speakers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Speakers at your events need to be declared 21 days before the event takes place</a:t>
            </a:r>
          </a:p>
          <a:p>
            <a:r>
              <a:rPr lang="en-GB" dirty="0" smtClean="0"/>
              <a:t>Email </a:t>
            </a:r>
            <a:r>
              <a:rPr lang="en-GB" dirty="0" smtClean="0">
                <a:hlinkClick r:id="rId2"/>
              </a:rPr>
              <a:t>Societies@cardiff.ac.uk</a:t>
            </a:r>
            <a:r>
              <a:rPr lang="en-GB" dirty="0" smtClean="0"/>
              <a:t> or use University Room Booking form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Siaradwyr Gwadd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Mae angen i siaradwyr yn eich digwyddiadau gael eu datgan 21 diwrnod cyn y digwyddiad</a:t>
            </a:r>
          </a:p>
          <a:p>
            <a:r>
              <a:rPr lang="cy-GB" dirty="0" smtClean="0"/>
              <a:t>E-bostiwch </a:t>
            </a:r>
            <a:r>
              <a:rPr lang="cy-GB" dirty="0" smtClean="0">
                <a:hlinkClick r:id="rId3"/>
              </a:rPr>
              <a:t>Societies@Cardiff.ac.uk</a:t>
            </a:r>
            <a:r>
              <a:rPr lang="cy-GB" dirty="0" smtClean="0"/>
              <a:t> neu defnyddiwch ffurflen Cadw Ystafell y Brifysgol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www.cardiffstudents.com/venues/room-booking/university/</a:t>
            </a:r>
          </a:p>
        </p:txBody>
      </p:sp>
    </p:spTree>
    <p:extLst>
      <p:ext uri="{BB962C8B-B14F-4D97-AF65-F5344CB8AC3E}">
        <p14:creationId xmlns:p14="http://schemas.microsoft.com/office/powerpoint/2010/main" val="39048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Flagship Events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Winter Showcase: 3</a:t>
            </a:r>
            <a:r>
              <a:rPr lang="en-GB" baseline="30000" dirty="0" smtClean="0"/>
              <a:t>rd</a:t>
            </a:r>
            <a:r>
              <a:rPr lang="en-GB" dirty="0" smtClean="0"/>
              <a:t> – 14</a:t>
            </a:r>
            <a:r>
              <a:rPr lang="en-GB" baseline="30000" dirty="0" smtClean="0"/>
              <a:t>th</a:t>
            </a:r>
            <a:r>
              <a:rPr lang="en-GB" dirty="0" smtClean="0"/>
              <a:t> Dec</a:t>
            </a:r>
          </a:p>
          <a:p>
            <a:r>
              <a:rPr lang="en-GB" dirty="0" smtClean="0"/>
              <a:t>Autumn Elections: 29</a:t>
            </a:r>
            <a:r>
              <a:rPr lang="en-GB" baseline="30000" dirty="0" smtClean="0"/>
              <a:t>th</a:t>
            </a:r>
            <a:r>
              <a:rPr lang="en-GB" dirty="0" smtClean="0"/>
              <a:t> – 31</a:t>
            </a:r>
            <a:r>
              <a:rPr lang="en-GB" baseline="30000" dirty="0" smtClean="0"/>
              <a:t>st</a:t>
            </a:r>
            <a:r>
              <a:rPr lang="en-GB" dirty="0" smtClean="0"/>
              <a:t> Oct</a:t>
            </a:r>
          </a:p>
          <a:p>
            <a:r>
              <a:rPr lang="en-GB" dirty="0" smtClean="0"/>
              <a:t>Spring Elections: 25</a:t>
            </a:r>
            <a:r>
              <a:rPr lang="en-GB" baseline="30000" dirty="0" smtClean="0"/>
              <a:t>th</a:t>
            </a:r>
            <a:r>
              <a:rPr lang="en-GB" dirty="0" smtClean="0"/>
              <a:t> Feb – 1</a:t>
            </a:r>
            <a:r>
              <a:rPr lang="en-GB" baseline="30000" dirty="0" smtClean="0"/>
              <a:t>st</a:t>
            </a:r>
            <a:r>
              <a:rPr lang="en-GB" dirty="0" smtClean="0"/>
              <a:t> Mar</a:t>
            </a:r>
          </a:p>
          <a:p>
            <a:r>
              <a:rPr lang="en-GB" dirty="0" smtClean="0"/>
              <a:t>Cardiff Fringe Festival: 11</a:t>
            </a:r>
            <a:r>
              <a:rPr lang="en-GB" baseline="30000" dirty="0" smtClean="0"/>
              <a:t>th</a:t>
            </a:r>
            <a:r>
              <a:rPr lang="en-GB" dirty="0" smtClean="0"/>
              <a:t> – 22</a:t>
            </a:r>
            <a:r>
              <a:rPr lang="en-GB" baseline="30000" dirty="0" smtClean="0"/>
              <a:t>nd</a:t>
            </a:r>
            <a:r>
              <a:rPr lang="en-GB" dirty="0" smtClean="0"/>
              <a:t> March</a:t>
            </a:r>
          </a:p>
          <a:p>
            <a:r>
              <a:rPr lang="en-GB" dirty="0" smtClean="0"/>
              <a:t>Go Global: 22</a:t>
            </a:r>
            <a:r>
              <a:rPr lang="en-GB" baseline="30000" dirty="0" smtClean="0"/>
              <a:t>nd</a:t>
            </a:r>
            <a:r>
              <a:rPr lang="en-GB" dirty="0" smtClean="0"/>
              <a:t> March</a:t>
            </a:r>
          </a:p>
          <a:p>
            <a:r>
              <a:rPr lang="en-GB" dirty="0" smtClean="0"/>
              <a:t>Societies Ball 2019: 10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Digwyddiadau Mawr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cy-GB" dirty="0" smtClean="0"/>
              <a:t>Arddangosiad y Gaeaf: 3-14 Rhag</a:t>
            </a:r>
          </a:p>
          <a:p>
            <a:r>
              <a:rPr lang="cy-GB" dirty="0" smtClean="0"/>
              <a:t>Etholiadau’r Hydref: 29-31 Hyd</a:t>
            </a:r>
          </a:p>
          <a:p>
            <a:r>
              <a:rPr lang="cy-GB" spc="-150" dirty="0" smtClean="0"/>
              <a:t>Etholiadau’r Gwanwyn: 25 Chwe – 1 Maw</a:t>
            </a:r>
          </a:p>
          <a:p>
            <a:r>
              <a:rPr lang="cy-GB" dirty="0" smtClean="0"/>
              <a:t>Gŵyl Ymylol Caerdydd: 11-22 Maw</a:t>
            </a:r>
          </a:p>
          <a:p>
            <a:r>
              <a:rPr lang="cy-GB" dirty="0" smtClean="0"/>
              <a:t>Go </a:t>
            </a:r>
            <a:r>
              <a:rPr lang="cy-GB" dirty="0" err="1" smtClean="0"/>
              <a:t>Global</a:t>
            </a:r>
            <a:r>
              <a:rPr lang="cy-GB" dirty="0" smtClean="0"/>
              <a:t>: 22 Mawrth</a:t>
            </a:r>
          </a:p>
          <a:p>
            <a:r>
              <a:rPr lang="cy-GB" dirty="0" smtClean="0"/>
              <a:t>Dawns y Cymdeithasau 2019: 10 Mai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5994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your events!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Make sure you plan your events early</a:t>
            </a:r>
          </a:p>
          <a:p>
            <a:r>
              <a:rPr lang="en-GB" dirty="0" smtClean="0"/>
              <a:t>What do you want to get out of this event or activity?</a:t>
            </a:r>
          </a:p>
          <a:p>
            <a:r>
              <a:rPr lang="en-GB" dirty="0" smtClean="0"/>
              <a:t>Plan venues, dates, budget, marketing, review, etc.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Cynlluniwch eich digwyddiadau!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Cofiwch gynllunio’ch digwyddiadau mewn da bryd</a:t>
            </a:r>
          </a:p>
          <a:p>
            <a:r>
              <a:rPr lang="cy-GB" dirty="0" smtClean="0"/>
              <a:t>Beth yw nod y gweithgaredd neu ddigwyddiad hwn?</a:t>
            </a:r>
          </a:p>
          <a:p>
            <a:r>
              <a:rPr lang="cy-GB" dirty="0" smtClean="0"/>
              <a:t>Trefnwch leoliadau, dyddiadau, cyllideb, marchnata, adolygu ac 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04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 to Plan for First Semester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Welcome event or social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Weekly or fortnightly activities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Key, one-off events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Winter Showcase event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End of term activity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Digwyddiadau i Gynllunio at y Tymor Cyntaf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Digwyddiad croesawu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Gweithgareddau bob wythnos neu bythefnos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Digwyddiadau </a:t>
            </a:r>
            <a:r>
              <a:rPr lang="cy-GB" dirty="0" err="1" smtClean="0"/>
              <a:t>untro</a:t>
            </a:r>
            <a:r>
              <a:rPr lang="cy-GB" dirty="0" smtClean="0"/>
              <a:t> pwysig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Arddangosiad y Gaeaf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Gweithgaredd diwedd tymor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25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 committee member do?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 of contact between Society and the Guild</a:t>
            </a:r>
          </a:p>
          <a:p>
            <a:r>
              <a:rPr lang="en-GB" dirty="0" smtClean="0"/>
              <a:t>Represent your Society’s needs on campus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Beth mae aelod pwyllgor yn ei wneud?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Bod yn bwynt cyswllt rhwng y Gymdeithas a’r Urdd</a:t>
            </a:r>
          </a:p>
          <a:p>
            <a:r>
              <a:rPr lang="cy-GB" dirty="0" smtClean="0"/>
              <a:t>Cynrychioli anghenion eich Cymdeithas ar y campws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0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Website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Y Wefan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558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Admin Tools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You have access to do lots on our website</a:t>
            </a:r>
          </a:p>
          <a:p>
            <a:r>
              <a:rPr lang="en-GB" dirty="0" smtClean="0"/>
              <a:t>Log in and click on the hammer to access your admin tools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Investigate your admin tools and practice using them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Opsiynau Gweinyddu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cy-GB" dirty="0" smtClean="0"/>
              <a:t>Gallwch wneud llawer o bethau ar ein gwefan</a:t>
            </a:r>
          </a:p>
          <a:p>
            <a:r>
              <a:rPr lang="cy-GB" dirty="0" err="1" smtClean="0"/>
              <a:t>Mewngofnodwch</a:t>
            </a:r>
            <a:r>
              <a:rPr lang="cy-GB" dirty="0" smtClean="0"/>
              <a:t> a chliciwch y morthwyl i fynd i’ch opsiynau gweinyddu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Ewch </a:t>
            </a:r>
            <a:r>
              <a:rPr lang="cy-GB" dirty="0" err="1" smtClean="0"/>
              <a:t>drwy’r</a:t>
            </a:r>
            <a:r>
              <a:rPr lang="cy-GB" dirty="0" smtClean="0"/>
              <a:t> opsiynau gweinyddu a dewch i’r arfer </a:t>
            </a:r>
            <a:r>
              <a:rPr lang="cy-GB" dirty="0" err="1" smtClean="0"/>
              <a:t>â’u</a:t>
            </a:r>
            <a:r>
              <a:rPr lang="cy-GB" dirty="0" smtClean="0"/>
              <a:t> defnyddio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570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to try…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Amend your webpage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Check and email members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Create events, tickets and products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Check sales reports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Elect new committee members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Create sales and purchasers reports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Pethau i roi cynnig arnynt...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Newid eich gwefan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Gweld ac e-bostio aelodau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Creu digwyddiadau, tocynnau a chynhyrchion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Gweld adroddiadau gwerthiant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Ethol aelodau pwyllgor newydd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Creu adroddiadau gwerthu a phrynu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49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Level Results Day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1738312"/>
            <a:ext cx="5580000" cy="364923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This is when most </a:t>
            </a:r>
            <a:r>
              <a:rPr lang="en-GB" dirty="0" err="1" smtClean="0"/>
              <a:t>Freshers</a:t>
            </a:r>
            <a:r>
              <a:rPr lang="en-GB" dirty="0" smtClean="0"/>
              <a:t> know they are coming to Cardiff Uni</a:t>
            </a:r>
          </a:p>
          <a:p>
            <a:r>
              <a:rPr lang="en-GB" dirty="0" smtClean="0"/>
              <a:t>Make sure your webpage and social media are up-to-date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#CUFreshers18, send content to </a:t>
            </a:r>
            <a:r>
              <a:rPr lang="en-GB" dirty="0" err="1" smtClean="0"/>
              <a:t>cardiffstudents</a:t>
            </a:r>
            <a:r>
              <a:rPr lang="en-GB" dirty="0" smtClean="0"/>
              <a:t> on Snapchat and join Facebook Event to promote yourselves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dirty="0" smtClean="0"/>
              <a:t>Diwrnod Canlyniadau Lefel 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y-GB" dirty="0" smtClean="0"/>
              <a:t> </a:t>
            </a:r>
            <a:r>
              <a:rPr lang="cy-GB" dirty="0" err="1" smtClean="0"/>
              <a:t>Dyma’r</a:t>
            </a:r>
            <a:r>
              <a:rPr lang="cy-GB" dirty="0" smtClean="0"/>
              <a:t> diwrnod pan fydd y rhan fwyaf o fyfyrwyr y glas yn cael gwybod eu bod ar eu ffordd i Brifysgol Caerdydd</a:t>
            </a:r>
          </a:p>
          <a:p>
            <a:r>
              <a:rPr lang="cy-GB" dirty="0"/>
              <a:t> </a:t>
            </a:r>
            <a:r>
              <a:rPr lang="cy-GB" dirty="0" smtClean="0"/>
              <a:t>Sicrhewch fod gan eich gwefan a’ch cyfryngau cymdeithasol y wybodaeth ddiweddaraf arnynt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</a:t>
            </a:r>
            <a:r>
              <a:rPr lang="cy-GB" dirty="0"/>
              <a:t>#YGlasPC18, </a:t>
            </a:r>
            <a:r>
              <a:rPr lang="cy-GB" dirty="0" smtClean="0"/>
              <a:t>anfonwch gynnwys i </a:t>
            </a:r>
            <a:r>
              <a:rPr lang="cy-GB" dirty="0" err="1" smtClean="0"/>
              <a:t>cardiffstudents</a:t>
            </a:r>
            <a:r>
              <a:rPr lang="cy-GB" dirty="0" smtClean="0"/>
              <a:t> ar </a:t>
            </a:r>
            <a:r>
              <a:rPr lang="cy-GB" dirty="0" err="1" smtClean="0"/>
              <a:t>Snapchat</a:t>
            </a:r>
            <a:r>
              <a:rPr lang="cy-GB" dirty="0" smtClean="0"/>
              <a:t> ac ymunwch </a:t>
            </a:r>
            <a:r>
              <a:rPr lang="cy-GB" dirty="0" err="1" smtClean="0"/>
              <a:t>â’r</a:t>
            </a:r>
            <a:r>
              <a:rPr lang="cy-GB" dirty="0" smtClean="0"/>
              <a:t> Digwyddiad </a:t>
            </a:r>
            <a:r>
              <a:rPr lang="cy-GB" dirty="0" err="1" smtClean="0"/>
              <a:t>Facebook</a:t>
            </a:r>
            <a:r>
              <a:rPr lang="cy-GB" dirty="0" smtClean="0"/>
              <a:t> i hyrwyddo’ch hunain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1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Trafnidiaeth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8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You can book our vehicles 8 weeks in advance</a:t>
            </a:r>
          </a:p>
          <a:p>
            <a:r>
              <a:rPr lang="en-GB" dirty="0" smtClean="0"/>
              <a:t>We can make earlier bookings in some circumstances</a:t>
            </a:r>
          </a:p>
          <a:p>
            <a:r>
              <a:rPr lang="en-GB" dirty="0" smtClean="0"/>
              <a:t>Get your drivers registered as soon as possible</a:t>
            </a:r>
          </a:p>
          <a:p>
            <a:r>
              <a:rPr lang="en-GB" dirty="0" smtClean="0"/>
              <a:t>Contact </a:t>
            </a:r>
            <a:r>
              <a:rPr lang="en-GB" dirty="0" smtClean="0">
                <a:hlinkClick r:id="rId2"/>
              </a:rPr>
              <a:t>SUTransport@cardiff.ac.uk</a:t>
            </a:r>
            <a:r>
              <a:rPr lang="en-GB" dirty="0" smtClean="0"/>
              <a:t> to book vehicles and register drivers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Trafnidiaeth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y-GB" dirty="0" smtClean="0"/>
              <a:t>Gallwch gadw ein cerbydau 8 wythnos ymlaen llaw</a:t>
            </a:r>
          </a:p>
          <a:p>
            <a:r>
              <a:rPr lang="cy-GB" dirty="0" smtClean="0"/>
              <a:t>Gallwn wneud trefniadau’n gynt mewn rhai amgylchiadau</a:t>
            </a:r>
          </a:p>
          <a:p>
            <a:r>
              <a:rPr lang="cy-GB" dirty="0" smtClean="0"/>
              <a:t>Cofrestrwch eich gyrwyr cyn gynted â phosibl</a:t>
            </a:r>
          </a:p>
          <a:p>
            <a:r>
              <a:rPr lang="cy-GB" dirty="0" smtClean="0"/>
              <a:t>E-bostiwch </a:t>
            </a:r>
            <a:r>
              <a:rPr lang="cy-GB" dirty="0" smtClean="0">
                <a:hlinkClick r:id="rId3"/>
              </a:rPr>
              <a:t>SUTransport@Cardiff.ac.uk</a:t>
            </a:r>
            <a:r>
              <a:rPr lang="cy-GB" dirty="0" smtClean="0"/>
              <a:t> i gadw cerbydau a chofrestru gyrwyr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portal.cardiffstudents.com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4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Iechyd a Diogelwch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352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Summer Activities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Your outgoing committee are still responsible for the Society until 1</a:t>
            </a:r>
            <a:r>
              <a:rPr lang="en-GB" baseline="30000" dirty="0" smtClean="0"/>
              <a:t>st</a:t>
            </a:r>
            <a:r>
              <a:rPr lang="en-GB" dirty="0" smtClean="0"/>
              <a:t> August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nchBox Slab Bold" panose="02000800000000000000" pitchFamily="50" charset="0"/>
              </a:rPr>
              <a:t>You must speak to us first </a:t>
            </a:r>
            <a:r>
              <a:rPr lang="en-GB" dirty="0" smtClean="0"/>
              <a:t>if you want to run activities over the summer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Gweithgareddau’r Haf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y-GB" dirty="0" smtClean="0"/>
              <a:t>Mae’r pwyllgor sydd ohono dal yn gyfrifol am y Gymdeithas tan 1 Awst</a:t>
            </a:r>
          </a:p>
          <a:p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Rhaid i chi siarad â ni yn gyntaf </a:t>
            </a:r>
            <a:r>
              <a:rPr lang="cy-GB" dirty="0" smtClean="0"/>
              <a:t>os ydych am gynnal gweithgareddau dros yr haf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603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Complete a risk assessment when planning events for the new academic year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Asesiadau Risg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y-GB" dirty="0" smtClean="0"/>
              <a:t> Cwblhewch asesiad risg wrth gynllunio digwyddiadau at y flwyddyn academaidd newydd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www.cardiffstudents.com/activities/resources/health-and-safety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97908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Instructor Registration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Instructors must be registered with the SU, whether voluntary or paid</a:t>
            </a:r>
          </a:p>
          <a:p>
            <a:r>
              <a:rPr lang="en-GB" dirty="0" smtClean="0"/>
              <a:t>Committee members cannot be paid to deliver services for the Society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Complete registration form for all instructors and submit to </a:t>
            </a:r>
            <a:r>
              <a:rPr lang="en-GB" dirty="0" smtClean="0">
                <a:hlinkClick r:id="rId2"/>
              </a:rPr>
              <a:t>EvansI17@cardiff.ac.uk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Cofrestru Hyfforddwyr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y-GB" dirty="0" smtClean="0"/>
              <a:t>Rhaid i hyfforddwyr gael eu cofrestru ag UM, p’un a ydyn </a:t>
            </a:r>
            <a:r>
              <a:rPr lang="cy-GB" dirty="0" err="1" smtClean="0"/>
              <a:t>nhw’n</a:t>
            </a:r>
            <a:r>
              <a:rPr lang="cy-GB" dirty="0" smtClean="0"/>
              <a:t> gwirfoddoli neu’n cael eu talu</a:t>
            </a:r>
          </a:p>
          <a:p>
            <a:r>
              <a:rPr lang="cy-GB" dirty="0" smtClean="0"/>
              <a:t>Ni all aelodau’r pwyllgor gael eu talu am roi gwasanaethau i’r Gymdeithas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y-GB" dirty="0"/>
              <a:t> </a:t>
            </a:r>
            <a:r>
              <a:rPr lang="cy-GB" dirty="0" smtClean="0"/>
              <a:t>Llenwch y ffurflen gofrestru i bob hyfforddwr a’i hanfon at </a:t>
            </a:r>
            <a:r>
              <a:rPr lang="cy-GB" dirty="0" smtClean="0">
                <a:hlinkClick r:id="rId3"/>
              </a:rPr>
              <a:t>EvansI17@Cardiff.ac.uk</a:t>
            </a:r>
            <a:r>
              <a:rPr lang="cy-GB" dirty="0" smtClean="0"/>
              <a:t> 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www.cardiffstudents.com/activities/resources/documents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9177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Guild of Societies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We are the organisation your Society affiliates to</a:t>
            </a:r>
          </a:p>
          <a:p>
            <a:r>
              <a:rPr lang="en-GB" dirty="0" smtClean="0"/>
              <a:t>We provide support, training, resources, events and activities</a:t>
            </a:r>
          </a:p>
          <a:p>
            <a:r>
              <a:rPr lang="en-GB" dirty="0" smtClean="0"/>
              <a:t>There are a few things we expect from all Societies…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cy-GB" dirty="0" smtClean="0"/>
              <a:t>Urdd  y Cymdeithasau	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dirty="0" smtClean="0"/>
              <a:t>Ni yw’r sefydliad cyswllt i’ch Cymdeithas</a:t>
            </a:r>
          </a:p>
          <a:p>
            <a:r>
              <a:rPr lang="cy-GB" dirty="0" smtClean="0"/>
              <a:t>Rhown gymorth, hyfforddiant, adnoddau, digwyddiadau a gweithgareddau</a:t>
            </a:r>
          </a:p>
          <a:p>
            <a:r>
              <a:rPr lang="cy-GB" dirty="0" smtClean="0"/>
              <a:t>Mae rhai pethau rydyn </a:t>
            </a:r>
            <a:r>
              <a:rPr lang="cy-GB" dirty="0" err="1" smtClean="0"/>
              <a:t>ni’n</a:t>
            </a:r>
            <a:r>
              <a:rPr lang="cy-GB" dirty="0" smtClean="0"/>
              <a:t> eu disgwyl gan bob Cymdeithas...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3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Diploma Of Professional Development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96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49" y="332467"/>
            <a:ext cx="11544085" cy="4957990"/>
          </a:xfrm>
        </p:spPr>
        <p:txBody>
          <a:bodyPr>
            <a:normAutofit fontScale="92500"/>
          </a:bodyPr>
          <a:lstStyle/>
          <a:p>
            <a:r>
              <a:rPr lang="en-GB" dirty="0"/>
              <a:t>3 sets of criteria:</a:t>
            </a:r>
          </a:p>
          <a:p>
            <a:pPr marL="0" indent="0">
              <a:buNone/>
            </a:pPr>
            <a:r>
              <a:rPr lang="en-GB" dirty="0"/>
              <a:t>1) 5 x 2 hour taught units in the Skills Development Service: Leadership Styles, Leadership In Difficult Situations, Problem Solving, Team Briefings (e-learning)</a:t>
            </a:r>
          </a:p>
          <a:p>
            <a:pPr marL="0" indent="0">
              <a:buNone/>
            </a:pPr>
            <a:r>
              <a:rPr lang="en-GB" dirty="0"/>
              <a:t>2) Accreditation of your work as a committee member of your club/society: 50 hours = Pass, 100 = Merit, 200= Distinction</a:t>
            </a:r>
          </a:p>
          <a:p>
            <a:pPr marL="0" indent="0">
              <a:buNone/>
            </a:pPr>
            <a:r>
              <a:rPr lang="en-GB" dirty="0"/>
              <a:t>3) 1 hour Reflection &amp; Articulation Session</a:t>
            </a:r>
          </a:p>
          <a:p>
            <a:r>
              <a:rPr lang="en-GB" dirty="0"/>
              <a:t>Criteria 2 can be claimed from </a:t>
            </a:r>
            <a:r>
              <a:rPr lang="en-GB" dirty="0" smtClean="0"/>
              <a:t>last year </a:t>
            </a:r>
            <a:r>
              <a:rPr lang="en-GB" dirty="0"/>
              <a:t>if already in similar role in same club/society or elsewhere</a:t>
            </a:r>
          </a:p>
          <a:p>
            <a:r>
              <a:rPr lang="en-GB" dirty="0"/>
              <a:t>Interested?  Email </a:t>
            </a:r>
            <a:r>
              <a:rPr lang="en-GB" dirty="0" smtClean="0"/>
              <a:t>SteeleJ@cardiff.ac.uk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445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Dates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 smtClean="0"/>
              <a:t>Dyddiadau Pwysig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39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Dates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15</a:t>
            </a:r>
            <a:r>
              <a:rPr lang="en-GB" baseline="30000" dirty="0" smtClean="0"/>
              <a:t>th</a:t>
            </a:r>
            <a:r>
              <a:rPr lang="en-GB" dirty="0" smtClean="0"/>
              <a:t> June – Regular Room Bookings Deadline</a:t>
            </a:r>
          </a:p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July – Give it a Go Deadline</a:t>
            </a:r>
          </a:p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Aug – A Level Results Day</a:t>
            </a:r>
          </a:p>
          <a:p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Aug – Grants Deadline</a:t>
            </a:r>
          </a:p>
          <a:p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Aug – Stall Request Deadline</a:t>
            </a:r>
          </a:p>
          <a:p>
            <a:r>
              <a:rPr lang="en-GB" dirty="0" smtClean="0"/>
              <a:t>w/c 24</a:t>
            </a:r>
            <a:r>
              <a:rPr lang="en-GB" baseline="30000" dirty="0" smtClean="0"/>
              <a:t>th</a:t>
            </a:r>
            <a:r>
              <a:rPr lang="en-GB" dirty="0" smtClean="0"/>
              <a:t> Sept – Freshers’ Fairs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Dyddiadau Pwysig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y-GB" dirty="0" smtClean="0"/>
              <a:t>15 Mehefin – Dyddiad Olaf Cadw Ystafelloedd yn Rheolaidd</a:t>
            </a:r>
          </a:p>
          <a:p>
            <a:r>
              <a:rPr lang="cy-GB" dirty="0" smtClean="0"/>
              <a:t>25 Gorffennaf – Dyddiad Olaf Rhowch Gynnig Arni</a:t>
            </a:r>
          </a:p>
          <a:p>
            <a:r>
              <a:rPr lang="cy-GB" dirty="0" smtClean="0"/>
              <a:t>16 Awst – Canlyniadau Lefel A</a:t>
            </a:r>
          </a:p>
          <a:p>
            <a:r>
              <a:rPr lang="cy-GB" dirty="0" smtClean="0"/>
              <a:t>24 Awst – Terfyn amser grantiau</a:t>
            </a:r>
          </a:p>
          <a:p>
            <a:r>
              <a:rPr lang="cy-GB" dirty="0" smtClean="0"/>
              <a:t>31 Awst – Terfyn amser gofyn am stondin</a:t>
            </a:r>
          </a:p>
          <a:p>
            <a:r>
              <a:rPr lang="cy-GB" dirty="0" smtClean="0"/>
              <a:t>Wythnos 24 Medi – Ffair y Glas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2899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Committee Training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1738312"/>
            <a:ext cx="5580000" cy="364099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Compulsory session covering all knowledge and skills for being a committee member:</a:t>
            </a:r>
          </a:p>
          <a:p>
            <a:pPr lvl="1"/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Sept – 6pm – Michael Griffiths LT</a:t>
            </a:r>
          </a:p>
          <a:p>
            <a:pPr lvl="1"/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Sept – 2pm – Large </a:t>
            </a:r>
            <a:r>
              <a:rPr lang="en-GB" dirty="0" err="1" smtClean="0"/>
              <a:t>Chemy</a:t>
            </a:r>
            <a:r>
              <a:rPr lang="en-GB" dirty="0" smtClean="0"/>
              <a:t> LT</a:t>
            </a:r>
          </a:p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Oct – 6pm – Large </a:t>
            </a:r>
            <a:r>
              <a:rPr lang="en-GB" dirty="0" err="1" smtClean="0"/>
              <a:t>Chemy</a:t>
            </a:r>
            <a:r>
              <a:rPr lang="en-GB" dirty="0" smtClean="0"/>
              <a:t> LT</a:t>
            </a:r>
          </a:p>
          <a:p>
            <a:pPr marL="0" indent="0" algn="r">
              <a:buNone/>
            </a:pPr>
            <a:r>
              <a:rPr lang="en-GB" dirty="0" smtClean="0"/>
              <a:t>***All Dates TBC</a:t>
            </a:r>
          </a:p>
          <a:p>
            <a:pPr lvl="1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Hyfforddiant Pwyllgor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cy-GB" dirty="0" smtClean="0"/>
              <a:t>Sesiwn ofynnol ar y wybodaeth a’r sgiliau i fod yn aelod pwyllgor:</a:t>
            </a:r>
          </a:p>
          <a:p>
            <a:pPr lvl="1"/>
            <a:r>
              <a:rPr lang="cy-GB" dirty="0" smtClean="0"/>
              <a:t>20 Medi – 6pm – Michael Griffiths TG</a:t>
            </a:r>
          </a:p>
          <a:p>
            <a:pPr lvl="1"/>
            <a:r>
              <a:rPr lang="cy-GB" dirty="0" smtClean="0"/>
              <a:t>28 Medi – 2pm – </a:t>
            </a:r>
            <a:r>
              <a:rPr lang="cy-GB" dirty="0" err="1" smtClean="0"/>
              <a:t>Large</a:t>
            </a:r>
            <a:r>
              <a:rPr lang="cy-GB" dirty="0" smtClean="0"/>
              <a:t> </a:t>
            </a:r>
            <a:r>
              <a:rPr lang="cy-GB" dirty="0" err="1" smtClean="0"/>
              <a:t>Chemy</a:t>
            </a:r>
            <a:r>
              <a:rPr lang="cy-GB" dirty="0" smtClean="0"/>
              <a:t> TG</a:t>
            </a:r>
          </a:p>
          <a:p>
            <a:pPr lvl="1"/>
            <a:r>
              <a:rPr lang="cy-GB" dirty="0" smtClean="0"/>
              <a:t>1 Hyd – 6pm – </a:t>
            </a:r>
            <a:r>
              <a:rPr lang="cy-GB" dirty="0" err="1" smtClean="0"/>
              <a:t>Large</a:t>
            </a:r>
            <a:r>
              <a:rPr lang="cy-GB" dirty="0" smtClean="0"/>
              <a:t> </a:t>
            </a:r>
            <a:r>
              <a:rPr lang="cy-GB" dirty="0" err="1" smtClean="0"/>
              <a:t>Chemu</a:t>
            </a:r>
            <a:r>
              <a:rPr lang="cy-GB" dirty="0" smtClean="0"/>
              <a:t> TG</a:t>
            </a:r>
          </a:p>
          <a:p>
            <a:pPr marL="457200" lvl="1" indent="0">
              <a:buNone/>
            </a:pPr>
            <a:r>
              <a:rPr lang="cy-GB" dirty="0"/>
              <a:t> </a:t>
            </a:r>
            <a:r>
              <a:rPr lang="cy-GB" dirty="0" smtClean="0"/>
              <a:t>         ***Pob dyddiad i’w gadarnhau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48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cy-GB" smtClean="0"/>
              <a:t>Unrhyw Gwestiynau?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5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Bronze Tier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Bronze Tier outlines the minimum requirements for a Society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Make sure you understand what to do for Bronze Tier</a:t>
            </a:r>
          </a:p>
          <a:p>
            <a:pPr>
              <a:buFont typeface="LunchBox Slab" panose="02000000000000000000" pitchFamily="50" charset="0"/>
              <a:buChar char="!"/>
            </a:pPr>
            <a:r>
              <a:rPr lang="en-GB" dirty="0" smtClean="0"/>
              <a:t>They may be updated over the summer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y-GB" dirty="0" smtClean="0"/>
              <a:t>Haen Efydd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Mae’r</a:t>
            </a:r>
            <a:r>
              <a:rPr lang="en-GB" dirty="0" smtClean="0"/>
              <a:t> </a:t>
            </a:r>
            <a:r>
              <a:rPr lang="en-GB" dirty="0" err="1" smtClean="0"/>
              <a:t>Haen</a:t>
            </a:r>
            <a:r>
              <a:rPr lang="en-GB" dirty="0" smtClean="0"/>
              <a:t> </a:t>
            </a:r>
            <a:r>
              <a:rPr lang="en-GB" dirty="0" err="1" smtClean="0"/>
              <a:t>Efydd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nodi</a:t>
            </a:r>
            <a:r>
              <a:rPr lang="en-GB" dirty="0" smtClean="0"/>
              <a:t> </a:t>
            </a:r>
            <a:r>
              <a:rPr lang="en-GB" dirty="0" err="1" smtClean="0"/>
              <a:t>gofynion</a:t>
            </a:r>
            <a:r>
              <a:rPr lang="en-GB" dirty="0" smtClean="0"/>
              <a:t> </a:t>
            </a:r>
            <a:r>
              <a:rPr lang="en-GB" dirty="0" err="1" smtClean="0"/>
              <a:t>sylfaenol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Gymdeithas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err="1" smtClean="0"/>
              <a:t>Sicrhewch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deall</a:t>
            </a:r>
            <a:r>
              <a:rPr lang="en-GB" dirty="0" smtClean="0"/>
              <a:t> </a:t>
            </a:r>
            <a:r>
              <a:rPr lang="en-GB" dirty="0" err="1" smtClean="0"/>
              <a:t>beth</a:t>
            </a:r>
            <a:r>
              <a:rPr lang="en-GB" dirty="0" smtClean="0"/>
              <a:t> </a:t>
            </a:r>
            <a:r>
              <a:rPr lang="en-GB" dirty="0" err="1" smtClean="0"/>
              <a:t>i’w</a:t>
            </a:r>
            <a:r>
              <a:rPr lang="en-GB" dirty="0" smtClean="0"/>
              <a:t> </a:t>
            </a:r>
            <a:r>
              <a:rPr lang="en-GB" dirty="0" err="1" smtClean="0"/>
              <a:t>wneud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’r</a:t>
            </a:r>
            <a:r>
              <a:rPr lang="en-GB" dirty="0" smtClean="0"/>
              <a:t> </a:t>
            </a:r>
            <a:r>
              <a:rPr lang="en-GB" dirty="0" err="1" smtClean="0"/>
              <a:t>Haen</a:t>
            </a:r>
            <a:r>
              <a:rPr lang="en-GB" dirty="0" smtClean="0"/>
              <a:t> </a:t>
            </a:r>
            <a:r>
              <a:rPr lang="en-GB" dirty="0" err="1" smtClean="0"/>
              <a:t>Efydd</a:t>
            </a:r>
            <a:endParaRPr lang="en-GB" dirty="0"/>
          </a:p>
          <a:p>
            <a:pPr>
              <a:buFont typeface="LunchBox Slab" panose="02000000000000000000" pitchFamily="50" charset="0"/>
              <a:buChar char="!"/>
            </a:pPr>
            <a:r>
              <a:rPr lang="en-GB" dirty="0" err="1" smtClean="0"/>
              <a:t>Gallai’r</a:t>
            </a:r>
            <a:r>
              <a:rPr lang="en-GB" dirty="0" smtClean="0"/>
              <a:t> </a:t>
            </a:r>
            <a:r>
              <a:rPr lang="en-GB" dirty="0" err="1" smtClean="0"/>
              <a:t>gofynion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diweddaru</a:t>
            </a:r>
            <a:r>
              <a:rPr lang="en-GB" dirty="0" smtClean="0"/>
              <a:t> </a:t>
            </a:r>
            <a:r>
              <a:rPr lang="en-GB" dirty="0" err="1" smtClean="0"/>
              <a:t>dros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haf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www.cardiffstudents.com/activities/societies/resources/tiers/  </a:t>
            </a:r>
            <a:endParaRPr lang="en-GB" sz="2400" dirty="0">
              <a:solidFill>
                <a:srgbClr val="13B1E8"/>
              </a:solidFill>
              <a:latin typeface="LunchBox Slab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Bronze Tier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Membership of at least 20 members registered through the </a:t>
            </a:r>
            <a:r>
              <a:rPr lang="en-GB" sz="1600" dirty="0" smtClean="0"/>
              <a:t>SU.</a:t>
            </a:r>
            <a:endParaRPr lang="en-GB" sz="1600" dirty="0"/>
          </a:p>
          <a:p>
            <a:r>
              <a:rPr lang="en-GB" sz="1600" dirty="0"/>
              <a:t>Committee includes a President, Secretary and </a:t>
            </a:r>
            <a:r>
              <a:rPr lang="en-GB" sz="1600" dirty="0" smtClean="0"/>
              <a:t>Treasurer. </a:t>
            </a:r>
          </a:p>
          <a:p>
            <a:r>
              <a:rPr lang="en-GB" sz="1600" dirty="0"/>
              <a:t>A</a:t>
            </a:r>
            <a:r>
              <a:rPr lang="en-GB" sz="1600" dirty="0" smtClean="0"/>
              <a:t>ll </a:t>
            </a:r>
            <a:r>
              <a:rPr lang="en-GB" sz="1600" dirty="0"/>
              <a:t>committee members are students of Cardiff University and paid members of the Guild of Societies and their </a:t>
            </a:r>
            <a:r>
              <a:rPr lang="en-GB" sz="1600" dirty="0" smtClean="0"/>
              <a:t>Society.</a:t>
            </a:r>
            <a:endParaRPr lang="en-GB" sz="1600" dirty="0"/>
          </a:p>
          <a:p>
            <a:r>
              <a:rPr lang="en-GB" sz="1600" dirty="0"/>
              <a:t>Register all activity with the Union and all participants as Society members or through another SU department or </a:t>
            </a:r>
            <a:r>
              <a:rPr lang="en-GB" sz="1600" dirty="0" smtClean="0"/>
              <a:t>activity.</a:t>
            </a:r>
            <a:endParaRPr lang="en-GB" sz="1600" dirty="0"/>
          </a:p>
          <a:p>
            <a:r>
              <a:rPr lang="en-GB" sz="1600" dirty="0"/>
              <a:t>At least two committee members attend all compulsory training sessions.</a:t>
            </a:r>
          </a:p>
          <a:p>
            <a:r>
              <a:rPr lang="en-GB" sz="1600" dirty="0"/>
              <a:t>At least three members attend the Students’ Union AGM.</a:t>
            </a:r>
          </a:p>
          <a:p>
            <a:r>
              <a:rPr lang="en-GB" sz="1600" dirty="0"/>
              <a:t>Provide feedback on Society experience at Society Forum.</a:t>
            </a:r>
          </a:p>
          <a:p>
            <a:r>
              <a:rPr lang="en-GB" sz="1600" dirty="0"/>
              <a:t>Keep all society funds in the Students’ Union bank account and keep a constant positive balance, unless pre-agreed</a:t>
            </a:r>
            <a:r>
              <a:rPr lang="en-GB" sz="1600" dirty="0" smtClean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cy-GB" dirty="0" smtClean="0"/>
              <a:t>Haen Efydd ar hyn o bryd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sz="1600" dirty="0" smtClean="0"/>
              <a:t>Gydag o leiaf 20 aelod a gofrestrir drwy UM</a:t>
            </a:r>
          </a:p>
          <a:p>
            <a:r>
              <a:rPr lang="cy-GB" sz="1600" dirty="0" smtClean="0"/>
              <a:t>Pwyllgor yn cynnwys Llywydd, Ysgrifennydd a Thrysorydd.</a:t>
            </a:r>
          </a:p>
          <a:p>
            <a:r>
              <a:rPr lang="cy-GB" sz="1600" dirty="0" smtClean="0"/>
              <a:t>Holl aelodau’r pwyllgor yn aelodau Prifysgol Caerdydd ac yn aelodau â thâl Urdd y Cymdeithasau a’u Cymdeithas.</a:t>
            </a:r>
          </a:p>
          <a:p>
            <a:r>
              <a:rPr lang="cy-GB" sz="1600" dirty="0" smtClean="0"/>
              <a:t>Cofrestru’r holl weithgareddau </a:t>
            </a:r>
            <a:r>
              <a:rPr lang="cy-GB" sz="1600" dirty="0" err="1" smtClean="0"/>
              <a:t>â’r</a:t>
            </a:r>
            <a:r>
              <a:rPr lang="cy-GB" sz="1600" dirty="0" smtClean="0"/>
              <a:t> Undeb a phawb sy’n aelodau Cymdeithas, neu drwy adran neu weithgaredd arall UM.</a:t>
            </a:r>
          </a:p>
          <a:p>
            <a:r>
              <a:rPr lang="cy-GB" sz="1600" dirty="0" smtClean="0"/>
              <a:t>O leiaf ddau aelod pwyllgor yn mynychu’r holl sesiynau hyfforddiant gofynnol.</a:t>
            </a:r>
          </a:p>
          <a:p>
            <a:r>
              <a:rPr lang="cy-GB" sz="1600" dirty="0" smtClean="0"/>
              <a:t>O leiaf dri aelod yn mynychu CCB Undeb y Myfyrwyr.</a:t>
            </a:r>
          </a:p>
          <a:p>
            <a:r>
              <a:rPr lang="cy-GB" sz="1600" dirty="0" smtClean="0"/>
              <a:t>Rhoi adborth ar brofiadau’r Gymdeithas yn Fforwm y Cymdeithasau.</a:t>
            </a:r>
          </a:p>
          <a:p>
            <a:r>
              <a:rPr lang="cy-GB" sz="1600" dirty="0" smtClean="0"/>
              <a:t>Cadw holl gyllid y gymdeithas yng nghyfrif banc Undeb y Myfyrwyr a sicrhau nad yw’r cyfrif mewn dyled oni chytunir fel arall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www.cardiffstudents.com/activities/societies/resources/tiers/  </a:t>
            </a:r>
            <a:endParaRPr lang="en-GB" sz="2400" dirty="0">
              <a:solidFill>
                <a:srgbClr val="13B1E8"/>
              </a:solidFill>
              <a:latin typeface="LunchBox Slab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Bronze Tier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sz="1600" dirty="0" smtClean="0"/>
              <a:t>Adhere to a valid constitution, your agreement between the SU and the Society.</a:t>
            </a:r>
          </a:p>
          <a:p>
            <a:r>
              <a:rPr lang="en-GB" sz="1600" dirty="0" smtClean="0"/>
              <a:t>Submit an up-to-date record of all equipment owned by the Society, using our Template Inventory.</a:t>
            </a:r>
          </a:p>
          <a:p>
            <a:r>
              <a:rPr lang="en-GB" sz="1600" dirty="0" smtClean="0"/>
              <a:t>Run a democratic committee election, hold an AGM and take minutes of AGM.</a:t>
            </a:r>
          </a:p>
          <a:p>
            <a:r>
              <a:rPr lang="en-GB" sz="1600" dirty="0" smtClean="0"/>
              <a:t>Submit all requested documents by the deadlines set by the Societies Team.</a:t>
            </a:r>
          </a:p>
          <a:p>
            <a:r>
              <a:rPr lang="en-GB" sz="1600" dirty="0" smtClean="0"/>
              <a:t>Organise at least 2 socials or events per semester, 1 of these being non-alcoholic.</a:t>
            </a:r>
          </a:p>
          <a:p>
            <a:r>
              <a:rPr lang="en-GB" sz="1600" dirty="0" smtClean="0"/>
              <a:t>Turn up to allotted stand and adhere to the guidelines set at Societies Fair or Heath Fair.</a:t>
            </a:r>
          </a:p>
          <a:p>
            <a:r>
              <a:rPr lang="en-GB" sz="1600" dirty="0" smtClean="0"/>
              <a:t>Adhere to the Guild of Societies Social Policy.</a:t>
            </a:r>
          </a:p>
          <a:p>
            <a:r>
              <a:rPr lang="en-GB" sz="1600" dirty="0" smtClean="0"/>
              <a:t>Accurate and up-to-date online content on cardiffstudents.com.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cy-GB" dirty="0" smtClean="0"/>
              <a:t>Haen Efydd ar hyn o bryd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cy-GB" sz="1600" dirty="0" smtClean="0"/>
              <a:t>Cydymffurfio â chyfansoddiad dilys, eich cytundeb rhwng UM a’r Gymdeithas</a:t>
            </a:r>
            <a:r>
              <a:rPr lang="en-GB" sz="1600" dirty="0" smtClean="0"/>
              <a:t>.</a:t>
            </a:r>
          </a:p>
          <a:p>
            <a:r>
              <a:rPr lang="cy-GB" sz="1600" dirty="0" smtClean="0"/>
              <a:t>Cyflwyno cofnod cyfoes o holl offer y Gymdeithas gan ddefnyddio ein Templed Rhestr Offer.</a:t>
            </a:r>
          </a:p>
          <a:p>
            <a:r>
              <a:rPr lang="cy-GB" sz="1600" dirty="0" smtClean="0"/>
              <a:t>Cynnal etholiad pwyllgor democrataidd, cynnal CCB a chymryd cofnodion ohono</a:t>
            </a:r>
          </a:p>
          <a:p>
            <a:r>
              <a:rPr lang="cy-GB" sz="1600" dirty="0" smtClean="0"/>
              <a:t>Cyflwyno’r holl ddogfennau gofynnol erbyn terfynau amser y Tîm Cymdeithasau.</a:t>
            </a:r>
          </a:p>
          <a:p>
            <a:r>
              <a:rPr lang="cy-GB" sz="1600" dirty="0" smtClean="0"/>
              <a:t>Trefnu o leiaf 2 ddigwyddiad bob tymor, gydag 1 yn </a:t>
            </a:r>
            <a:r>
              <a:rPr lang="cy-GB" sz="1600" dirty="0" err="1" smtClean="0"/>
              <a:t>ddialcohol</a:t>
            </a:r>
            <a:endParaRPr lang="cy-GB" sz="1600" dirty="0" smtClean="0"/>
          </a:p>
          <a:p>
            <a:r>
              <a:rPr lang="cy-GB" sz="1600" dirty="0" smtClean="0"/>
              <a:t>Troi fyny i’r stondin ddynodedig a chydymffurfio </a:t>
            </a:r>
            <a:r>
              <a:rPr lang="cy-GB" sz="1600" dirty="0" err="1" smtClean="0"/>
              <a:t>â’r</a:t>
            </a:r>
            <a:r>
              <a:rPr lang="cy-GB" sz="1600" dirty="0" smtClean="0"/>
              <a:t> canllawiau a bennir yn Ffair y Cymdeithasau neu Ffair y Mynydd Bychan.</a:t>
            </a:r>
          </a:p>
          <a:p>
            <a:r>
              <a:rPr lang="cy-GB" sz="1600" dirty="0" smtClean="0"/>
              <a:t>Cydymffurfio â Pholisi Cymdeithasol Urdd y Cymdeithasau</a:t>
            </a:r>
          </a:p>
          <a:p>
            <a:r>
              <a:rPr lang="cy-GB" sz="1600" dirty="0" smtClean="0"/>
              <a:t>Cadw cynnwys cywir, cyfoes ar-lein yn cardiffstudents.com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13B1E8"/>
                </a:solidFill>
                <a:latin typeface="LunchBox Slab" panose="02000000000000000000" pitchFamily="50" charset="0"/>
              </a:rPr>
              <a:t>www.cardiffstudents.com/activities/societies/resources/tiers/  </a:t>
            </a:r>
            <a:endParaRPr lang="en-GB" sz="2400" dirty="0">
              <a:solidFill>
                <a:srgbClr val="13B1E8"/>
              </a:solidFill>
              <a:latin typeface="LunchBox Slab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Committee Welcome Talk" id="{844EE2E1-368C-462D-952C-9628A5B2C0CC}" vid="{4A9B5846-8D62-462C-9900-3FB60D0A8EC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Committee Welcome Talk" id="{844EE2E1-368C-462D-952C-9628A5B2C0CC}" vid="{BD9D29A4-D15E-49A3-945A-823C1B7B5C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Committee Welcome Talk</Template>
  <TotalTime>922</TotalTime>
  <Words>3426</Words>
  <Application>Microsoft Office PowerPoint</Application>
  <PresentationFormat>Widescreen</PresentationFormat>
  <Paragraphs>518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LunchBox Slab Bold</vt:lpstr>
      <vt:lpstr>LunchBox Slab</vt:lpstr>
      <vt:lpstr>Calibri Light</vt:lpstr>
      <vt:lpstr>Arial</vt:lpstr>
      <vt:lpstr>Wingdings</vt:lpstr>
      <vt:lpstr>Calibri</vt:lpstr>
      <vt:lpstr>Office Theme</vt:lpstr>
      <vt:lpstr>1_Custom Design</vt:lpstr>
      <vt:lpstr>While you’re waiting…</vt:lpstr>
      <vt:lpstr>New Committee Welcome Talk</vt:lpstr>
      <vt:lpstr>Congratulations!</vt:lpstr>
      <vt:lpstr>What does a committee member do?</vt:lpstr>
      <vt:lpstr>What does a committee member do?</vt:lpstr>
      <vt:lpstr>The Guild of Societies</vt:lpstr>
      <vt:lpstr>Bronze Tier</vt:lpstr>
      <vt:lpstr>Current Bronze Tier</vt:lpstr>
      <vt:lpstr>Current Bronze Tier</vt:lpstr>
      <vt:lpstr>Memberships</vt:lpstr>
      <vt:lpstr>Selling Memberships</vt:lpstr>
      <vt:lpstr>Selling Memberships</vt:lpstr>
      <vt:lpstr>Key Contacts</vt:lpstr>
      <vt:lpstr>PowerPoint Presentation</vt:lpstr>
      <vt:lpstr>Meet Henri…</vt:lpstr>
      <vt:lpstr>PowerPoint Presentation</vt:lpstr>
      <vt:lpstr>Summer Checklist</vt:lpstr>
      <vt:lpstr>PowerPoint Presentation</vt:lpstr>
      <vt:lpstr>Core Documents</vt:lpstr>
      <vt:lpstr>Activities Laws</vt:lpstr>
      <vt:lpstr>Society Constitution</vt:lpstr>
      <vt:lpstr>Equipment Inventory</vt:lpstr>
      <vt:lpstr>Social and Behaviour Policy</vt:lpstr>
      <vt:lpstr>Freshers’ Fairs 2018</vt:lpstr>
      <vt:lpstr>Freshers’ Fairs</vt:lpstr>
      <vt:lpstr>Fairs Dates </vt:lpstr>
      <vt:lpstr>PowerPoint Presentation</vt:lpstr>
      <vt:lpstr>Give it a Go</vt:lpstr>
      <vt:lpstr>Give it a Go Sessions</vt:lpstr>
      <vt:lpstr>Give it a Go Sessions</vt:lpstr>
      <vt:lpstr>Give it a Go Sessions</vt:lpstr>
      <vt:lpstr>Give it a Go Sessions</vt:lpstr>
      <vt:lpstr>Give it a Go Trips</vt:lpstr>
      <vt:lpstr>Trips Abroad</vt:lpstr>
      <vt:lpstr>Finance</vt:lpstr>
      <vt:lpstr>Treasurer Homework</vt:lpstr>
      <vt:lpstr>Evidence of Finance Requests</vt:lpstr>
      <vt:lpstr>Examples of Evidence</vt:lpstr>
      <vt:lpstr>Grants</vt:lpstr>
      <vt:lpstr>Grants</vt:lpstr>
      <vt:lpstr>Contracts</vt:lpstr>
      <vt:lpstr>Room Bookings and Events</vt:lpstr>
      <vt:lpstr>Booking Rooms</vt:lpstr>
      <vt:lpstr>Regular Room Bookings</vt:lpstr>
      <vt:lpstr>University Rooms</vt:lpstr>
      <vt:lpstr>Guest Speakers</vt:lpstr>
      <vt:lpstr>Flagship Events</vt:lpstr>
      <vt:lpstr>Plan your events!</vt:lpstr>
      <vt:lpstr>Events to Plan for First Semester</vt:lpstr>
      <vt:lpstr>The Website</vt:lpstr>
      <vt:lpstr>Your Admin Tools</vt:lpstr>
      <vt:lpstr>Things to try…</vt:lpstr>
      <vt:lpstr>A Level Results Day </vt:lpstr>
      <vt:lpstr>Transport</vt:lpstr>
      <vt:lpstr>Transport</vt:lpstr>
      <vt:lpstr>Health and Safety</vt:lpstr>
      <vt:lpstr>Summer Activities</vt:lpstr>
      <vt:lpstr>Risk Assessments </vt:lpstr>
      <vt:lpstr>Instructor Registration</vt:lpstr>
      <vt:lpstr>Diploma Of Professional Development</vt:lpstr>
      <vt:lpstr>PowerPoint Presentation</vt:lpstr>
      <vt:lpstr>Key Dates</vt:lpstr>
      <vt:lpstr>Key Dates </vt:lpstr>
      <vt:lpstr>Committee Training</vt:lpstr>
      <vt:lpstr>Any Questions?</vt:lpstr>
    </vt:vector>
  </TitlesOfParts>
  <Company>Cardiff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Committee Welcome Talk</dc:title>
  <dc:creator>insrv</dc:creator>
  <cp:lastModifiedBy>insrv</cp:lastModifiedBy>
  <cp:revision>35</cp:revision>
  <dcterms:created xsi:type="dcterms:W3CDTF">2018-05-16T09:21:41Z</dcterms:created>
  <dcterms:modified xsi:type="dcterms:W3CDTF">2018-06-12T15:15:39Z</dcterms:modified>
</cp:coreProperties>
</file>