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59" r:id="rId5"/>
    <p:sldId id="261" r:id="rId6"/>
    <p:sldId id="262" r:id="rId7"/>
  </p:sldIdLst>
  <p:sldSz cx="9144000" cy="6858000" type="screen4x3"/>
  <p:notesSz cx="6858000" cy="9144000"/>
  <p:custDataLst>
    <p:tags r:id="rId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D7E"/>
    <a:srgbClr val="747678"/>
    <a:srgbClr val="FECB00"/>
    <a:srgbClr val="FF3399"/>
    <a:srgbClr val="CC0000"/>
    <a:srgbClr val="FF9933"/>
    <a:srgbClr val="0099CC"/>
    <a:srgbClr val="003366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7113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C84733-0F84-4DF3-971E-E002EC9324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208912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" y="2899"/>
            <a:ext cx="2339543" cy="1800000"/>
          </a:xfrm>
          <a:prstGeom prst="rect">
            <a:avLst/>
          </a:prstGeom>
        </p:spPr>
      </p:pic>
      <p:pic>
        <p:nvPicPr>
          <p:cNvPr id="6" name="Picture 2" descr="http://www.cardiffstudents.com/pageassets/activities/au/au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98" y="44624"/>
            <a:ext cx="185294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208912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" y="2899"/>
            <a:ext cx="2339543" cy="1800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3850" y="4149948"/>
            <a:ext cx="8208963" cy="1511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 descr="http://www.cardiffstudents.com/pageassets/activities/au/au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57" y="44624"/>
            <a:ext cx="185294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8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3740224" cy="4236475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1pPr>
            <a:lvl2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3pPr>
            <a:lvl4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4pPr>
            <a:lvl5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880" y="1988840"/>
            <a:ext cx="4038600" cy="423647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tx1"/>
                </a:solidFill>
                <a:latin typeface="Franklin Gothic Book"/>
              </a:defRPr>
            </a:lvl1pPr>
            <a:lvl2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3pPr>
            <a:lvl4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4pPr>
            <a:lvl5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744416" cy="99898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60032" y="908720"/>
            <a:ext cx="4032448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19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96944" cy="99898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164467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400" b="0" i="0" baseline="0">
                <a:solidFill>
                  <a:schemeClr val="tx1"/>
                </a:solidFill>
                <a:latin typeface="Franklin Gothic Book"/>
              </a:defRPr>
            </a:lvl1pPr>
            <a:lvl2pPr>
              <a:spcAft>
                <a:spcPts val="1200"/>
              </a:spcAft>
              <a:defRPr sz="2400" b="0" i="0" baseline="0">
                <a:solidFill>
                  <a:schemeClr val="tx1"/>
                </a:solidFill>
                <a:latin typeface="Franklin Gothic Book"/>
              </a:defRPr>
            </a:lvl2pPr>
            <a:lvl3pPr>
              <a:spcAft>
                <a:spcPts val="1200"/>
              </a:spcAft>
              <a:defRPr sz="2400" b="0" i="0" baseline="0">
                <a:solidFill>
                  <a:schemeClr val="tx1"/>
                </a:solidFill>
                <a:latin typeface="Franklin Gothic Book"/>
              </a:defRPr>
            </a:lvl3pPr>
            <a:lvl4pPr>
              <a:spcAft>
                <a:spcPts val="1200"/>
              </a:spcAft>
              <a:defRPr sz="2400" b="0" i="0" baseline="0">
                <a:solidFill>
                  <a:schemeClr val="tx1"/>
                </a:solidFill>
                <a:latin typeface="Franklin Gothic Book"/>
              </a:defRPr>
            </a:lvl4pPr>
            <a:lvl5pPr>
              <a:spcAft>
                <a:spcPts val="1200"/>
              </a:spcAft>
              <a:defRPr sz="2400" b="0" i="0" baseline="0">
                <a:solidFill>
                  <a:schemeClr val="tx1"/>
                </a:solidFill>
                <a:latin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3740224" cy="4308483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1pPr>
            <a:lvl2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3pPr>
            <a:lvl4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4pPr>
            <a:lvl5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880" y="1916832"/>
            <a:ext cx="4038600" cy="4308483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1pPr>
            <a:lvl2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2pPr>
            <a:lvl3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3pPr>
            <a:lvl4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4pPr>
            <a:lvl5pPr>
              <a:spcAft>
                <a:spcPts val="1200"/>
              </a:spcAft>
              <a:defRPr sz="2400">
                <a:solidFill>
                  <a:schemeClr val="tx1"/>
                </a:solidFill>
                <a:latin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99898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2060849"/>
            <a:ext cx="5544616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Franklin Gothic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600">
                <a:solidFill>
                  <a:schemeClr val="tx1"/>
                </a:solidFill>
                <a:latin typeface="Franklin Gothic demi"/>
                <a:cs typeface="Franklin Gothic dem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908720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3600">
                <a:solidFill>
                  <a:srgbClr val="000000"/>
                </a:solidFill>
                <a:latin typeface="Franklin Gothic Demi"/>
                <a:cs typeface="Franklin Gothic Dem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22304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31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224814"/>
            <a:ext cx="9144000" cy="660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9792" y="404664"/>
            <a:ext cx="3744416" cy="4138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0" r:id="rId4"/>
    <p:sldLayoutId id="2147483652" r:id="rId5"/>
    <p:sldLayoutId id="2147483657" r:id="rId6"/>
    <p:sldLayoutId id="2147483654" r:id="rId7"/>
    <p:sldLayoutId id="2147483658" r:id="rId8"/>
    <p:sldLayoutId id="2147483655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thleticUnion@cardiff.ac.uk" TargetMode="External"/><Relationship Id="rId2" Type="http://schemas.openxmlformats.org/officeDocument/2006/relationships/hyperlink" Target="mailto:Societies@cardiff.ac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Example Finance Report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Web Design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0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 Balances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35634"/>
              </p:ext>
            </p:extLst>
          </p:nvPr>
        </p:nvGraphicFramePr>
        <p:xfrm>
          <a:off x="252000" y="1680880"/>
          <a:ext cx="829170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503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Start of Year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Current Balance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Notes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Main Account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£ 562.32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£ 673.55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Reserve Account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 £ 150.00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£ 150.00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Charity Fundraising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£ 23.42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£ 432.80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Ty </a:t>
                      </a:r>
                      <a:r>
                        <a:rPr lang="en-GB" dirty="0" err="1" smtClean="0">
                          <a:solidFill>
                            <a:sysClr val="windowText" lastClr="000000"/>
                          </a:solidFill>
                        </a:rPr>
                        <a:t>Hafan</a:t>
                      </a:r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 Donation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Total Balance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£ 735.74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£ 1,256.35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65531"/>
              </p:ext>
            </p:extLst>
          </p:nvPr>
        </p:nvGraphicFramePr>
        <p:xfrm>
          <a:off x="252000" y="168088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980"/>
                <a:gridCol w="40536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Membership Income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(£3 each)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£ 168.00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>
                          <a:solidFill>
                            <a:sysClr val="windowText" lastClr="000000"/>
                          </a:solidFill>
                        </a:rPr>
                        <a:t>Coffi</a:t>
                      </a:r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 Co Sponsorship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£ 100.00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Master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Class Payments (£2 each)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£ 600.00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School Donation (for Ball)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£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200.00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Exeter Trip Ticket Sales (£25 each)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£ 600.00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Ball Tickets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£ 3,243.00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Other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Income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dirty="0" smtClean="0">
                          <a:solidFill>
                            <a:sysClr val="windowText" lastClr="000000"/>
                          </a:solidFill>
                        </a:rPr>
                        <a:t>£</a:t>
                      </a:r>
                      <a:r>
                        <a:rPr lang="en-GB" b="0" baseline="0" dirty="0" smtClean="0">
                          <a:solidFill>
                            <a:sysClr val="windowText" lastClr="000000"/>
                          </a:solidFill>
                        </a:rPr>
                        <a:t> 324.60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£ 5,035.60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Grants from the SU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90905"/>
              </p:ext>
            </p:extLst>
          </p:nvPr>
        </p:nvGraphicFramePr>
        <p:xfrm>
          <a:off x="252000" y="168088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810"/>
                <a:gridCol w="1195325"/>
                <a:gridCol w="1192634"/>
                <a:gridCol w="4041831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Allocation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Not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Spent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Notes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Exeter Trip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£5 ticket price reduction due to Grant!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Equipment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Hire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£ 150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£ 85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Able to get deal on bulk purchase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Venue Hire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£ 100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£ 100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Event cancelled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Total Grants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£ 350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£ 185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Leftover money recalled by SU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4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Exeter Trip – Event Breakdown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881306"/>
              </p:ext>
            </p:extLst>
          </p:nvPr>
        </p:nvGraphicFramePr>
        <p:xfrm>
          <a:off x="252000" y="168088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Income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Sales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Price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Tickets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£ 40.00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£ 680.00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SU Grant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N/A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N/A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£ 100.00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£ 780.00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3172"/>
              </p:ext>
            </p:extLst>
          </p:nvPr>
        </p:nvGraphicFramePr>
        <p:xfrm>
          <a:off x="252000" y="3284984"/>
          <a:ext cx="40319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816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Expenditure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Cost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Accommodation (£20pp)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£ 340.00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Transport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£ 120.00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Event</a:t>
                      </a:r>
                      <a:r>
                        <a:rPr lang="en-GB" baseline="0" dirty="0" smtClean="0">
                          <a:solidFill>
                            <a:sysClr val="windowText" lastClr="000000"/>
                          </a:solidFill>
                        </a:rPr>
                        <a:t> Entry (£15pp)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£ 255.00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£ 715.00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60713"/>
              </p:ext>
            </p:extLst>
          </p:nvPr>
        </p:nvGraphicFramePr>
        <p:xfrm>
          <a:off x="4449632" y="3284984"/>
          <a:ext cx="40319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984"/>
                <a:gridCol w="201598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Expenditure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Cost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Income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£ 780.00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Expenditure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£ 715.00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Profit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 smtClean="0">
                          <a:solidFill>
                            <a:sysClr val="windowText" lastClr="000000"/>
                          </a:solidFill>
                        </a:rPr>
                        <a:t>£ 65.00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Contact </a:t>
            </a:r>
            <a:r>
              <a:rPr lang="en-GB" dirty="0" smtClean="0">
                <a:hlinkClick r:id="rId2"/>
              </a:rPr>
              <a:t>Societies@cardiff.ac.uk</a:t>
            </a:r>
            <a:r>
              <a:rPr lang="en-GB" dirty="0" smtClean="0"/>
              <a:t> or </a:t>
            </a:r>
            <a:r>
              <a:rPr lang="en-GB" dirty="0" smtClean="0">
                <a:hlinkClick r:id="rId3"/>
              </a:rPr>
              <a:t>AthleticUnion@cardiff.ac.uk</a:t>
            </a:r>
            <a:r>
              <a:rPr lang="en-GB" dirty="0" smtClean="0"/>
              <a:t> if you have any questions about your financial report.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2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SU Powerpoint Template - Societies">
  <a:themeElements>
    <a:clrScheme name="Custom 3">
      <a:dk1>
        <a:sysClr val="windowText" lastClr="000000"/>
      </a:dk1>
      <a:lt1>
        <a:sysClr val="window" lastClr="FFFFFF"/>
      </a:lt1>
      <a:dk2>
        <a:srgbClr val="7AB800"/>
      </a:dk2>
      <a:lt2>
        <a:srgbClr val="DA3D7E"/>
      </a:lt2>
      <a:accent1>
        <a:srgbClr val="DD4814"/>
      </a:accent1>
      <a:accent2>
        <a:srgbClr val="6E2C6B"/>
      </a:accent2>
      <a:accent3>
        <a:srgbClr val="00A1DE"/>
      </a:accent3>
      <a:accent4>
        <a:srgbClr val="C4262E"/>
      </a:accent4>
      <a:accent5>
        <a:srgbClr val="FECB00"/>
      </a:accent5>
      <a:accent6>
        <a:srgbClr val="747678"/>
      </a:accent6>
      <a:hlink>
        <a:srgbClr val="5F5F5F"/>
      </a:hlink>
      <a:folHlink>
        <a:srgbClr val="91919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CUSU Powerpoint Template - Activities</Template>
  <TotalTime>132</TotalTime>
  <Words>222</Words>
  <Application>Microsoft Office PowerPoint</Application>
  <PresentationFormat>On-screen Show (4:3)</PresentationFormat>
  <Paragraphs>91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Franklin Gothic Book</vt:lpstr>
      <vt:lpstr>Franklin Gothic Demi</vt:lpstr>
      <vt:lpstr>Franklin Gothic Demi</vt:lpstr>
      <vt:lpstr>Franklin Gothic Medium</vt:lpstr>
      <vt:lpstr>CUSU Powerpoint Template - Societies</vt:lpstr>
      <vt:lpstr>Example Finance Report</vt:lpstr>
      <vt:lpstr>Account Balances</vt:lpstr>
      <vt:lpstr>Income</vt:lpstr>
      <vt:lpstr>Grants from the SU</vt:lpstr>
      <vt:lpstr>Exeter Trip – Event Breakdown</vt:lpstr>
      <vt:lpstr>Any Questions?</vt:lpstr>
    </vt:vector>
  </TitlesOfParts>
  <Company>Cardiff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Finance Report</dc:title>
  <dc:creator>insrv</dc:creator>
  <cp:lastModifiedBy>insrv</cp:lastModifiedBy>
  <cp:revision>7</cp:revision>
  <cp:lastPrinted>2014-03-03T18:34:55Z</cp:lastPrinted>
  <dcterms:created xsi:type="dcterms:W3CDTF">2017-01-17T12:19:01Z</dcterms:created>
  <dcterms:modified xsi:type="dcterms:W3CDTF">2017-02-13T10:29:04Z</dcterms:modified>
</cp:coreProperties>
</file>