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300" r:id="rId2"/>
    <p:sldId id="316" r:id="rId3"/>
    <p:sldId id="307" r:id="rId4"/>
    <p:sldId id="317" r:id="rId5"/>
    <p:sldId id="304" r:id="rId6"/>
    <p:sldId id="318" r:id="rId7"/>
    <p:sldId id="305" r:id="rId8"/>
    <p:sldId id="320" r:id="rId9"/>
    <p:sldId id="319" r:id="rId10"/>
    <p:sldId id="321" r:id="rId11"/>
    <p:sldId id="306" r:id="rId12"/>
    <p:sldId id="308" r:id="rId13"/>
    <p:sldId id="303" r:id="rId14"/>
  </p:sldIdLst>
  <p:sldSz cx="12192000" cy="6858000"/>
  <p:notesSz cx="6858000" cy="914400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ilroy" panose="020B0604020202020204" charset="0"/>
      <p:regular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A8F"/>
    <a:srgbClr val="DB126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22DA2-6C84-409B-94FA-410C6325D4D6}" v="62" dt="2023-03-28T10:57:50.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ys White" userId="S::whiter19@cardiff.ac.uk::0a6eb4c7-230c-463a-a06c-4f15fdf81676" providerId="AD" clId="Web-{98222DA2-6C84-409B-94FA-410C6325D4D6}"/>
    <pc:docChg chg="modSld">
      <pc:chgData name="Rhys White" userId="S::whiter19@cardiff.ac.uk::0a6eb4c7-230c-463a-a06c-4f15fdf81676" providerId="AD" clId="Web-{98222DA2-6C84-409B-94FA-410C6325D4D6}" dt="2023-03-28T10:57:50.406" v="30" actId="20577"/>
      <pc:docMkLst>
        <pc:docMk/>
      </pc:docMkLst>
      <pc:sldChg chg="modSp">
        <pc:chgData name="Rhys White" userId="S::whiter19@cardiff.ac.uk::0a6eb4c7-230c-463a-a06c-4f15fdf81676" providerId="AD" clId="Web-{98222DA2-6C84-409B-94FA-410C6325D4D6}" dt="2023-03-28T10:57:50.406" v="30" actId="20577"/>
        <pc:sldMkLst>
          <pc:docMk/>
          <pc:sldMk cId="3596849987" sldId="318"/>
        </pc:sldMkLst>
        <pc:spChg chg="mod">
          <ac:chgData name="Rhys White" userId="S::whiter19@cardiff.ac.uk::0a6eb4c7-230c-463a-a06c-4f15fdf81676" providerId="AD" clId="Web-{98222DA2-6C84-409B-94FA-410C6325D4D6}" dt="2023-03-28T10:57:50.406" v="30" actId="20577"/>
          <ac:spMkLst>
            <pc:docMk/>
            <pc:sldMk cId="3596849987" sldId="318"/>
            <ac:spMk id="2" creationId="{D04D088B-CCDA-0ECC-9E26-7A987BD8ED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527EB-7B44-3B41-A328-F7DEA3570203}"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E983-A364-254B-9D64-774FC90383F9}" type="slidenum">
              <a:rPr lang="en-US" smtClean="0"/>
              <a:t>‹#›</a:t>
            </a:fld>
            <a:endParaRPr lang="en-US"/>
          </a:p>
        </p:txBody>
      </p:sp>
    </p:spTree>
    <p:extLst>
      <p:ext uri="{BB962C8B-B14F-4D97-AF65-F5344CB8AC3E}">
        <p14:creationId xmlns:p14="http://schemas.microsoft.com/office/powerpoint/2010/main" val="4635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1</a:t>
            </a:fld>
            <a:endParaRPr lang="en-US"/>
          </a:p>
        </p:txBody>
      </p:sp>
    </p:spTree>
    <p:extLst>
      <p:ext uri="{BB962C8B-B14F-4D97-AF65-F5344CB8AC3E}">
        <p14:creationId xmlns:p14="http://schemas.microsoft.com/office/powerpoint/2010/main" val="275794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10</a:t>
            </a:fld>
            <a:endParaRPr lang="en-US"/>
          </a:p>
        </p:txBody>
      </p:sp>
    </p:spTree>
    <p:extLst>
      <p:ext uri="{BB962C8B-B14F-4D97-AF65-F5344CB8AC3E}">
        <p14:creationId xmlns:p14="http://schemas.microsoft.com/office/powerpoint/2010/main" val="376104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11</a:t>
            </a:fld>
            <a:endParaRPr lang="en-US"/>
          </a:p>
        </p:txBody>
      </p:sp>
    </p:spTree>
    <p:extLst>
      <p:ext uri="{BB962C8B-B14F-4D97-AF65-F5344CB8AC3E}">
        <p14:creationId xmlns:p14="http://schemas.microsoft.com/office/powerpoint/2010/main" val="11521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12</a:t>
            </a:fld>
            <a:endParaRPr lang="en-US"/>
          </a:p>
        </p:txBody>
      </p:sp>
    </p:spTree>
    <p:extLst>
      <p:ext uri="{BB962C8B-B14F-4D97-AF65-F5344CB8AC3E}">
        <p14:creationId xmlns:p14="http://schemas.microsoft.com/office/powerpoint/2010/main" val="409324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13</a:t>
            </a:fld>
            <a:endParaRPr lang="en-US"/>
          </a:p>
        </p:txBody>
      </p:sp>
    </p:spTree>
    <p:extLst>
      <p:ext uri="{BB962C8B-B14F-4D97-AF65-F5344CB8AC3E}">
        <p14:creationId xmlns:p14="http://schemas.microsoft.com/office/powerpoint/2010/main" val="31282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may wish to exclude the optional elements of this slide from your AGM. However, it is mandatory to present an Annual Report, Financial Report and approve your constitution. Members should be given an opportunity to raise any other business at he end of the meeting.</a:t>
            </a:r>
          </a:p>
        </p:txBody>
      </p:sp>
      <p:sp>
        <p:nvSpPr>
          <p:cNvPr id="4" name="Slide Number Placeholder 3"/>
          <p:cNvSpPr>
            <a:spLocks noGrp="1"/>
          </p:cNvSpPr>
          <p:nvPr>
            <p:ph type="sldNum" sz="quarter" idx="5"/>
          </p:nvPr>
        </p:nvSpPr>
        <p:spPr/>
        <p:txBody>
          <a:bodyPr/>
          <a:lstStyle/>
          <a:p>
            <a:fld id="{5A7BE983-A364-254B-9D64-774FC90383F9}" type="slidenum">
              <a:rPr lang="en-US" smtClean="0"/>
              <a:t>2</a:t>
            </a:fld>
            <a:endParaRPr lang="en-US"/>
          </a:p>
        </p:txBody>
      </p:sp>
    </p:spTree>
    <p:extLst>
      <p:ext uri="{BB962C8B-B14F-4D97-AF65-F5344CB8AC3E}">
        <p14:creationId xmlns:p14="http://schemas.microsoft.com/office/powerpoint/2010/main" val="53165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3</a:t>
            </a:fld>
            <a:endParaRPr lang="en-US"/>
          </a:p>
        </p:txBody>
      </p:sp>
    </p:spTree>
    <p:extLst>
      <p:ext uri="{BB962C8B-B14F-4D97-AF65-F5344CB8AC3E}">
        <p14:creationId xmlns:p14="http://schemas.microsoft.com/office/powerpoint/2010/main" val="7714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4</a:t>
            </a:fld>
            <a:endParaRPr lang="en-US"/>
          </a:p>
        </p:txBody>
      </p:sp>
    </p:spTree>
    <p:extLst>
      <p:ext uri="{BB962C8B-B14F-4D97-AF65-F5344CB8AC3E}">
        <p14:creationId xmlns:p14="http://schemas.microsoft.com/office/powerpoint/2010/main" val="358144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5</a:t>
            </a:fld>
            <a:endParaRPr lang="en-US"/>
          </a:p>
        </p:txBody>
      </p:sp>
    </p:spTree>
    <p:extLst>
      <p:ext uri="{BB962C8B-B14F-4D97-AF65-F5344CB8AC3E}">
        <p14:creationId xmlns:p14="http://schemas.microsoft.com/office/powerpoint/2010/main" val="119961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6</a:t>
            </a:fld>
            <a:endParaRPr lang="en-US"/>
          </a:p>
        </p:txBody>
      </p:sp>
    </p:spTree>
    <p:extLst>
      <p:ext uri="{BB962C8B-B14F-4D97-AF65-F5344CB8AC3E}">
        <p14:creationId xmlns:p14="http://schemas.microsoft.com/office/powerpoint/2010/main" val="21760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7</a:t>
            </a:fld>
            <a:endParaRPr lang="en-US"/>
          </a:p>
        </p:txBody>
      </p:sp>
    </p:spTree>
    <p:extLst>
      <p:ext uri="{BB962C8B-B14F-4D97-AF65-F5344CB8AC3E}">
        <p14:creationId xmlns:p14="http://schemas.microsoft.com/office/powerpoint/2010/main" val="18929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RAECHEL</a:t>
            </a:r>
          </a:p>
        </p:txBody>
      </p:sp>
      <p:sp>
        <p:nvSpPr>
          <p:cNvPr id="4" name="Slide Number Placeholder 3"/>
          <p:cNvSpPr>
            <a:spLocks noGrp="1"/>
          </p:cNvSpPr>
          <p:nvPr>
            <p:ph type="sldNum" sz="quarter" idx="5"/>
          </p:nvPr>
        </p:nvSpPr>
        <p:spPr/>
        <p:txBody>
          <a:bodyPr/>
          <a:lstStyle/>
          <a:p>
            <a:fld id="{5A7BE983-A364-254B-9D64-774FC90383F9}" type="slidenum">
              <a:rPr lang="en-US" smtClean="0"/>
              <a:t>8</a:t>
            </a:fld>
            <a:endParaRPr lang="en-US"/>
          </a:p>
        </p:txBody>
      </p:sp>
    </p:spTree>
    <p:extLst>
      <p:ext uri="{BB962C8B-B14F-4D97-AF65-F5344CB8AC3E}">
        <p14:creationId xmlns:p14="http://schemas.microsoft.com/office/powerpoint/2010/main" val="151552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BE983-A364-254B-9D64-774FC90383F9}" type="slidenum">
              <a:rPr lang="en-US" smtClean="0"/>
              <a:t>9</a:t>
            </a:fld>
            <a:endParaRPr lang="en-US"/>
          </a:p>
        </p:txBody>
      </p:sp>
    </p:spTree>
    <p:extLst>
      <p:ext uri="{BB962C8B-B14F-4D97-AF65-F5344CB8AC3E}">
        <p14:creationId xmlns:p14="http://schemas.microsoft.com/office/powerpoint/2010/main" val="364115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58AA-C056-884E-A96D-F273573CB5E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7271C5-3F96-D143-AEB6-A557DCD52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3DC740C-0C73-4441-87F1-B4BEC3067932}"/>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41BFA80D-2C95-3448-B557-20CBC3B79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4089A-32D4-134F-B934-EA80CFD8208C}"/>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33319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2AF4-F636-6F40-A85F-265B6A3D9B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91CE37-B46F-8A4C-87F1-24B01AA4CB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AA8A43-17C4-2945-9807-CE770BE84DA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24DF2A2A-533A-8F4C-8C6C-25430C665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08B77-1D4D-4049-BBE5-3831526BF917}"/>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97246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085A02-46F6-6549-82A9-DFE3F7931F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1605C7-3407-A04E-9181-668547958F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52E193-96E2-A440-B5BF-EED71E30F9A6}"/>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9B0958AA-0017-4842-BD34-CF9B809D7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DA3A-78B3-7E48-8DA8-1D0D805270CF}"/>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389061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AFEA-91B1-494A-B55E-D5726B6FD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B3D776-0987-BD46-9B3F-02CB6C412B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17AA32-FC1C-6C42-9AA5-3F40EBC01DE3}"/>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A92BA785-072C-084D-B299-FF09EC996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04616-3C53-A144-8ED4-DA3C351AC98B}"/>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220683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4529-14A6-D741-875C-34CC6897AD3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CB3458-79B9-674E-8CF2-8133F74CF2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734630-2645-194F-BD3A-B4195AEE8EB2}"/>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9A59A779-98C7-1446-A8AA-94A6B4014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DB90F-CF8D-0748-9658-5A19E61C9A33}"/>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4138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637E-347F-544E-A8D1-5D5BD19937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7D11C2-8A2A-7B49-877B-E882AA4137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F045FE-815B-FF4F-99B6-37CAAFAC0F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CD1CB4-DCC3-E743-8D4A-EFFF7BA89822}"/>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6" name="Footer Placeholder 5">
            <a:extLst>
              <a:ext uri="{FF2B5EF4-FFF2-40B4-BE49-F238E27FC236}">
                <a16:creationId xmlns:a16="http://schemas.microsoft.com/office/drawing/2014/main" id="{3449142E-0DAD-DC41-A77A-558F54D7F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A2AE1-EDCB-6D4F-8DD9-1F674759891F}"/>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04999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0D4B-8AFE-1043-84CF-0CA28FFEAD3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72FBB3-A3DC-1040-A1DC-74923CB2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AE1D63-A422-E246-9749-12EF559FB3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7166417-D979-6C4D-A23A-C4FAA1C9D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844892-5D81-A441-BDA0-DEBEDBF262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E5D37F-696F-6640-A621-B30CD24C0814}"/>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8" name="Footer Placeholder 7">
            <a:extLst>
              <a:ext uri="{FF2B5EF4-FFF2-40B4-BE49-F238E27FC236}">
                <a16:creationId xmlns:a16="http://schemas.microsoft.com/office/drawing/2014/main" id="{E50A1EF6-E4FF-F343-83BA-7ACD9D490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519CEF-E6AC-A641-8935-6D61171A507A}"/>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37171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4A1D-BC4E-BB4B-A3B0-F59989B79D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981BCF4-B1F1-3B44-B204-7AE3A95D0A6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4" name="Footer Placeholder 3">
            <a:extLst>
              <a:ext uri="{FF2B5EF4-FFF2-40B4-BE49-F238E27FC236}">
                <a16:creationId xmlns:a16="http://schemas.microsoft.com/office/drawing/2014/main" id="{9F685FF3-A22B-0A42-A532-3CB7EE66B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B3B044-A9B4-4346-86B9-7819DD24253B}"/>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105895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8B9A3-7B64-8F4A-9A8C-FD11B8582B0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3" name="Footer Placeholder 2">
            <a:extLst>
              <a:ext uri="{FF2B5EF4-FFF2-40B4-BE49-F238E27FC236}">
                <a16:creationId xmlns:a16="http://schemas.microsoft.com/office/drawing/2014/main" id="{026D8DF0-DC6F-5042-BFC6-A39EF5D157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E4E7D-72D0-3B4F-AA06-15011B02C846}"/>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417175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BB9C-B666-E24B-BB4D-B34E484FE9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84D834-6F17-F942-8830-C1887F764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421E42-8FF3-6F42-B29B-4EB7D74E0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D3A644-4C7D-9043-85DF-1612F3B78393}"/>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6" name="Footer Placeholder 5">
            <a:extLst>
              <a:ext uri="{FF2B5EF4-FFF2-40B4-BE49-F238E27FC236}">
                <a16:creationId xmlns:a16="http://schemas.microsoft.com/office/drawing/2014/main" id="{1AEDEED1-D46C-914C-8B7E-68F9A6EC6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250E7-C92C-F649-96D2-53D98D985451}"/>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7187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C6A7-68E5-5E4D-9CDC-CFC4D1B7DD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DAC4F65-749B-FB4A-A458-E29F074E0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FF81E3-04F5-F342-B136-3CC9DBE27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43E7AA-8DAF-D748-9778-00AC9656EEED}"/>
              </a:ext>
            </a:extLst>
          </p:cNvPr>
          <p:cNvSpPr>
            <a:spLocks noGrp="1"/>
          </p:cNvSpPr>
          <p:nvPr>
            <p:ph type="dt" sz="half" idx="10"/>
          </p:nvPr>
        </p:nvSpPr>
        <p:spPr/>
        <p:txBody>
          <a:bodyPr/>
          <a:lstStyle/>
          <a:p>
            <a:fld id="{5213E3C0-F76A-FC4C-A3EA-DA71476CA611}" type="datetimeFigureOut">
              <a:rPr lang="en-US" smtClean="0"/>
              <a:t>6/5/2023</a:t>
            </a:fld>
            <a:endParaRPr lang="en-US"/>
          </a:p>
        </p:txBody>
      </p:sp>
      <p:sp>
        <p:nvSpPr>
          <p:cNvPr id="6" name="Footer Placeholder 5">
            <a:extLst>
              <a:ext uri="{FF2B5EF4-FFF2-40B4-BE49-F238E27FC236}">
                <a16:creationId xmlns:a16="http://schemas.microsoft.com/office/drawing/2014/main" id="{7ABED709-E476-C144-BC89-5C6496700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AAFA3-CE93-9D4D-B312-4F84A796CA9F}"/>
              </a:ext>
            </a:extLst>
          </p:cNvPr>
          <p:cNvSpPr>
            <a:spLocks noGrp="1"/>
          </p:cNvSpPr>
          <p:nvPr>
            <p:ph type="sldNum" sz="quarter" idx="12"/>
          </p:nvPr>
        </p:nvSpPr>
        <p:spPr/>
        <p:txBody>
          <a:bodyPr/>
          <a:lstStyle/>
          <a:p>
            <a:fld id="{8BCFAEE2-BDEC-8A47-9192-27C6B727192C}" type="slidenum">
              <a:rPr lang="en-US" smtClean="0"/>
              <a:t>‹#›</a:t>
            </a:fld>
            <a:endParaRPr lang="en-US"/>
          </a:p>
        </p:txBody>
      </p:sp>
    </p:spTree>
    <p:extLst>
      <p:ext uri="{BB962C8B-B14F-4D97-AF65-F5344CB8AC3E}">
        <p14:creationId xmlns:p14="http://schemas.microsoft.com/office/powerpoint/2010/main" val="213343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57716-1DE7-774C-AD6D-6B850BFC6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FF4D43-26E4-6B40-BF5C-F33BC14D7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9EBB78-AD9E-F74E-8D5B-919E10DB8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3E3C0-F76A-FC4C-A3EA-DA71476CA611}" type="datetimeFigureOut">
              <a:rPr lang="en-US" smtClean="0"/>
              <a:t>6/5/2023</a:t>
            </a:fld>
            <a:endParaRPr lang="en-US"/>
          </a:p>
        </p:txBody>
      </p:sp>
      <p:sp>
        <p:nvSpPr>
          <p:cNvPr id="5" name="Footer Placeholder 4">
            <a:extLst>
              <a:ext uri="{FF2B5EF4-FFF2-40B4-BE49-F238E27FC236}">
                <a16:creationId xmlns:a16="http://schemas.microsoft.com/office/drawing/2014/main" id="{751AA776-2862-6145-BD05-543BFFB54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2621F-9D90-2347-B77D-0F60F1707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FAEE2-BDEC-8A47-9192-27C6B727192C}" type="slidenum">
              <a:rPr lang="en-US" smtClean="0"/>
              <a:t>‹#›</a:t>
            </a:fld>
            <a:endParaRPr lang="en-US"/>
          </a:p>
        </p:txBody>
      </p:sp>
    </p:spTree>
    <p:extLst>
      <p:ext uri="{BB962C8B-B14F-4D97-AF65-F5344CB8AC3E}">
        <p14:creationId xmlns:p14="http://schemas.microsoft.com/office/powerpoint/2010/main" val="200227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F8F4EF-81AE-C646-9F72-E1C544FA97C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DEC0E5-9993-924D-AAFC-FFFF108DF1F3}"/>
              </a:ext>
            </a:extLst>
          </p:cNvPr>
          <p:cNvSpPr txBox="1"/>
          <p:nvPr/>
        </p:nvSpPr>
        <p:spPr>
          <a:xfrm>
            <a:off x="1298240" y="2079171"/>
            <a:ext cx="9595521" cy="1785104"/>
          </a:xfrm>
          <a:prstGeom prst="rect">
            <a:avLst/>
          </a:prstGeom>
          <a:noFill/>
        </p:spPr>
        <p:txBody>
          <a:bodyPr wrap="square" rtlCol="0">
            <a:spAutoFit/>
          </a:bodyPr>
          <a:lstStyle/>
          <a:p>
            <a:pPr algn="ctr"/>
            <a:r>
              <a:rPr lang="en-US" sz="11000" spc="-300" dirty="0">
                <a:solidFill>
                  <a:schemeClr val="bg1"/>
                </a:solidFill>
                <a:latin typeface="Arial" panose="020B0604020202020204" pitchFamily="34" charset="0"/>
                <a:cs typeface="Arial" panose="020B0604020202020204" pitchFamily="34" charset="0"/>
              </a:rPr>
              <a:t>AGM 20XX-XX</a:t>
            </a:r>
          </a:p>
        </p:txBody>
      </p:sp>
      <p:sp>
        <p:nvSpPr>
          <p:cNvPr id="10" name="TextBox 9">
            <a:extLst>
              <a:ext uri="{FF2B5EF4-FFF2-40B4-BE49-F238E27FC236}">
                <a16:creationId xmlns:a16="http://schemas.microsoft.com/office/drawing/2014/main" id="{C1F49019-578A-D041-A07E-A04906A0C185}"/>
              </a:ext>
            </a:extLst>
          </p:cNvPr>
          <p:cNvSpPr txBox="1"/>
          <p:nvPr/>
        </p:nvSpPr>
        <p:spPr>
          <a:xfrm>
            <a:off x="1298238" y="3638298"/>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Name of Society</a:t>
            </a:r>
          </a:p>
        </p:txBody>
      </p:sp>
    </p:spTree>
    <p:extLst>
      <p:ext uri="{BB962C8B-B14F-4D97-AF65-F5344CB8AC3E}">
        <p14:creationId xmlns:p14="http://schemas.microsoft.com/office/powerpoint/2010/main" val="318530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a:solidFill>
                  <a:srgbClr val="DB126C"/>
                </a:solidFill>
                <a:latin typeface="Arial" panose="020B0604020202020204" pitchFamily="34" charset="0"/>
                <a:cs typeface="Arial" panose="020B0604020202020204" pitchFamily="34" charset="0"/>
              </a:rPr>
              <a:t>AGM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62767"/>
            <a:ext cx="7983316" cy="861774"/>
          </a:xfrm>
          <a:prstGeom prst="rect">
            <a:avLst/>
          </a:prstGeom>
          <a:noFill/>
        </p:spPr>
        <p:txBody>
          <a:bodyPr wrap="square" lIns="91440" tIns="45720" rIns="91440" bIns="45720" rtlCol="0" anchor="t">
            <a:spAutoFit/>
          </a:bodyPr>
          <a:lstStyle/>
          <a:p>
            <a:r>
              <a:rPr lang="en-US" sz="5000" spc="-200">
                <a:solidFill>
                  <a:srgbClr val="047A8F"/>
                </a:solidFill>
                <a:latin typeface="Arial" panose="020B0604020202020204" pitchFamily="34" charset="0"/>
                <a:cs typeface="Arial" panose="020B0604020202020204" pitchFamily="34" charset="0"/>
              </a:rPr>
              <a:t>Approving the Constitution </a:t>
            </a: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454942" y="2939094"/>
            <a:ext cx="8666673" cy="1477328"/>
          </a:xfrm>
          <a:prstGeom prst="rect">
            <a:avLst/>
          </a:prstGeom>
          <a:noFill/>
        </p:spPr>
        <p:txBody>
          <a:bodyPr wrap="square" rtlCol="0">
            <a:spAutoFit/>
          </a:bodyPr>
          <a:lstStyle/>
          <a:p>
            <a:r>
              <a:rPr lang="en-GB" b="0" i="0">
                <a:solidFill>
                  <a:srgbClr val="222222"/>
                </a:solidFill>
                <a:effectLst/>
                <a:latin typeface="Open Sans" panose="020B0606030504020204" pitchFamily="34" charset="0"/>
              </a:rPr>
              <a:t>Your constitution is the agreement your Society makes when they affiliate to the SU. Without this, you cannot be an affiliated Society and therefore we would fold the Society. Make sure that at the end of your AGM you vote whether or not to approve the updated constitution as a whole. If approved, submit it as part of your handover to re-affiliate. </a:t>
            </a:r>
            <a:endParaRPr lang="en-GB"/>
          </a:p>
        </p:txBody>
      </p:sp>
    </p:spTree>
    <p:extLst>
      <p:ext uri="{BB962C8B-B14F-4D97-AF65-F5344CB8AC3E}">
        <p14:creationId xmlns:p14="http://schemas.microsoft.com/office/powerpoint/2010/main" val="30908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E0D38-E83A-9D4D-8D16-5DBD01F62FA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EAC13E1-AF27-B94F-8211-5E3AFD14D482}"/>
              </a:ext>
            </a:extLst>
          </p:cNvPr>
          <p:cNvSpPr txBox="1"/>
          <p:nvPr/>
        </p:nvSpPr>
        <p:spPr>
          <a:xfrm>
            <a:off x="225778" y="2079171"/>
            <a:ext cx="11593689" cy="1569660"/>
          </a:xfrm>
          <a:prstGeom prst="rect">
            <a:avLst/>
          </a:prstGeom>
          <a:noFill/>
        </p:spPr>
        <p:txBody>
          <a:bodyPr wrap="square" rtlCol="0">
            <a:spAutoFit/>
          </a:bodyPr>
          <a:lstStyle/>
          <a:p>
            <a:pPr algn="ctr"/>
            <a:r>
              <a:rPr lang="en-US" sz="9600" spc="-300">
                <a:solidFill>
                  <a:schemeClr val="bg1"/>
                </a:solidFill>
                <a:latin typeface="Arial" panose="020B0604020202020204" pitchFamily="34" charset="0"/>
                <a:cs typeface="Arial" panose="020B0604020202020204" pitchFamily="34" charset="0"/>
              </a:rPr>
              <a:t>Any Other Business</a:t>
            </a:r>
          </a:p>
        </p:txBody>
      </p:sp>
      <p:sp>
        <p:nvSpPr>
          <p:cNvPr id="10" name="TextBox 9">
            <a:extLst>
              <a:ext uri="{FF2B5EF4-FFF2-40B4-BE49-F238E27FC236}">
                <a16:creationId xmlns:a16="http://schemas.microsoft.com/office/drawing/2014/main" id="{F11270A7-27B3-E546-87BD-9E693D0ECCCF}"/>
              </a:ext>
            </a:extLst>
          </p:cNvPr>
          <p:cNvSpPr txBox="1"/>
          <p:nvPr/>
        </p:nvSpPr>
        <p:spPr>
          <a:xfrm>
            <a:off x="1298238" y="3638298"/>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Name of Society</a:t>
            </a:r>
          </a:p>
        </p:txBody>
      </p:sp>
    </p:spTree>
    <p:extLst>
      <p:ext uri="{BB962C8B-B14F-4D97-AF65-F5344CB8AC3E}">
        <p14:creationId xmlns:p14="http://schemas.microsoft.com/office/powerpoint/2010/main" val="54843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6" name="TextBox 15">
            <a:extLst>
              <a:ext uri="{FF2B5EF4-FFF2-40B4-BE49-F238E27FC236}">
                <a16:creationId xmlns:a16="http://schemas.microsoft.com/office/drawing/2014/main" id="{954996DF-FAB9-ED49-AF66-4A5FD7E23A44}"/>
              </a:ext>
            </a:extLst>
          </p:cNvPr>
          <p:cNvSpPr txBox="1"/>
          <p:nvPr/>
        </p:nvSpPr>
        <p:spPr>
          <a:xfrm>
            <a:off x="419004" y="749263"/>
            <a:ext cx="9595521" cy="1323439"/>
          </a:xfrm>
          <a:prstGeom prst="rect">
            <a:avLst/>
          </a:prstGeom>
          <a:noFill/>
        </p:spPr>
        <p:txBody>
          <a:bodyPr wrap="square" rtlCol="0">
            <a:spAutoFit/>
          </a:bodyPr>
          <a:lstStyle/>
          <a:p>
            <a:r>
              <a:rPr lang="en-US" sz="8000" spc="-300">
                <a:solidFill>
                  <a:srgbClr val="047A8F"/>
                </a:solidFill>
                <a:latin typeface="Arial" panose="020B0604020202020204" pitchFamily="34" charset="0"/>
                <a:cs typeface="Arial" panose="020B0604020202020204" pitchFamily="34" charset="0"/>
              </a:rPr>
              <a:t>Main title here</a:t>
            </a:r>
          </a:p>
        </p:txBody>
      </p:sp>
      <p:sp>
        <p:nvSpPr>
          <p:cNvPr id="29" name="TextBox 28">
            <a:extLst>
              <a:ext uri="{FF2B5EF4-FFF2-40B4-BE49-F238E27FC236}">
                <a16:creationId xmlns:a16="http://schemas.microsoft.com/office/drawing/2014/main" id="{454496D8-701F-724E-AFCB-0BAEF367B55A}"/>
              </a:ext>
            </a:extLst>
          </p:cNvPr>
          <p:cNvSpPr txBox="1"/>
          <p:nvPr/>
        </p:nvSpPr>
        <p:spPr>
          <a:xfrm>
            <a:off x="419004" y="3051871"/>
            <a:ext cx="4775166" cy="1938992"/>
          </a:xfrm>
          <a:prstGeom prst="rect">
            <a:avLst/>
          </a:prstGeom>
          <a:noFill/>
        </p:spPr>
        <p:txBody>
          <a:bodyPr wrap="square" lIns="91440" tIns="45720" rIns="91440" bIns="45720" rtlCol="0" anchor="t">
            <a:spAutoFit/>
          </a:bodyPr>
          <a:lstStyle/>
          <a:p>
            <a:r>
              <a:rPr lang="en-GB" sz="2000" spc="-60">
                <a:latin typeface="Arial" panose="020B0604020202020204" pitchFamily="34" charset="0"/>
                <a:cs typeface="Arial" panose="020B0604020202020204" pitchFamily="34" charset="0"/>
              </a:rPr>
              <a:t>Use this space to mention any other urgent business that you may have to discuss. This may include you announcing that your society elections nominations are open / announcing election results / hosting a husting amongst potential candidates. </a:t>
            </a:r>
          </a:p>
        </p:txBody>
      </p:sp>
      <p:sp>
        <p:nvSpPr>
          <p:cNvPr id="30" name="TextBox 29">
            <a:extLst>
              <a:ext uri="{FF2B5EF4-FFF2-40B4-BE49-F238E27FC236}">
                <a16:creationId xmlns:a16="http://schemas.microsoft.com/office/drawing/2014/main" id="{CCA45E69-2637-CF4A-98F4-E97BA849D1C7}"/>
              </a:ext>
            </a:extLst>
          </p:cNvPr>
          <p:cNvSpPr txBox="1"/>
          <p:nvPr/>
        </p:nvSpPr>
        <p:spPr>
          <a:xfrm>
            <a:off x="419004" y="2181544"/>
            <a:ext cx="4775165" cy="861774"/>
          </a:xfrm>
          <a:prstGeom prst="rect">
            <a:avLst/>
          </a:prstGeom>
          <a:noFill/>
        </p:spPr>
        <p:txBody>
          <a:bodyPr wrap="square" lIns="91440" tIns="45720" rIns="91440" bIns="45720" rtlCol="0" anchor="t">
            <a:spAutoFit/>
          </a:bodyPr>
          <a:lstStyle/>
          <a:p>
            <a:r>
              <a:rPr lang="en-US" sz="5000" spc="-200">
                <a:solidFill>
                  <a:srgbClr val="DB126C"/>
                </a:solidFill>
                <a:latin typeface="Arial" panose="020B0604020202020204" pitchFamily="34" charset="0"/>
                <a:cs typeface="Arial" panose="020B0604020202020204" pitchFamily="34" charset="0"/>
              </a:rPr>
              <a:t>Sub title here</a:t>
            </a:r>
          </a:p>
        </p:txBody>
      </p:sp>
      <p:pic>
        <p:nvPicPr>
          <p:cNvPr id="31" name="Picture 30">
            <a:extLst>
              <a:ext uri="{FF2B5EF4-FFF2-40B4-BE49-F238E27FC236}">
                <a16:creationId xmlns:a16="http://schemas.microsoft.com/office/drawing/2014/main" id="{7EDA5E14-CF7D-4F4B-994B-46F00211E56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5310" y="-2305969"/>
            <a:ext cx="4417798" cy="4281236"/>
          </a:xfrm>
          <a:prstGeom prst="rect">
            <a:avLst/>
          </a:prstGeom>
        </p:spPr>
      </p:pic>
      <p:sp>
        <p:nvSpPr>
          <p:cNvPr id="32" name="Rounded Rectangle 31">
            <a:extLst>
              <a:ext uri="{FF2B5EF4-FFF2-40B4-BE49-F238E27FC236}">
                <a16:creationId xmlns:a16="http://schemas.microsoft.com/office/drawing/2014/main" id="{875CA36A-F21D-9340-9DD2-2464FC80F144}"/>
              </a:ext>
            </a:extLst>
          </p:cNvPr>
          <p:cNvSpPr/>
          <p:nvPr/>
        </p:nvSpPr>
        <p:spPr>
          <a:xfrm>
            <a:off x="5438526" y="2181544"/>
            <a:ext cx="6222431" cy="3502820"/>
          </a:xfrm>
          <a:prstGeom prst="roundRect">
            <a:avLst>
              <a:gd name="adj" fmla="val 23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2FEBC7-69F7-716D-0AA6-6DA273FBDC24}"/>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a:solidFill>
                  <a:srgbClr val="DB126C"/>
                </a:solidFill>
                <a:latin typeface="Arial" panose="020B0604020202020204" pitchFamily="34" charset="0"/>
                <a:cs typeface="Arial" panose="020B0604020202020204" pitchFamily="34" charset="0"/>
              </a:rPr>
              <a:t>AGM 20XX-XX</a:t>
            </a:r>
          </a:p>
        </p:txBody>
      </p:sp>
    </p:spTree>
    <p:extLst>
      <p:ext uri="{BB962C8B-B14F-4D97-AF65-F5344CB8AC3E}">
        <p14:creationId xmlns:p14="http://schemas.microsoft.com/office/powerpoint/2010/main" val="3583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1EA1F-3048-ED42-A0A0-3979707A080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093D6EB-7D0D-774E-B096-B70FFE38725B}"/>
              </a:ext>
            </a:extLst>
          </p:cNvPr>
          <p:cNvSpPr txBox="1"/>
          <p:nvPr/>
        </p:nvSpPr>
        <p:spPr>
          <a:xfrm>
            <a:off x="1298239" y="2192059"/>
            <a:ext cx="9595521" cy="3477875"/>
          </a:xfrm>
          <a:prstGeom prst="rect">
            <a:avLst/>
          </a:prstGeom>
          <a:noFill/>
        </p:spPr>
        <p:txBody>
          <a:bodyPr wrap="square" rtlCol="0">
            <a:spAutoFit/>
          </a:bodyPr>
          <a:lstStyle/>
          <a:p>
            <a:pPr algn="ctr"/>
            <a:r>
              <a:rPr lang="en-US" sz="11000" spc="-300">
                <a:solidFill>
                  <a:schemeClr val="bg1"/>
                </a:solidFill>
                <a:latin typeface="Arial" panose="020B0604020202020204" pitchFamily="34" charset="0"/>
                <a:cs typeface="Arial" panose="020B0604020202020204" pitchFamily="34" charset="0"/>
              </a:rPr>
              <a:t>Thanks for coming!</a:t>
            </a:r>
          </a:p>
        </p:txBody>
      </p:sp>
    </p:spTree>
    <p:extLst>
      <p:ext uri="{BB962C8B-B14F-4D97-AF65-F5344CB8AC3E}">
        <p14:creationId xmlns:p14="http://schemas.microsoft.com/office/powerpoint/2010/main" val="40450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a:solidFill>
                  <a:srgbClr val="DB126C"/>
                </a:solidFill>
                <a:latin typeface="Arial" panose="020B0604020202020204" pitchFamily="34" charset="0"/>
                <a:cs typeface="Arial" panose="020B0604020202020204" pitchFamily="34" charset="0"/>
              </a:rPr>
              <a:t>AGM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51478"/>
            <a:ext cx="7983316" cy="861774"/>
          </a:xfrm>
          <a:prstGeom prst="rect">
            <a:avLst/>
          </a:prstGeom>
          <a:noFill/>
        </p:spPr>
        <p:txBody>
          <a:bodyPr wrap="square" lIns="91440" tIns="45720" rIns="91440" bIns="45720" rtlCol="0" anchor="t">
            <a:spAutoFit/>
          </a:bodyPr>
          <a:lstStyle/>
          <a:p>
            <a:r>
              <a:rPr lang="en-US" sz="5000" spc="-200">
                <a:solidFill>
                  <a:srgbClr val="047A8F"/>
                </a:solidFill>
                <a:latin typeface="Arial" panose="020B0604020202020204" pitchFamily="34" charset="0"/>
                <a:cs typeface="Arial" panose="020B0604020202020204" pitchFamily="34" charset="0"/>
              </a:rPr>
              <a:t>Agenda</a:t>
            </a: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2" name="TextBox 11">
            <a:extLst>
              <a:ext uri="{FF2B5EF4-FFF2-40B4-BE49-F238E27FC236}">
                <a16:creationId xmlns:a16="http://schemas.microsoft.com/office/drawing/2014/main" id="{EF2EDA9A-E571-8845-B53F-D1B2303F0DE9}"/>
              </a:ext>
            </a:extLst>
          </p:cNvPr>
          <p:cNvSpPr txBox="1">
            <a:spLocks/>
          </p:cNvSpPr>
          <p:nvPr/>
        </p:nvSpPr>
        <p:spPr>
          <a:xfrm>
            <a:off x="419003" y="2008002"/>
            <a:ext cx="9695841" cy="2215991"/>
          </a:xfrm>
          <a:prstGeom prst="rect">
            <a:avLst/>
          </a:prstGeom>
          <a:noFill/>
        </p:spPr>
        <p:txBody>
          <a:bodyPr wrap="square" lIns="91440" tIns="45720" rIns="91440" bIns="45720" numCol="2" spcCol="216000" rtlCol="0" anchor="t">
            <a:spAutoFit/>
          </a:bodyPr>
          <a:lstStyle/>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Gilroy" pitchFamily="2" charset="77"/>
            </a:endParaRPr>
          </a:p>
          <a:p>
            <a:pPr marL="342900" indent="-342900">
              <a:spcAft>
                <a:spcPts val="1200"/>
              </a:spcAft>
              <a:buFont typeface="+mj-lt"/>
              <a:buAutoNum type="arabicPeriod"/>
            </a:pPr>
            <a:endParaRPr lang="en-GB" sz="1300">
              <a:latin typeface="Gilroy" pitchFamily="2" charset="77"/>
            </a:endParaRPr>
          </a:p>
        </p:txBody>
      </p:sp>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643467" y="2008002"/>
            <a:ext cx="7947377" cy="2800767"/>
          </a:xfrm>
          <a:prstGeom prst="rect">
            <a:avLst/>
          </a:prstGeom>
          <a:noFill/>
        </p:spPr>
        <p:txBody>
          <a:bodyPr wrap="square" rtlCol="0">
            <a:spAutoFit/>
          </a:bodyPr>
          <a:lstStyle/>
          <a:p>
            <a:pPr marL="342900" indent="-342900">
              <a:spcAft>
                <a:spcPts val="1200"/>
              </a:spcAft>
              <a:buFont typeface="+mj-lt"/>
              <a:buAutoNum type="arabicPeriod"/>
            </a:pPr>
            <a:r>
              <a:rPr lang="en-GB" sz="1800" dirty="0">
                <a:latin typeface="Arial Black" panose="020B0A04020102020204" pitchFamily="34" charset="0"/>
                <a:cs typeface="Arial" panose="020B0604020202020204" pitchFamily="34" charset="0"/>
              </a:rPr>
              <a:t>Annual Report</a:t>
            </a:r>
          </a:p>
          <a:p>
            <a:pPr marL="342900" indent="-342900">
              <a:spcAft>
                <a:spcPts val="1200"/>
              </a:spcAft>
              <a:buFont typeface="+mj-lt"/>
              <a:buAutoNum type="arabicPeriod"/>
            </a:pPr>
            <a:r>
              <a:rPr lang="en-GB" sz="1800" dirty="0">
                <a:latin typeface="Arial Black" panose="020B0A04020102020204" pitchFamily="34" charset="0"/>
                <a:cs typeface="Arial" panose="020B0604020202020204" pitchFamily="34" charset="0"/>
              </a:rPr>
              <a:t>Finance Report</a:t>
            </a:r>
          </a:p>
          <a:p>
            <a:pPr marL="342900" indent="-342900">
              <a:spcAft>
                <a:spcPts val="1200"/>
              </a:spcAft>
              <a:buFont typeface="+mj-lt"/>
              <a:buAutoNum type="arabicPeriod"/>
            </a:pPr>
            <a:r>
              <a:rPr lang="en-GB" sz="1800" dirty="0">
                <a:latin typeface="Arial Black" panose="020B0A04020102020204" pitchFamily="34" charset="0"/>
                <a:cs typeface="Arial" panose="020B0604020202020204" pitchFamily="34" charset="0"/>
              </a:rPr>
              <a:t>Constitutional Amendments (optional)</a:t>
            </a:r>
          </a:p>
          <a:p>
            <a:pPr marL="342900" indent="-342900">
              <a:spcAft>
                <a:spcPts val="1200"/>
              </a:spcAft>
              <a:buFont typeface="+mj-lt"/>
              <a:buAutoNum type="arabicPeriod"/>
            </a:pPr>
            <a:r>
              <a:rPr lang="en-GB" sz="1800" dirty="0">
                <a:latin typeface="Arial Black" panose="020B0A04020102020204" pitchFamily="34" charset="0"/>
                <a:cs typeface="Arial" panose="020B0604020202020204" pitchFamily="34" charset="0"/>
              </a:rPr>
              <a:t>Approving the Constitution</a:t>
            </a:r>
          </a:p>
          <a:p>
            <a:pPr marL="342900" indent="-342900">
              <a:spcAft>
                <a:spcPts val="1200"/>
              </a:spcAft>
              <a:buFont typeface="+mj-lt"/>
              <a:buAutoNum type="arabicPeriod"/>
            </a:pPr>
            <a:r>
              <a:rPr lang="en-GB" sz="1800" dirty="0">
                <a:latin typeface="Arial Black" panose="020B0A04020102020204" pitchFamily="34" charset="0"/>
                <a:cs typeface="Arial" panose="020B0604020202020204" pitchFamily="34" charset="0"/>
              </a:rPr>
              <a:t>Any Other Business (Including Notice of Elections, Election results or hustings for society elections)</a:t>
            </a:r>
          </a:p>
          <a:p>
            <a:endParaRPr lang="en-GB" dirty="0"/>
          </a:p>
        </p:txBody>
      </p:sp>
    </p:spTree>
    <p:extLst>
      <p:ext uri="{BB962C8B-B14F-4D97-AF65-F5344CB8AC3E}">
        <p14:creationId xmlns:p14="http://schemas.microsoft.com/office/powerpoint/2010/main" val="18632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60CB8B-0F7B-294C-9289-3974090734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69CD95C-7E9F-D149-8225-FC5EF7E93234}"/>
              </a:ext>
            </a:extLst>
          </p:cNvPr>
          <p:cNvSpPr txBox="1"/>
          <p:nvPr/>
        </p:nvSpPr>
        <p:spPr>
          <a:xfrm>
            <a:off x="1298240" y="2079171"/>
            <a:ext cx="9595521" cy="1785104"/>
          </a:xfrm>
          <a:prstGeom prst="rect">
            <a:avLst/>
          </a:prstGeom>
          <a:noFill/>
        </p:spPr>
        <p:txBody>
          <a:bodyPr wrap="square" rtlCol="0">
            <a:spAutoFit/>
          </a:bodyPr>
          <a:lstStyle/>
          <a:p>
            <a:pPr algn="ctr"/>
            <a:r>
              <a:rPr lang="en-US" sz="11000" spc="-300">
                <a:solidFill>
                  <a:schemeClr val="bg1"/>
                </a:solidFill>
                <a:latin typeface="Arial" panose="020B0604020202020204" pitchFamily="34" charset="0"/>
                <a:cs typeface="Arial" panose="020B0604020202020204" pitchFamily="34" charset="0"/>
              </a:rPr>
              <a:t>Annual Report</a:t>
            </a:r>
          </a:p>
        </p:txBody>
      </p:sp>
      <p:sp>
        <p:nvSpPr>
          <p:cNvPr id="8" name="TextBox 7">
            <a:extLst>
              <a:ext uri="{FF2B5EF4-FFF2-40B4-BE49-F238E27FC236}">
                <a16:creationId xmlns:a16="http://schemas.microsoft.com/office/drawing/2014/main" id="{5C5D7B75-537A-1442-A5F7-283FFBC18187}"/>
              </a:ext>
            </a:extLst>
          </p:cNvPr>
          <p:cNvSpPr txBox="1"/>
          <p:nvPr/>
        </p:nvSpPr>
        <p:spPr>
          <a:xfrm>
            <a:off x="1298239" y="3638298"/>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Name of Society</a:t>
            </a:r>
          </a:p>
        </p:txBody>
      </p:sp>
    </p:spTree>
    <p:extLst>
      <p:ext uri="{BB962C8B-B14F-4D97-AF65-F5344CB8AC3E}">
        <p14:creationId xmlns:p14="http://schemas.microsoft.com/office/powerpoint/2010/main" val="26061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a:solidFill>
                  <a:srgbClr val="DB126C"/>
                </a:solidFill>
                <a:latin typeface="Arial" panose="020B0604020202020204" pitchFamily="34" charset="0"/>
                <a:cs typeface="Arial" panose="020B0604020202020204" pitchFamily="34" charset="0"/>
              </a:rPr>
              <a:t>AGM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51478"/>
            <a:ext cx="7983316" cy="861774"/>
          </a:xfrm>
          <a:prstGeom prst="rect">
            <a:avLst/>
          </a:prstGeom>
          <a:noFill/>
        </p:spPr>
        <p:txBody>
          <a:bodyPr wrap="square" lIns="91440" tIns="45720" rIns="91440" bIns="45720" rtlCol="0" anchor="t">
            <a:spAutoFit/>
          </a:bodyPr>
          <a:lstStyle/>
          <a:p>
            <a:r>
              <a:rPr lang="en-US" sz="5000" spc="-200">
                <a:solidFill>
                  <a:srgbClr val="047A8F"/>
                </a:solidFill>
                <a:latin typeface="Arial" panose="020B0604020202020204" pitchFamily="34" charset="0"/>
                <a:cs typeface="Arial" panose="020B0604020202020204" pitchFamily="34" charset="0"/>
              </a:rPr>
              <a:t>Annual Report</a:t>
            </a: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2" name="TextBox 11">
            <a:extLst>
              <a:ext uri="{FF2B5EF4-FFF2-40B4-BE49-F238E27FC236}">
                <a16:creationId xmlns:a16="http://schemas.microsoft.com/office/drawing/2014/main" id="{EF2EDA9A-E571-8845-B53F-D1B2303F0DE9}"/>
              </a:ext>
            </a:extLst>
          </p:cNvPr>
          <p:cNvSpPr txBox="1">
            <a:spLocks/>
          </p:cNvSpPr>
          <p:nvPr/>
        </p:nvSpPr>
        <p:spPr>
          <a:xfrm>
            <a:off x="419003" y="2008002"/>
            <a:ext cx="9695841" cy="2215991"/>
          </a:xfrm>
          <a:prstGeom prst="rect">
            <a:avLst/>
          </a:prstGeom>
          <a:noFill/>
        </p:spPr>
        <p:txBody>
          <a:bodyPr wrap="square" lIns="91440" tIns="45720" rIns="91440" bIns="45720" numCol="2" spcCol="216000" rtlCol="0" anchor="t">
            <a:spAutoFit/>
          </a:bodyPr>
          <a:lstStyle/>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Gilroy" pitchFamily="2" charset="77"/>
            </a:endParaRPr>
          </a:p>
          <a:p>
            <a:pPr marL="342900" indent="-342900">
              <a:spcAft>
                <a:spcPts val="1200"/>
              </a:spcAft>
              <a:buFont typeface="+mj-lt"/>
              <a:buAutoNum type="arabicPeriod"/>
            </a:pPr>
            <a:endParaRPr lang="en-GB" sz="1300">
              <a:latin typeface="Gilroy" pitchFamily="2" charset="77"/>
            </a:endParaRPr>
          </a:p>
        </p:txBody>
      </p:sp>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814590" y="3054487"/>
            <a:ext cx="7947377" cy="2092881"/>
          </a:xfrm>
          <a:prstGeom prst="rect">
            <a:avLst/>
          </a:prstGeom>
          <a:noFill/>
        </p:spPr>
        <p:txBody>
          <a:bodyPr wrap="square" rtlCol="0">
            <a:spAutoFit/>
          </a:bodyPr>
          <a:lstStyle/>
          <a:p>
            <a:pPr marL="342900" indent="-342900">
              <a:spcAft>
                <a:spcPts val="1200"/>
              </a:spcAft>
              <a:buFont typeface="+mj-lt"/>
              <a:buAutoNum type="arabicPeriod"/>
            </a:pPr>
            <a:r>
              <a:rPr lang="en-GB" sz="1800">
                <a:cs typeface="Arial" panose="020B0604020202020204" pitchFamily="34" charset="0"/>
              </a:rPr>
              <a:t>Events Hosted</a:t>
            </a:r>
          </a:p>
          <a:p>
            <a:pPr marL="342900" indent="-342900">
              <a:spcAft>
                <a:spcPts val="1200"/>
              </a:spcAft>
              <a:buFont typeface="+mj-lt"/>
              <a:buAutoNum type="arabicPeriod"/>
            </a:pPr>
            <a:r>
              <a:rPr lang="en-GB">
                <a:cs typeface="Arial" panose="020B0604020202020204" pitchFamily="34" charset="0"/>
              </a:rPr>
              <a:t>Success Stories</a:t>
            </a:r>
          </a:p>
          <a:p>
            <a:pPr marL="342900" indent="-342900">
              <a:spcAft>
                <a:spcPts val="1200"/>
              </a:spcAft>
              <a:buFont typeface="+mj-lt"/>
              <a:buAutoNum type="arabicPeriod"/>
            </a:pPr>
            <a:r>
              <a:rPr lang="en-GB" sz="1800">
                <a:cs typeface="Arial" panose="020B0604020202020204" pitchFamily="34" charset="0"/>
              </a:rPr>
              <a:t>Problems Faced</a:t>
            </a:r>
          </a:p>
          <a:p>
            <a:pPr marL="342900" indent="-342900">
              <a:spcAft>
                <a:spcPts val="1200"/>
              </a:spcAft>
              <a:buFont typeface="+mj-lt"/>
              <a:buAutoNum type="arabicPeriod"/>
            </a:pPr>
            <a:r>
              <a:rPr lang="en-GB">
                <a:cs typeface="Arial" panose="020B0604020202020204" pitchFamily="34" charset="0"/>
              </a:rPr>
              <a:t>Handover for next year’s committee</a:t>
            </a:r>
            <a:endParaRPr lang="en-GB" sz="1800">
              <a:cs typeface="Arial" panose="020B0604020202020204" pitchFamily="34" charset="0"/>
            </a:endParaRPr>
          </a:p>
          <a:p>
            <a:endParaRPr lang="en-GB"/>
          </a:p>
        </p:txBody>
      </p:sp>
    </p:spTree>
    <p:extLst>
      <p:ext uri="{BB962C8B-B14F-4D97-AF65-F5344CB8AC3E}">
        <p14:creationId xmlns:p14="http://schemas.microsoft.com/office/powerpoint/2010/main" val="358080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9F40E3-B33D-DF4D-B3EA-06D17DC549DB}"/>
              </a:ext>
            </a:extLst>
          </p:cNvPr>
          <p:cNvSpPr txBox="1"/>
          <p:nvPr/>
        </p:nvSpPr>
        <p:spPr>
          <a:xfrm>
            <a:off x="1298240" y="2457542"/>
            <a:ext cx="9595521" cy="1785104"/>
          </a:xfrm>
          <a:prstGeom prst="rect">
            <a:avLst/>
          </a:prstGeom>
          <a:noFill/>
        </p:spPr>
        <p:txBody>
          <a:bodyPr wrap="square" rtlCol="0">
            <a:spAutoFit/>
          </a:bodyPr>
          <a:lstStyle/>
          <a:p>
            <a:pPr algn="ctr"/>
            <a:r>
              <a:rPr lang="en-US" sz="11000" spc="-300">
                <a:solidFill>
                  <a:schemeClr val="bg1"/>
                </a:solidFill>
                <a:latin typeface="Arial" panose="020B0604020202020204" pitchFamily="34" charset="0"/>
                <a:cs typeface="Arial" panose="020B0604020202020204" pitchFamily="34" charset="0"/>
              </a:rPr>
              <a:t>Main title</a:t>
            </a:r>
          </a:p>
        </p:txBody>
      </p:sp>
      <p:sp>
        <p:nvSpPr>
          <p:cNvPr id="8" name="TextBox 7">
            <a:extLst>
              <a:ext uri="{FF2B5EF4-FFF2-40B4-BE49-F238E27FC236}">
                <a16:creationId xmlns:a16="http://schemas.microsoft.com/office/drawing/2014/main" id="{AEF07C81-996E-674C-AE19-B4B6B1E4AB93}"/>
              </a:ext>
            </a:extLst>
          </p:cNvPr>
          <p:cNvSpPr txBox="1"/>
          <p:nvPr/>
        </p:nvSpPr>
        <p:spPr>
          <a:xfrm>
            <a:off x="1298238" y="4016669"/>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Picture slide 2</a:t>
            </a:r>
          </a:p>
        </p:txBody>
      </p:sp>
      <p:pic>
        <p:nvPicPr>
          <p:cNvPr id="4" name="Picture 3">
            <a:extLst>
              <a:ext uri="{FF2B5EF4-FFF2-40B4-BE49-F238E27FC236}">
                <a16:creationId xmlns:a16="http://schemas.microsoft.com/office/drawing/2014/main" id="{A76EEEAE-557F-F640-B73F-7DB657436A9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0E033BE-77F6-3E4B-89A6-C9AB7B4120D0}"/>
              </a:ext>
            </a:extLst>
          </p:cNvPr>
          <p:cNvSpPr txBox="1"/>
          <p:nvPr/>
        </p:nvSpPr>
        <p:spPr>
          <a:xfrm>
            <a:off x="1298240" y="2079171"/>
            <a:ext cx="9595521" cy="1785104"/>
          </a:xfrm>
          <a:prstGeom prst="rect">
            <a:avLst/>
          </a:prstGeom>
          <a:noFill/>
        </p:spPr>
        <p:txBody>
          <a:bodyPr wrap="square" rtlCol="0">
            <a:spAutoFit/>
          </a:bodyPr>
          <a:lstStyle/>
          <a:p>
            <a:pPr algn="ctr"/>
            <a:r>
              <a:rPr lang="en-US" sz="11000" spc="-300">
                <a:solidFill>
                  <a:schemeClr val="bg1"/>
                </a:solidFill>
                <a:latin typeface="Arial" panose="020B0604020202020204" pitchFamily="34" charset="0"/>
                <a:cs typeface="Arial" panose="020B0604020202020204" pitchFamily="34" charset="0"/>
              </a:rPr>
              <a:t>Finance Report</a:t>
            </a:r>
          </a:p>
        </p:txBody>
      </p:sp>
      <p:sp>
        <p:nvSpPr>
          <p:cNvPr id="10" name="TextBox 9">
            <a:extLst>
              <a:ext uri="{FF2B5EF4-FFF2-40B4-BE49-F238E27FC236}">
                <a16:creationId xmlns:a16="http://schemas.microsoft.com/office/drawing/2014/main" id="{F7528969-5100-744A-BB05-88E915EE4113}"/>
              </a:ext>
            </a:extLst>
          </p:cNvPr>
          <p:cNvSpPr txBox="1"/>
          <p:nvPr/>
        </p:nvSpPr>
        <p:spPr>
          <a:xfrm>
            <a:off x="1298238" y="3638298"/>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Name of Society</a:t>
            </a:r>
          </a:p>
        </p:txBody>
      </p:sp>
    </p:spTree>
    <p:extLst>
      <p:ext uri="{BB962C8B-B14F-4D97-AF65-F5344CB8AC3E}">
        <p14:creationId xmlns:p14="http://schemas.microsoft.com/office/powerpoint/2010/main" val="13751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a:solidFill>
                  <a:srgbClr val="DB126C"/>
                </a:solidFill>
                <a:latin typeface="Arial" panose="020B0604020202020204" pitchFamily="34" charset="0"/>
                <a:cs typeface="Arial" panose="020B0604020202020204" pitchFamily="34" charset="0"/>
              </a:rPr>
              <a:t>AGM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62767"/>
            <a:ext cx="7983316" cy="861774"/>
          </a:xfrm>
          <a:prstGeom prst="rect">
            <a:avLst/>
          </a:prstGeom>
          <a:noFill/>
        </p:spPr>
        <p:txBody>
          <a:bodyPr wrap="square" lIns="91440" tIns="45720" rIns="91440" bIns="45720" rtlCol="0" anchor="t">
            <a:spAutoFit/>
          </a:bodyPr>
          <a:lstStyle/>
          <a:p>
            <a:r>
              <a:rPr lang="en-US" sz="5000" spc="-200">
                <a:solidFill>
                  <a:srgbClr val="047A8F"/>
                </a:solidFill>
                <a:latin typeface="Arial" panose="020B0604020202020204" pitchFamily="34" charset="0"/>
                <a:cs typeface="Arial" panose="020B0604020202020204" pitchFamily="34" charset="0"/>
              </a:rPr>
              <a:t>Finance Report</a:t>
            </a: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sp>
        <p:nvSpPr>
          <p:cNvPr id="12" name="TextBox 11">
            <a:extLst>
              <a:ext uri="{FF2B5EF4-FFF2-40B4-BE49-F238E27FC236}">
                <a16:creationId xmlns:a16="http://schemas.microsoft.com/office/drawing/2014/main" id="{EF2EDA9A-E571-8845-B53F-D1B2303F0DE9}"/>
              </a:ext>
            </a:extLst>
          </p:cNvPr>
          <p:cNvSpPr txBox="1">
            <a:spLocks/>
          </p:cNvSpPr>
          <p:nvPr/>
        </p:nvSpPr>
        <p:spPr>
          <a:xfrm>
            <a:off x="191911" y="3504102"/>
            <a:ext cx="9695841" cy="2215991"/>
          </a:xfrm>
          <a:prstGeom prst="rect">
            <a:avLst/>
          </a:prstGeom>
          <a:noFill/>
        </p:spPr>
        <p:txBody>
          <a:bodyPr wrap="square" lIns="91440" tIns="45720" rIns="91440" bIns="45720" numCol="2" spcCol="216000" rtlCol="0" anchor="t">
            <a:spAutoFit/>
          </a:bodyPr>
          <a:lstStyle/>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Arial" panose="020B0604020202020204" pitchFamily="34" charset="0"/>
              <a:cs typeface="Arial" panose="020B0604020202020204" pitchFamily="34" charset="0"/>
            </a:endParaRPr>
          </a:p>
          <a:p>
            <a:pPr marL="342900" indent="-342900">
              <a:spcAft>
                <a:spcPts val="1200"/>
              </a:spcAft>
              <a:buFont typeface="+mj-lt"/>
              <a:buAutoNum type="arabicPeriod"/>
            </a:pPr>
            <a:endParaRPr lang="en-GB" sz="1300">
              <a:latin typeface="Gilroy" pitchFamily="2" charset="77"/>
            </a:endParaRPr>
          </a:p>
          <a:p>
            <a:pPr marL="342900" indent="-342900">
              <a:spcAft>
                <a:spcPts val="1200"/>
              </a:spcAft>
              <a:buFont typeface="+mj-lt"/>
              <a:buAutoNum type="arabicPeriod"/>
            </a:pPr>
            <a:endParaRPr lang="en-GB" sz="1300">
              <a:latin typeface="Gilroy" pitchFamily="2" charset="77"/>
            </a:endParaRPr>
          </a:p>
        </p:txBody>
      </p:sp>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477520" y="2580772"/>
            <a:ext cx="8666673" cy="2862322"/>
          </a:xfrm>
          <a:prstGeom prst="rect">
            <a:avLst/>
          </a:prstGeom>
          <a:noFill/>
        </p:spPr>
        <p:txBody>
          <a:bodyPr wrap="square" lIns="91440" tIns="45720" rIns="91440" bIns="45720" rtlCol="0" anchor="t">
            <a:spAutoFit/>
          </a:bodyPr>
          <a:lstStyle/>
          <a:p>
            <a:pPr marL="342900" indent="-342900">
              <a:buAutoNum type="arabicPeriod"/>
            </a:pPr>
            <a:r>
              <a:rPr lang="en-GB"/>
              <a:t>Balance in accounts at the start of the year (Main Account, Reserve Account and Charity Account)</a:t>
            </a:r>
          </a:p>
          <a:p>
            <a:pPr marL="342900" indent="-342900">
              <a:buAutoNum type="arabicPeriod"/>
            </a:pPr>
            <a:r>
              <a:rPr lang="en-GB"/>
              <a:t>Current Balance in society accounts (Main Account, Reserve Account and Charity Account)</a:t>
            </a:r>
          </a:p>
          <a:p>
            <a:pPr marL="342900" indent="-342900">
              <a:buAutoNum type="arabicPeriod"/>
            </a:pPr>
            <a:r>
              <a:rPr lang="en-GB"/>
              <a:t>Income Generated from Society Memberships this year</a:t>
            </a:r>
          </a:p>
          <a:p>
            <a:pPr marL="342900" indent="-342900">
              <a:buAutoNum type="arabicPeriod"/>
            </a:pPr>
            <a:r>
              <a:rPr lang="en-GB"/>
              <a:t>Income received from the Students’ Union from any grants received</a:t>
            </a:r>
          </a:p>
          <a:p>
            <a:pPr marL="342900" indent="-342900">
              <a:buAutoNum type="arabicPeriod"/>
            </a:pPr>
            <a:r>
              <a:rPr lang="en-GB">
                <a:cs typeface="Calibri"/>
              </a:rPr>
              <a:t>Income from other sources (Sponsorships)</a:t>
            </a:r>
            <a:endParaRPr lang="en-GB"/>
          </a:p>
          <a:p>
            <a:pPr marL="342900" indent="-342900">
              <a:buAutoNum type="arabicPeriod"/>
            </a:pPr>
            <a:r>
              <a:rPr lang="en-GB"/>
              <a:t>Expenditure for Key events (Balls, Trips etc.)</a:t>
            </a:r>
          </a:p>
          <a:p>
            <a:pPr marL="342900" indent="-342900">
              <a:buAutoNum type="arabicPeriod"/>
            </a:pPr>
            <a:r>
              <a:rPr lang="en-GB"/>
              <a:t>Any money donated to Charity </a:t>
            </a:r>
          </a:p>
          <a:p>
            <a:pPr marL="342900" indent="-342900">
              <a:buAutoNum type="arabicPeriod"/>
            </a:pPr>
            <a:r>
              <a:rPr lang="en-GB"/>
              <a:t>Any other information you may believe is relevant. </a:t>
            </a:r>
          </a:p>
        </p:txBody>
      </p:sp>
    </p:spTree>
    <p:extLst>
      <p:ext uri="{BB962C8B-B14F-4D97-AF65-F5344CB8AC3E}">
        <p14:creationId xmlns:p14="http://schemas.microsoft.com/office/powerpoint/2010/main" val="359684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A75BDB-60CB-6940-A0E5-BF51167EF47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AECE8FE-40E4-4748-800D-B4ADB01F175E}"/>
              </a:ext>
            </a:extLst>
          </p:cNvPr>
          <p:cNvSpPr txBox="1"/>
          <p:nvPr/>
        </p:nvSpPr>
        <p:spPr>
          <a:xfrm>
            <a:off x="1298239" y="1843950"/>
            <a:ext cx="9595521" cy="3170099"/>
          </a:xfrm>
          <a:prstGeom prst="rect">
            <a:avLst/>
          </a:prstGeom>
          <a:noFill/>
        </p:spPr>
        <p:txBody>
          <a:bodyPr wrap="square" rtlCol="0">
            <a:spAutoFit/>
          </a:bodyPr>
          <a:lstStyle/>
          <a:p>
            <a:pPr algn="ctr"/>
            <a:r>
              <a:rPr lang="en-US" sz="8800" spc="-300">
                <a:solidFill>
                  <a:schemeClr val="bg1"/>
                </a:solidFill>
                <a:latin typeface="Arial" panose="020B0604020202020204" pitchFamily="34" charset="0"/>
                <a:cs typeface="Arial" panose="020B0604020202020204" pitchFamily="34" charset="0"/>
              </a:rPr>
              <a:t>Constitution Amendments</a:t>
            </a:r>
          </a:p>
          <a:p>
            <a:pPr algn="ctr"/>
            <a:r>
              <a:rPr lang="en-US" sz="2000">
                <a:solidFill>
                  <a:schemeClr val="bg1"/>
                </a:solidFill>
                <a:latin typeface="Arial" panose="020B0604020202020204" pitchFamily="34" charset="0"/>
                <a:cs typeface="Arial" panose="020B0604020202020204" pitchFamily="34" charset="0"/>
              </a:rPr>
              <a:t>(If Applicable)</a:t>
            </a:r>
          </a:p>
        </p:txBody>
      </p:sp>
      <p:sp>
        <p:nvSpPr>
          <p:cNvPr id="10" name="TextBox 9">
            <a:extLst>
              <a:ext uri="{FF2B5EF4-FFF2-40B4-BE49-F238E27FC236}">
                <a16:creationId xmlns:a16="http://schemas.microsoft.com/office/drawing/2014/main" id="{5651B73E-B11D-B54E-B30C-AC21A32372F2}"/>
              </a:ext>
            </a:extLst>
          </p:cNvPr>
          <p:cNvSpPr txBox="1"/>
          <p:nvPr/>
        </p:nvSpPr>
        <p:spPr>
          <a:xfrm>
            <a:off x="1128906" y="4853305"/>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Name of Society</a:t>
            </a:r>
          </a:p>
        </p:txBody>
      </p:sp>
    </p:spTree>
    <p:extLst>
      <p:ext uri="{BB962C8B-B14F-4D97-AF65-F5344CB8AC3E}">
        <p14:creationId xmlns:p14="http://schemas.microsoft.com/office/powerpoint/2010/main" val="186738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5F2D9-C769-4C9A-AB9F-17749CEFCBB3}"/>
              </a:ext>
            </a:extLst>
          </p:cNvPr>
          <p:cNvSpPr txBox="1"/>
          <p:nvPr/>
        </p:nvSpPr>
        <p:spPr>
          <a:xfrm>
            <a:off x="419003" y="440537"/>
            <a:ext cx="3365345" cy="323165"/>
          </a:xfrm>
          <a:prstGeom prst="rect">
            <a:avLst/>
          </a:prstGeom>
          <a:noFill/>
        </p:spPr>
        <p:txBody>
          <a:bodyPr wrap="square" lIns="91440" tIns="45720" rIns="91440" bIns="45720" rtlCol="0" anchor="t">
            <a:spAutoFit/>
          </a:bodyPr>
          <a:lstStyle/>
          <a:p>
            <a:r>
              <a:rPr lang="en-US" sz="1500" b="1">
                <a:solidFill>
                  <a:srgbClr val="DB126C"/>
                </a:solidFill>
                <a:latin typeface="Arial" panose="020B0604020202020204" pitchFamily="34" charset="0"/>
                <a:cs typeface="Arial" panose="020B0604020202020204" pitchFamily="34" charset="0"/>
              </a:rPr>
              <a:t>AGM 20XX-XX</a:t>
            </a:r>
          </a:p>
        </p:txBody>
      </p:sp>
      <p:sp>
        <p:nvSpPr>
          <p:cNvPr id="9" name="TextBox 8">
            <a:extLst>
              <a:ext uri="{FF2B5EF4-FFF2-40B4-BE49-F238E27FC236}">
                <a16:creationId xmlns:a16="http://schemas.microsoft.com/office/drawing/2014/main" id="{0C0ACD9C-4658-47E5-AE95-D362F5BA2DEF}"/>
              </a:ext>
            </a:extLst>
          </p:cNvPr>
          <p:cNvSpPr txBox="1"/>
          <p:nvPr/>
        </p:nvSpPr>
        <p:spPr>
          <a:xfrm>
            <a:off x="419003" y="862767"/>
            <a:ext cx="7983316" cy="1169551"/>
          </a:xfrm>
          <a:prstGeom prst="rect">
            <a:avLst/>
          </a:prstGeom>
          <a:noFill/>
        </p:spPr>
        <p:txBody>
          <a:bodyPr wrap="square" lIns="91440" tIns="45720" rIns="91440" bIns="45720" rtlCol="0" anchor="t">
            <a:spAutoFit/>
          </a:bodyPr>
          <a:lstStyle/>
          <a:p>
            <a:r>
              <a:rPr lang="en-US" sz="5000" spc="-200">
                <a:solidFill>
                  <a:srgbClr val="047A8F"/>
                </a:solidFill>
                <a:latin typeface="Arial" panose="020B0604020202020204" pitchFamily="34" charset="0"/>
                <a:cs typeface="Arial" panose="020B0604020202020204" pitchFamily="34" charset="0"/>
              </a:rPr>
              <a:t>Constitution Amendments</a:t>
            </a:r>
          </a:p>
          <a:p>
            <a:r>
              <a:rPr lang="en-US" sz="2000">
                <a:solidFill>
                  <a:srgbClr val="047A8F"/>
                </a:solidFill>
                <a:latin typeface="Arial" panose="020B0604020202020204" pitchFamily="34" charset="0"/>
                <a:cs typeface="Arial" panose="020B0604020202020204" pitchFamily="34" charset="0"/>
              </a:rPr>
              <a:t>* This is optional</a:t>
            </a:r>
            <a:endParaRPr lang="en-US" sz="5000">
              <a:solidFill>
                <a:srgbClr val="047A8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BE05CBD-75FF-E349-971E-6C70EC2F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918"/>
            <a:ext cx="12192000" cy="762000"/>
          </a:xfrm>
          <a:prstGeom prst="rect">
            <a:avLst/>
          </a:prstGeom>
        </p:spPr>
      </p:pic>
      <p:pic>
        <p:nvPicPr>
          <p:cNvPr id="14" name="Picture 13">
            <a:extLst>
              <a:ext uri="{FF2B5EF4-FFF2-40B4-BE49-F238E27FC236}">
                <a16:creationId xmlns:a16="http://schemas.microsoft.com/office/drawing/2014/main" id="{6480BFA0-83C4-1E41-AA42-4BB3DDDF1F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21615" y="-876199"/>
            <a:ext cx="4417798" cy="4281236"/>
          </a:xfrm>
          <a:prstGeom prst="rect">
            <a:avLst/>
          </a:prstGeom>
        </p:spPr>
      </p:pic>
      <p:sp>
        <p:nvSpPr>
          <p:cNvPr id="2" name="TextBox 1">
            <a:extLst>
              <a:ext uri="{FF2B5EF4-FFF2-40B4-BE49-F238E27FC236}">
                <a16:creationId xmlns:a16="http://schemas.microsoft.com/office/drawing/2014/main" id="{D04D088B-CCDA-0ECC-9E26-7A987BD8EDB4}"/>
              </a:ext>
            </a:extLst>
          </p:cNvPr>
          <p:cNvSpPr txBox="1"/>
          <p:nvPr/>
        </p:nvSpPr>
        <p:spPr>
          <a:xfrm>
            <a:off x="478018" y="2908150"/>
            <a:ext cx="8666673" cy="2585323"/>
          </a:xfrm>
          <a:prstGeom prst="rect">
            <a:avLst/>
          </a:prstGeom>
          <a:noFill/>
        </p:spPr>
        <p:txBody>
          <a:bodyPr wrap="square" rtlCol="0">
            <a:spAutoFit/>
          </a:bodyPr>
          <a:lstStyle/>
          <a:p>
            <a:pPr marL="342900" indent="-342900" algn="l">
              <a:lnSpc>
                <a:spcPct val="200000"/>
              </a:lnSpc>
              <a:buFont typeface="+mj-lt"/>
              <a:buAutoNum type="arabicPeriod"/>
            </a:pPr>
            <a:r>
              <a:rPr lang="en-GB" b="0" i="0">
                <a:solidFill>
                  <a:srgbClr val="222222"/>
                </a:solidFill>
                <a:effectLst/>
              </a:rPr>
              <a:t>Adding/removing committee positions</a:t>
            </a:r>
          </a:p>
          <a:p>
            <a:pPr marL="342900" indent="-342900" algn="l">
              <a:lnSpc>
                <a:spcPct val="200000"/>
              </a:lnSpc>
              <a:buFont typeface="+mj-lt"/>
              <a:buAutoNum type="arabicPeriod"/>
            </a:pPr>
            <a:r>
              <a:rPr lang="en-GB" b="0" i="0">
                <a:solidFill>
                  <a:srgbClr val="222222"/>
                </a:solidFill>
                <a:effectLst/>
              </a:rPr>
              <a:t>Changing you group’s name</a:t>
            </a:r>
          </a:p>
          <a:p>
            <a:pPr marL="342900" indent="-342900" algn="l">
              <a:lnSpc>
                <a:spcPct val="200000"/>
              </a:lnSpc>
              <a:buFont typeface="+mj-lt"/>
              <a:buAutoNum type="arabicPeriod"/>
            </a:pPr>
            <a:r>
              <a:rPr lang="en-GB" b="0" i="0">
                <a:solidFill>
                  <a:srgbClr val="222222"/>
                </a:solidFill>
                <a:effectLst/>
              </a:rPr>
              <a:t>Changing aims and objectives of group</a:t>
            </a:r>
          </a:p>
          <a:p>
            <a:pPr marL="342900" indent="-342900" algn="l">
              <a:lnSpc>
                <a:spcPct val="200000"/>
              </a:lnSpc>
              <a:buFont typeface="+mj-lt"/>
              <a:buAutoNum type="arabicPeriod"/>
            </a:pPr>
            <a:r>
              <a:rPr lang="en-GB">
                <a:solidFill>
                  <a:srgbClr val="222222"/>
                </a:solidFill>
              </a:rPr>
              <a:t>Anything else on your constitution that may need amendments </a:t>
            </a:r>
            <a:endParaRPr lang="en-GB" b="0" i="0">
              <a:solidFill>
                <a:srgbClr val="222222"/>
              </a:solidFill>
              <a:effectLst/>
            </a:endParaRPr>
          </a:p>
          <a:p>
            <a:pPr marL="342900" indent="-342900">
              <a:buAutoNum type="arabicPeriod"/>
            </a:pPr>
            <a:endParaRPr lang="en-GB"/>
          </a:p>
        </p:txBody>
      </p:sp>
    </p:spTree>
    <p:extLst>
      <p:ext uri="{BB962C8B-B14F-4D97-AF65-F5344CB8AC3E}">
        <p14:creationId xmlns:p14="http://schemas.microsoft.com/office/powerpoint/2010/main" val="32032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60CB8B-0F7B-294C-9289-3974090734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69CD95C-7E9F-D149-8225-FC5EF7E93234}"/>
              </a:ext>
            </a:extLst>
          </p:cNvPr>
          <p:cNvSpPr txBox="1"/>
          <p:nvPr/>
        </p:nvSpPr>
        <p:spPr>
          <a:xfrm>
            <a:off x="406399" y="2191748"/>
            <a:ext cx="11379200" cy="1446550"/>
          </a:xfrm>
          <a:prstGeom prst="rect">
            <a:avLst/>
          </a:prstGeom>
          <a:noFill/>
        </p:spPr>
        <p:txBody>
          <a:bodyPr wrap="square" rtlCol="0">
            <a:spAutoFit/>
          </a:bodyPr>
          <a:lstStyle/>
          <a:p>
            <a:pPr algn="ctr"/>
            <a:r>
              <a:rPr lang="en-US" sz="8800" spc="-300">
                <a:solidFill>
                  <a:schemeClr val="bg1"/>
                </a:solidFill>
                <a:latin typeface="Arial" panose="020B0604020202020204" pitchFamily="34" charset="0"/>
                <a:cs typeface="Arial" panose="020B0604020202020204" pitchFamily="34" charset="0"/>
              </a:rPr>
              <a:t>Approving Constitution</a:t>
            </a:r>
          </a:p>
        </p:txBody>
      </p:sp>
      <p:sp>
        <p:nvSpPr>
          <p:cNvPr id="8" name="TextBox 7">
            <a:extLst>
              <a:ext uri="{FF2B5EF4-FFF2-40B4-BE49-F238E27FC236}">
                <a16:creationId xmlns:a16="http://schemas.microsoft.com/office/drawing/2014/main" id="{5C5D7B75-537A-1442-A5F7-283FFBC18187}"/>
              </a:ext>
            </a:extLst>
          </p:cNvPr>
          <p:cNvSpPr txBox="1"/>
          <p:nvPr/>
        </p:nvSpPr>
        <p:spPr>
          <a:xfrm>
            <a:off x="1298239" y="3638298"/>
            <a:ext cx="9595521" cy="1015663"/>
          </a:xfrm>
          <a:prstGeom prst="rect">
            <a:avLst/>
          </a:prstGeom>
          <a:noFill/>
        </p:spPr>
        <p:txBody>
          <a:bodyPr wrap="square" rtlCol="0">
            <a:spAutoFit/>
          </a:bodyPr>
          <a:lstStyle/>
          <a:p>
            <a:pPr algn="ctr"/>
            <a:r>
              <a:rPr lang="en-US" sz="6000">
                <a:solidFill>
                  <a:schemeClr val="bg1"/>
                </a:solidFill>
                <a:latin typeface="Arial" panose="020B0604020202020204" pitchFamily="34" charset="0"/>
                <a:cs typeface="Arial" panose="020B0604020202020204" pitchFamily="34" charset="0"/>
              </a:rPr>
              <a:t>Name of Society</a:t>
            </a:r>
          </a:p>
        </p:txBody>
      </p:sp>
    </p:spTree>
    <p:extLst>
      <p:ext uri="{BB962C8B-B14F-4D97-AF65-F5344CB8AC3E}">
        <p14:creationId xmlns:p14="http://schemas.microsoft.com/office/powerpoint/2010/main" val="377456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Words>
  <Application>Microsoft Office PowerPoint</Application>
  <PresentationFormat>Widescreen</PresentationFormat>
  <Paragraphs>84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 Black</vt:lpstr>
      <vt:lpstr>Calibri Light</vt:lpstr>
      <vt:lpstr>Arial</vt:lpstr>
      <vt:lpstr>Open Sans</vt:lpstr>
      <vt:lpstr>Gilroy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Cummings</dc:creator>
  <cp:lastModifiedBy>Ken Pang Banh</cp:lastModifiedBy>
  <cp:revision>3</cp:revision>
  <dcterms:created xsi:type="dcterms:W3CDTF">2021-06-23T14:26:19Z</dcterms:created>
  <dcterms:modified xsi:type="dcterms:W3CDTF">2023-06-05T09:05:38Z</dcterms:modified>
</cp:coreProperties>
</file>