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300" r:id="rId2"/>
    <p:sldId id="316" r:id="rId3"/>
    <p:sldId id="307" r:id="rId4"/>
    <p:sldId id="317" r:id="rId5"/>
    <p:sldId id="304" r:id="rId6"/>
    <p:sldId id="318" r:id="rId7"/>
    <p:sldId id="305" r:id="rId8"/>
    <p:sldId id="320" r:id="rId9"/>
    <p:sldId id="319" r:id="rId10"/>
    <p:sldId id="321" r:id="rId11"/>
    <p:sldId id="306" r:id="rId12"/>
    <p:sldId id="308" r:id="rId13"/>
    <p:sldId id="303" r:id="rId14"/>
  </p:sldIdLst>
  <p:sldSz cx="12192000" cy="6858000"/>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ilroy" panose="020B0604020202020204" charset="0"/>
      <p:regular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A8F"/>
    <a:srgbClr val="DB126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22DA2-6C84-409B-94FA-410C6325D4D6}" v="62" dt="2023-03-28T10:57:50.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89" autoAdjust="0"/>
  </p:normalViewPr>
  <p:slideViewPr>
    <p:cSldViewPr snapToGrid="0">
      <p:cViewPr varScale="1">
        <p:scale>
          <a:sx n="73" d="100"/>
          <a:sy n="73" d="100"/>
        </p:scale>
        <p:origin x="19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527EB-7B44-3B41-A328-F7DEA3570203}"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E983-A364-254B-9D64-774FC90383F9}" type="slidenum">
              <a:rPr lang="en-US" smtClean="0"/>
              <a:t>‹#›</a:t>
            </a:fld>
            <a:endParaRPr lang="en-US"/>
          </a:p>
        </p:txBody>
      </p:sp>
    </p:spTree>
    <p:extLst>
      <p:ext uri="{BB962C8B-B14F-4D97-AF65-F5344CB8AC3E}">
        <p14:creationId xmlns:p14="http://schemas.microsoft.com/office/powerpoint/2010/main" val="4635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1</a:t>
            </a:fld>
            <a:endParaRPr lang="en-US"/>
          </a:p>
        </p:txBody>
      </p:sp>
    </p:spTree>
    <p:extLst>
      <p:ext uri="{BB962C8B-B14F-4D97-AF65-F5344CB8AC3E}">
        <p14:creationId xmlns:p14="http://schemas.microsoft.com/office/powerpoint/2010/main" val="275794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10</a:t>
            </a:fld>
            <a:endParaRPr lang="en-US"/>
          </a:p>
        </p:txBody>
      </p:sp>
    </p:spTree>
    <p:extLst>
      <p:ext uri="{BB962C8B-B14F-4D97-AF65-F5344CB8AC3E}">
        <p14:creationId xmlns:p14="http://schemas.microsoft.com/office/powerpoint/2010/main" val="376104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11</a:t>
            </a:fld>
            <a:endParaRPr lang="en-US"/>
          </a:p>
        </p:txBody>
      </p:sp>
    </p:spTree>
    <p:extLst>
      <p:ext uri="{BB962C8B-B14F-4D97-AF65-F5344CB8AC3E}">
        <p14:creationId xmlns:p14="http://schemas.microsoft.com/office/powerpoint/2010/main" val="11521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12</a:t>
            </a:fld>
            <a:endParaRPr lang="en-US"/>
          </a:p>
        </p:txBody>
      </p:sp>
    </p:spTree>
    <p:extLst>
      <p:ext uri="{BB962C8B-B14F-4D97-AF65-F5344CB8AC3E}">
        <p14:creationId xmlns:p14="http://schemas.microsoft.com/office/powerpoint/2010/main" val="409324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BE983-A364-254B-9D64-774FC90383F9}" type="slidenum">
              <a:rPr lang="en-US" smtClean="0"/>
              <a:t>13</a:t>
            </a:fld>
            <a:endParaRPr lang="en-US"/>
          </a:p>
        </p:txBody>
      </p:sp>
    </p:spTree>
    <p:extLst>
      <p:ext uri="{BB962C8B-B14F-4D97-AF65-F5344CB8AC3E}">
        <p14:creationId xmlns:p14="http://schemas.microsoft.com/office/powerpoint/2010/main" val="31282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Efallai</a:t>
            </a:r>
            <a:r>
              <a:rPr lang="en-US" dirty="0">
                <a:cs typeface="Calibri"/>
              </a:rPr>
              <a:t> y </a:t>
            </a:r>
            <a:r>
              <a:rPr lang="en-US" dirty="0" err="1">
                <a:cs typeface="Calibri"/>
              </a:rPr>
              <a:t>byddwch</a:t>
            </a:r>
            <a:r>
              <a:rPr lang="en-US" dirty="0">
                <a:cs typeface="Calibri"/>
              </a:rPr>
              <a:t> am </a:t>
            </a:r>
            <a:r>
              <a:rPr lang="en-US" dirty="0" err="1">
                <a:cs typeface="Calibri"/>
              </a:rPr>
              <a:t>eithrio</a:t>
            </a:r>
            <a:r>
              <a:rPr lang="en-US" dirty="0">
                <a:cs typeface="Calibri"/>
              </a:rPr>
              <a:t> </a:t>
            </a:r>
            <a:r>
              <a:rPr lang="en-US" dirty="0" err="1">
                <a:cs typeface="Calibri"/>
              </a:rPr>
              <a:t>elfennau</a:t>
            </a:r>
            <a:r>
              <a:rPr lang="en-US" dirty="0">
                <a:cs typeface="Calibri"/>
              </a:rPr>
              <a:t> </a:t>
            </a:r>
            <a:r>
              <a:rPr lang="en-US" dirty="0" err="1">
                <a:cs typeface="Calibri"/>
              </a:rPr>
              <a:t>dewisol</a:t>
            </a:r>
            <a:r>
              <a:rPr lang="en-US" dirty="0">
                <a:cs typeface="Calibri"/>
              </a:rPr>
              <a:t> y </a:t>
            </a:r>
            <a:r>
              <a:rPr lang="en-US" dirty="0" err="1">
                <a:cs typeface="Calibri"/>
              </a:rPr>
              <a:t>sleid</a:t>
            </a:r>
            <a:r>
              <a:rPr lang="en-US" dirty="0">
                <a:cs typeface="Calibri"/>
              </a:rPr>
              <a:t> hon </a:t>
            </a:r>
            <a:r>
              <a:rPr lang="en-US" dirty="0" err="1">
                <a:cs typeface="Calibri"/>
              </a:rPr>
              <a:t>o’ch</a:t>
            </a:r>
            <a:r>
              <a:rPr lang="en-US" dirty="0">
                <a:cs typeface="Calibri"/>
              </a:rPr>
              <a:t> CCB. </a:t>
            </a:r>
            <a:r>
              <a:rPr lang="en-US" dirty="0" err="1">
                <a:cs typeface="Calibri"/>
              </a:rPr>
              <a:t>Fodd</a:t>
            </a:r>
            <a:r>
              <a:rPr lang="en-US" dirty="0">
                <a:cs typeface="Calibri"/>
              </a:rPr>
              <a:t> </a:t>
            </a:r>
            <a:r>
              <a:rPr lang="en-US" dirty="0" err="1">
                <a:cs typeface="Calibri"/>
              </a:rPr>
              <a:t>bynnag</a:t>
            </a:r>
            <a:r>
              <a:rPr lang="en-US" dirty="0">
                <a:cs typeface="Calibri"/>
              </a:rPr>
              <a:t>, </a:t>
            </a:r>
            <a:r>
              <a:rPr lang="en-US" dirty="0" err="1">
                <a:cs typeface="Calibri"/>
              </a:rPr>
              <a:t>mae'n</a:t>
            </a:r>
            <a:r>
              <a:rPr lang="en-US" dirty="0">
                <a:cs typeface="Calibri"/>
              </a:rPr>
              <a:t> </a:t>
            </a:r>
            <a:r>
              <a:rPr lang="en-US" dirty="0" err="1">
                <a:cs typeface="Calibri"/>
              </a:rPr>
              <a:t>orfodol</a:t>
            </a:r>
            <a:r>
              <a:rPr lang="en-US" dirty="0">
                <a:cs typeface="Calibri"/>
              </a:rPr>
              <a:t> </a:t>
            </a:r>
            <a:r>
              <a:rPr lang="en-US" dirty="0" err="1">
                <a:cs typeface="Calibri"/>
              </a:rPr>
              <a:t>cyflwyno</a:t>
            </a:r>
            <a:r>
              <a:rPr lang="en-US" dirty="0">
                <a:cs typeface="Calibri"/>
              </a:rPr>
              <a:t> </a:t>
            </a:r>
            <a:r>
              <a:rPr lang="en-US" dirty="0" err="1">
                <a:cs typeface="Calibri"/>
              </a:rPr>
              <a:t>Adroddiad</a:t>
            </a:r>
            <a:r>
              <a:rPr lang="en-US" dirty="0">
                <a:cs typeface="Calibri"/>
              </a:rPr>
              <a:t> </a:t>
            </a:r>
            <a:r>
              <a:rPr lang="en-US" dirty="0" err="1">
                <a:cs typeface="Calibri"/>
              </a:rPr>
              <a:t>Blynyddol</a:t>
            </a:r>
            <a:r>
              <a:rPr lang="en-US" dirty="0">
                <a:cs typeface="Calibri"/>
              </a:rPr>
              <a:t>, </a:t>
            </a:r>
            <a:r>
              <a:rPr lang="en-US" dirty="0" err="1">
                <a:cs typeface="Calibri"/>
              </a:rPr>
              <a:t>Adroddiad</a:t>
            </a:r>
            <a:r>
              <a:rPr lang="en-US" dirty="0">
                <a:cs typeface="Calibri"/>
              </a:rPr>
              <a:t> </a:t>
            </a:r>
            <a:r>
              <a:rPr lang="en-US" dirty="0" err="1">
                <a:cs typeface="Calibri"/>
              </a:rPr>
              <a:t>Ariannol</a:t>
            </a:r>
            <a:r>
              <a:rPr lang="en-US" dirty="0">
                <a:cs typeface="Calibri"/>
              </a:rPr>
              <a:t> a </a:t>
            </a:r>
            <a:r>
              <a:rPr lang="en-US" dirty="0" err="1">
                <a:cs typeface="Calibri"/>
              </a:rPr>
              <a:t>chymeradwyo</a:t>
            </a:r>
            <a:r>
              <a:rPr lang="en-US" dirty="0">
                <a:cs typeface="Calibri"/>
              </a:rPr>
              <a:t> </a:t>
            </a:r>
            <a:r>
              <a:rPr lang="en-US" dirty="0" err="1">
                <a:cs typeface="Calibri"/>
              </a:rPr>
              <a:t>eich</a:t>
            </a:r>
            <a:r>
              <a:rPr lang="en-US" dirty="0">
                <a:cs typeface="Calibri"/>
              </a:rPr>
              <a:t> </a:t>
            </a:r>
            <a:r>
              <a:rPr lang="en-US" dirty="0" err="1">
                <a:cs typeface="Calibri"/>
              </a:rPr>
              <a:t>cyfansoddiad</a:t>
            </a:r>
            <a:r>
              <a:rPr lang="en-US" dirty="0">
                <a:cs typeface="Calibri"/>
              </a:rPr>
              <a:t>. </a:t>
            </a:r>
            <a:r>
              <a:rPr lang="en-US" dirty="0" err="1">
                <a:cs typeface="Calibri"/>
              </a:rPr>
              <a:t>Dylai</a:t>
            </a:r>
            <a:r>
              <a:rPr lang="en-US" dirty="0">
                <a:cs typeface="Calibri"/>
              </a:rPr>
              <a:t> </a:t>
            </a:r>
            <a:r>
              <a:rPr lang="en-US" dirty="0" err="1">
                <a:cs typeface="Calibri"/>
              </a:rPr>
              <a:t>aelodau</a:t>
            </a:r>
            <a:r>
              <a:rPr lang="en-US" dirty="0">
                <a:cs typeface="Calibri"/>
              </a:rPr>
              <a:t> </a:t>
            </a:r>
            <a:r>
              <a:rPr lang="en-US" dirty="0" err="1">
                <a:cs typeface="Calibri"/>
              </a:rPr>
              <a:t>gael</a:t>
            </a:r>
            <a:r>
              <a:rPr lang="en-US" dirty="0">
                <a:cs typeface="Calibri"/>
              </a:rPr>
              <a:t> </a:t>
            </a:r>
            <a:r>
              <a:rPr lang="en-US" dirty="0" err="1">
                <a:cs typeface="Calibri"/>
              </a:rPr>
              <a:t>cyfle</a:t>
            </a:r>
            <a:r>
              <a:rPr lang="en-US" dirty="0">
                <a:cs typeface="Calibri"/>
              </a:rPr>
              <a:t> </a:t>
            </a:r>
            <a:r>
              <a:rPr lang="en-US" dirty="0" err="1">
                <a:cs typeface="Calibri"/>
              </a:rPr>
              <a:t>i</a:t>
            </a:r>
            <a:r>
              <a:rPr lang="en-US" dirty="0">
                <a:cs typeface="Calibri"/>
              </a:rPr>
              <a:t> </a:t>
            </a:r>
            <a:r>
              <a:rPr lang="en-US" dirty="0" err="1">
                <a:cs typeface="Calibri"/>
              </a:rPr>
              <a:t>godi</a:t>
            </a:r>
            <a:r>
              <a:rPr lang="en-US" dirty="0">
                <a:cs typeface="Calibri"/>
              </a:rPr>
              <a:t> </a:t>
            </a:r>
            <a:r>
              <a:rPr lang="en-US" dirty="0" err="1">
                <a:cs typeface="Calibri"/>
              </a:rPr>
              <a:t>unrhyw</a:t>
            </a:r>
            <a:r>
              <a:rPr lang="en-US" dirty="0">
                <a:cs typeface="Calibri"/>
              </a:rPr>
              <a:t> </a:t>
            </a:r>
            <a:r>
              <a:rPr lang="en-US" dirty="0" err="1">
                <a:cs typeface="Calibri"/>
              </a:rPr>
              <a:t>fater</a:t>
            </a:r>
            <a:r>
              <a:rPr lang="en-US" dirty="0">
                <a:cs typeface="Calibri"/>
              </a:rPr>
              <a:t> </a:t>
            </a:r>
            <a:r>
              <a:rPr lang="en-US" dirty="0" err="1">
                <a:cs typeface="Calibri"/>
              </a:rPr>
              <a:t>arall</a:t>
            </a:r>
            <a:r>
              <a:rPr lang="en-US" dirty="0">
                <a:cs typeface="Calibri"/>
              </a:rPr>
              <a:t> </a:t>
            </a:r>
            <a:r>
              <a:rPr lang="en-US" dirty="0" err="1">
                <a:cs typeface="Calibri"/>
              </a:rPr>
              <a:t>ar</a:t>
            </a:r>
            <a:r>
              <a:rPr lang="en-US" dirty="0">
                <a:cs typeface="Calibri"/>
              </a:rPr>
              <a:t> </a:t>
            </a:r>
            <a:r>
              <a:rPr lang="en-US" dirty="0" err="1">
                <a:cs typeface="Calibri"/>
              </a:rPr>
              <a:t>ddiwedd</a:t>
            </a:r>
            <a:r>
              <a:rPr lang="en-US" dirty="0">
                <a:cs typeface="Calibri"/>
              </a:rPr>
              <a:t> y </a:t>
            </a:r>
            <a:r>
              <a:rPr lang="en-US" dirty="0" err="1">
                <a:cs typeface="Calibri"/>
              </a:rPr>
              <a:t>cyfarfod</a:t>
            </a:r>
            <a:r>
              <a:rPr lang="en-US"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5A7BE983-A364-254B-9D64-774FC90383F9}" type="slidenum">
              <a:rPr lang="en-US" smtClean="0"/>
              <a:t>2</a:t>
            </a:fld>
            <a:endParaRPr lang="en-US"/>
          </a:p>
        </p:txBody>
      </p:sp>
    </p:spTree>
    <p:extLst>
      <p:ext uri="{BB962C8B-B14F-4D97-AF65-F5344CB8AC3E}">
        <p14:creationId xmlns:p14="http://schemas.microsoft.com/office/powerpoint/2010/main" val="53165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3</a:t>
            </a:fld>
            <a:endParaRPr lang="en-US"/>
          </a:p>
        </p:txBody>
      </p:sp>
    </p:spTree>
    <p:extLst>
      <p:ext uri="{BB962C8B-B14F-4D97-AF65-F5344CB8AC3E}">
        <p14:creationId xmlns:p14="http://schemas.microsoft.com/office/powerpoint/2010/main" val="7714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4</a:t>
            </a:fld>
            <a:endParaRPr lang="en-US"/>
          </a:p>
        </p:txBody>
      </p:sp>
    </p:spTree>
    <p:extLst>
      <p:ext uri="{BB962C8B-B14F-4D97-AF65-F5344CB8AC3E}">
        <p14:creationId xmlns:p14="http://schemas.microsoft.com/office/powerpoint/2010/main" val="35814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5</a:t>
            </a:fld>
            <a:endParaRPr lang="en-US"/>
          </a:p>
        </p:txBody>
      </p:sp>
    </p:spTree>
    <p:extLst>
      <p:ext uri="{BB962C8B-B14F-4D97-AF65-F5344CB8AC3E}">
        <p14:creationId xmlns:p14="http://schemas.microsoft.com/office/powerpoint/2010/main" val="119961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6</a:t>
            </a:fld>
            <a:endParaRPr lang="en-US"/>
          </a:p>
        </p:txBody>
      </p:sp>
    </p:spTree>
    <p:extLst>
      <p:ext uri="{BB962C8B-B14F-4D97-AF65-F5344CB8AC3E}">
        <p14:creationId xmlns:p14="http://schemas.microsoft.com/office/powerpoint/2010/main" val="21760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7</a:t>
            </a:fld>
            <a:endParaRPr lang="en-US"/>
          </a:p>
        </p:txBody>
      </p:sp>
    </p:spTree>
    <p:extLst>
      <p:ext uri="{BB962C8B-B14F-4D97-AF65-F5344CB8AC3E}">
        <p14:creationId xmlns:p14="http://schemas.microsoft.com/office/powerpoint/2010/main" val="18929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8</a:t>
            </a:fld>
            <a:endParaRPr lang="en-US"/>
          </a:p>
        </p:txBody>
      </p:sp>
    </p:spTree>
    <p:extLst>
      <p:ext uri="{BB962C8B-B14F-4D97-AF65-F5344CB8AC3E}">
        <p14:creationId xmlns:p14="http://schemas.microsoft.com/office/powerpoint/2010/main" val="151552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9</a:t>
            </a:fld>
            <a:endParaRPr lang="en-US"/>
          </a:p>
        </p:txBody>
      </p:sp>
    </p:spTree>
    <p:extLst>
      <p:ext uri="{BB962C8B-B14F-4D97-AF65-F5344CB8AC3E}">
        <p14:creationId xmlns:p14="http://schemas.microsoft.com/office/powerpoint/2010/main" val="364115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58AA-C056-884E-A96D-F273573CB5E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7271C5-3F96-D143-AEB6-A557DCD52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3DC740C-0C73-4441-87F1-B4BEC3067932}"/>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41BFA80D-2C95-3448-B557-20CBC3B79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4089A-32D4-134F-B934-EA80CFD8208C}"/>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33319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AF4-F636-6F40-A85F-265B6A3D9B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91CE37-B46F-8A4C-87F1-24B01AA4CB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A8A43-17C4-2945-9807-CE770BE84DA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24DF2A2A-533A-8F4C-8C6C-25430C665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08B77-1D4D-4049-BBE5-3831526BF917}"/>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97246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085A02-46F6-6549-82A9-DFE3F7931F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1605C7-3407-A04E-9181-668547958F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52E193-96E2-A440-B5BF-EED71E30F9A6}"/>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9B0958AA-0017-4842-BD34-CF9B809D7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DA3A-78B3-7E48-8DA8-1D0D805270CF}"/>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389061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AFEA-91B1-494A-B55E-D5726B6FD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B3D776-0987-BD46-9B3F-02CB6C412B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17AA32-FC1C-6C42-9AA5-3F40EBC01DE3}"/>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A92BA785-072C-084D-B299-FF09EC996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04616-3C53-A144-8ED4-DA3C351AC98B}"/>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22068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4529-14A6-D741-875C-34CC6897AD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CB3458-79B9-674E-8CF2-8133F74CF2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734630-2645-194F-BD3A-B4195AEE8EB2}"/>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9A59A779-98C7-1446-A8AA-94A6B4014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DB90F-CF8D-0748-9658-5A19E61C9A33}"/>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4138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637E-347F-544E-A8D1-5D5BD19937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7D11C2-8A2A-7B49-877B-E882AA4137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F045FE-815B-FF4F-99B6-37CAAFAC0F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CD1CB4-DCC3-E743-8D4A-EFFF7BA89822}"/>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6" name="Footer Placeholder 5">
            <a:extLst>
              <a:ext uri="{FF2B5EF4-FFF2-40B4-BE49-F238E27FC236}">
                <a16:creationId xmlns:a16="http://schemas.microsoft.com/office/drawing/2014/main" id="{3449142E-0DAD-DC41-A77A-558F54D7F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A2AE1-EDCB-6D4F-8DD9-1F674759891F}"/>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04999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0D4B-8AFE-1043-84CF-0CA28FFEAD3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72FBB3-A3DC-1040-A1DC-74923CB2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AE1D63-A422-E246-9749-12EF559FB3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7166417-D979-6C4D-A23A-C4FAA1C9D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844892-5D81-A441-BDA0-DEBEDBF262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E5D37F-696F-6640-A621-B30CD24C0814}"/>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8" name="Footer Placeholder 7">
            <a:extLst>
              <a:ext uri="{FF2B5EF4-FFF2-40B4-BE49-F238E27FC236}">
                <a16:creationId xmlns:a16="http://schemas.microsoft.com/office/drawing/2014/main" id="{E50A1EF6-E4FF-F343-83BA-7ACD9D490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519CEF-E6AC-A641-8935-6D61171A507A}"/>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37171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4A1D-BC4E-BB4B-A3B0-F59989B79D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981BCF4-B1F1-3B44-B204-7AE3A95D0A6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4" name="Footer Placeholder 3">
            <a:extLst>
              <a:ext uri="{FF2B5EF4-FFF2-40B4-BE49-F238E27FC236}">
                <a16:creationId xmlns:a16="http://schemas.microsoft.com/office/drawing/2014/main" id="{9F685FF3-A22B-0A42-A532-3CB7EE66B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3B044-A9B4-4346-86B9-7819DD24253B}"/>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05895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8B9A3-7B64-8F4A-9A8C-FD11B8582B0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3" name="Footer Placeholder 2">
            <a:extLst>
              <a:ext uri="{FF2B5EF4-FFF2-40B4-BE49-F238E27FC236}">
                <a16:creationId xmlns:a16="http://schemas.microsoft.com/office/drawing/2014/main" id="{026D8DF0-DC6F-5042-BFC6-A39EF5D157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E4E7D-72D0-3B4F-AA06-15011B02C846}"/>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417175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BB9C-B666-E24B-BB4D-B34E484FE9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84D834-6F17-F942-8830-C1887F764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421E42-8FF3-6F42-B29B-4EB7D74E0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D3A644-4C7D-9043-85DF-1612F3B78393}"/>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6" name="Footer Placeholder 5">
            <a:extLst>
              <a:ext uri="{FF2B5EF4-FFF2-40B4-BE49-F238E27FC236}">
                <a16:creationId xmlns:a16="http://schemas.microsoft.com/office/drawing/2014/main" id="{1AEDEED1-D46C-914C-8B7E-68F9A6EC6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250E7-C92C-F649-96D2-53D98D985451}"/>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7187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C6A7-68E5-5E4D-9CDC-CFC4D1B7DD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AC4F65-749B-FB4A-A458-E29F074E0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FF81E3-04F5-F342-B136-3CC9DBE27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43E7AA-8DAF-D748-9778-00AC9656EEE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6" name="Footer Placeholder 5">
            <a:extLst>
              <a:ext uri="{FF2B5EF4-FFF2-40B4-BE49-F238E27FC236}">
                <a16:creationId xmlns:a16="http://schemas.microsoft.com/office/drawing/2014/main" id="{7ABED709-E476-C144-BC89-5C6496700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AAFA3-CE93-9D4D-B312-4F84A796CA9F}"/>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213343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57716-1DE7-774C-AD6D-6B850BFC6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FF4D43-26E4-6B40-BF5C-F33BC14D7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9EBB78-AD9E-F74E-8D5B-919E10DB8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751AA776-2862-6145-BD05-543BFFB54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2621F-9D90-2347-B77D-0F60F1707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FAEE2-BDEC-8A47-9192-27C6B727192C}" type="slidenum">
              <a:rPr lang="en-US" smtClean="0"/>
              <a:t>‹#›</a:t>
            </a:fld>
            <a:endParaRPr lang="en-US"/>
          </a:p>
        </p:txBody>
      </p:sp>
    </p:spTree>
    <p:extLst>
      <p:ext uri="{BB962C8B-B14F-4D97-AF65-F5344CB8AC3E}">
        <p14:creationId xmlns:p14="http://schemas.microsoft.com/office/powerpoint/2010/main" val="200227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F8F4EF-81AE-C646-9F72-E1C544FA97C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DEC0E5-9993-924D-AAFC-FFFF108DF1F3}"/>
              </a:ext>
            </a:extLst>
          </p:cNvPr>
          <p:cNvSpPr txBox="1"/>
          <p:nvPr/>
        </p:nvSpPr>
        <p:spPr>
          <a:xfrm>
            <a:off x="1298240" y="2079171"/>
            <a:ext cx="9595521" cy="1785104"/>
          </a:xfrm>
          <a:prstGeom prst="rect">
            <a:avLst/>
          </a:prstGeom>
          <a:noFill/>
        </p:spPr>
        <p:txBody>
          <a:bodyPr wrap="square" rtlCol="0">
            <a:spAutoFit/>
          </a:bodyPr>
          <a:lstStyle/>
          <a:p>
            <a:pPr algn="ctr"/>
            <a:r>
              <a:rPr lang="en-US" sz="11000" spc="-300" dirty="0">
                <a:solidFill>
                  <a:schemeClr val="bg1"/>
                </a:solidFill>
                <a:latin typeface="Arial" panose="020B0604020202020204" pitchFamily="34" charset="0"/>
                <a:cs typeface="Arial" panose="020B0604020202020204" pitchFamily="34" charset="0"/>
              </a:rPr>
              <a:t>CCB 20XX-XX</a:t>
            </a:r>
          </a:p>
        </p:txBody>
      </p:sp>
      <p:sp>
        <p:nvSpPr>
          <p:cNvPr id="10" name="TextBox 9">
            <a:extLst>
              <a:ext uri="{FF2B5EF4-FFF2-40B4-BE49-F238E27FC236}">
                <a16:creationId xmlns:a16="http://schemas.microsoft.com/office/drawing/2014/main" id="{C1F49019-578A-D041-A07E-A04906A0C185}"/>
              </a:ext>
            </a:extLst>
          </p:cNvPr>
          <p:cNvSpPr txBox="1"/>
          <p:nvPr/>
        </p:nvSpPr>
        <p:spPr>
          <a:xfrm>
            <a:off x="1298239" y="3647352"/>
            <a:ext cx="9595521"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cs typeface="Arial" panose="020B0604020202020204" pitchFamily="34" charset="0"/>
              </a:rPr>
              <a:t>Enw’r</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Gymdeithas</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3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dirty="0">
                <a:solidFill>
                  <a:srgbClr val="DB126C"/>
                </a:solidFill>
                <a:latin typeface="Arial" panose="020B0604020202020204" pitchFamily="34" charset="0"/>
                <a:cs typeface="Arial" panose="020B0604020202020204" pitchFamily="34" charset="0"/>
              </a:rPr>
              <a:t>CCB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62767"/>
            <a:ext cx="7983316" cy="861774"/>
          </a:xfrm>
          <a:prstGeom prst="rect">
            <a:avLst/>
          </a:prstGeom>
          <a:noFill/>
        </p:spPr>
        <p:txBody>
          <a:bodyPr wrap="square" lIns="91440" tIns="45720" rIns="91440" bIns="45720" rtlCol="0" anchor="t">
            <a:spAutoFit/>
          </a:bodyPr>
          <a:lstStyle/>
          <a:p>
            <a:r>
              <a:rPr lang="en-US" sz="5000" spc="-200" dirty="0" err="1">
                <a:solidFill>
                  <a:srgbClr val="047A8F"/>
                </a:solidFill>
                <a:latin typeface="Arial" panose="020B0604020202020204" pitchFamily="34" charset="0"/>
                <a:cs typeface="Arial" panose="020B0604020202020204" pitchFamily="34" charset="0"/>
              </a:rPr>
              <a:t>Cymeradwyo'r</a:t>
            </a:r>
            <a:r>
              <a:rPr lang="en-US" sz="5000" spc="-200" dirty="0">
                <a:solidFill>
                  <a:srgbClr val="047A8F"/>
                </a:solidFill>
                <a:latin typeface="Arial" panose="020B0604020202020204" pitchFamily="34" charset="0"/>
                <a:cs typeface="Arial" panose="020B0604020202020204" pitchFamily="34" charset="0"/>
              </a:rPr>
              <a:t> </a:t>
            </a:r>
            <a:r>
              <a:rPr lang="en-US" sz="5000" spc="-200" dirty="0" err="1">
                <a:solidFill>
                  <a:srgbClr val="047A8F"/>
                </a:solidFill>
                <a:latin typeface="Arial" panose="020B0604020202020204" pitchFamily="34" charset="0"/>
                <a:cs typeface="Arial" panose="020B0604020202020204" pitchFamily="34" charset="0"/>
              </a:rPr>
              <a:t>Cyfansoddiad</a:t>
            </a:r>
            <a:endParaRPr lang="en-US" sz="5000" spc="-200" dirty="0">
              <a:solidFill>
                <a:srgbClr val="047A8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19003" y="2548137"/>
            <a:ext cx="8666673" cy="2585323"/>
          </a:xfrm>
          <a:prstGeom prst="rect">
            <a:avLst/>
          </a:prstGeom>
          <a:noFill/>
        </p:spPr>
        <p:txBody>
          <a:bodyPr wrap="square" rtlCol="0">
            <a:spAutoFit/>
          </a:bodyPr>
          <a:lstStyle/>
          <a:p>
            <a:r>
              <a:rPr lang="cy-GB" b="0" i="0" dirty="0">
                <a:solidFill>
                  <a:srgbClr val="222222"/>
                </a:solidFill>
                <a:effectLst/>
                <a:latin typeface="Open Sans" panose="020B0606030504020204" pitchFamily="34" charset="0"/>
              </a:rPr>
              <a:t>Eich cyfansoddiad yw'r cytundeb y mae eich Cymdeithas yn ei wneud pan fyddant yn dod yn gysylltiedig â’r UM. Heb hyn, ni allwch fod yn Gymdeithas gysylltiedig ac felly byddem yn cau'r Gymdeithas. Gwnewch yn siŵr, ar ddiwedd eich Cyfarfod Cyffredinol Blynyddol, eich bod yn pleidleisio p'un ai i gymeradwyo'r cyfansoddiad wedi'i ddiweddaru yn ei gyfanrwydd ai peidio. Os caiff ei gymeradwyo, cyflwynwch hwn fel rhan o'ch trosglwyddiad i ail-gysylltu.</a:t>
            </a:r>
          </a:p>
          <a:p>
            <a:endParaRPr lang="en-GB" dirty="0">
              <a:solidFill>
                <a:srgbClr val="222222"/>
              </a:solidFill>
              <a:latin typeface="Open Sans" panose="020B0606030504020204" pitchFamily="34" charset="0"/>
            </a:endParaRPr>
          </a:p>
          <a:p>
            <a:endParaRPr lang="en-GB" dirty="0"/>
          </a:p>
          <a:p>
            <a:endParaRPr lang="en-GB" dirty="0"/>
          </a:p>
        </p:txBody>
      </p:sp>
    </p:spTree>
    <p:extLst>
      <p:ext uri="{BB962C8B-B14F-4D97-AF65-F5344CB8AC3E}">
        <p14:creationId xmlns:p14="http://schemas.microsoft.com/office/powerpoint/2010/main" val="30908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E0D38-E83A-9D4D-8D16-5DBD01F62FA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EAC13E1-AF27-B94F-8211-5E3AFD14D482}"/>
              </a:ext>
            </a:extLst>
          </p:cNvPr>
          <p:cNvSpPr txBox="1"/>
          <p:nvPr/>
        </p:nvSpPr>
        <p:spPr>
          <a:xfrm>
            <a:off x="225778" y="2079171"/>
            <a:ext cx="11593689" cy="1569660"/>
          </a:xfrm>
          <a:prstGeom prst="rect">
            <a:avLst/>
          </a:prstGeom>
          <a:noFill/>
        </p:spPr>
        <p:txBody>
          <a:bodyPr wrap="square" rtlCol="0">
            <a:spAutoFit/>
          </a:bodyPr>
          <a:lstStyle/>
          <a:p>
            <a:pPr algn="ctr"/>
            <a:r>
              <a:rPr lang="en-US" sz="9600" spc="-300" dirty="0" err="1">
                <a:solidFill>
                  <a:schemeClr val="bg1"/>
                </a:solidFill>
                <a:latin typeface="Arial" panose="020B0604020202020204" pitchFamily="34" charset="0"/>
                <a:cs typeface="Arial" panose="020B0604020202020204" pitchFamily="34" charset="0"/>
              </a:rPr>
              <a:t>Unrhyw</a:t>
            </a:r>
            <a:r>
              <a:rPr lang="en-US" sz="9600" spc="-300" dirty="0">
                <a:solidFill>
                  <a:schemeClr val="bg1"/>
                </a:solidFill>
                <a:latin typeface="Arial" panose="020B0604020202020204" pitchFamily="34" charset="0"/>
                <a:cs typeface="Arial" panose="020B0604020202020204" pitchFamily="34" charset="0"/>
              </a:rPr>
              <a:t> </a:t>
            </a:r>
            <a:r>
              <a:rPr lang="en-US" sz="9600" spc="-300" dirty="0" err="1">
                <a:solidFill>
                  <a:schemeClr val="bg1"/>
                </a:solidFill>
                <a:latin typeface="Arial" panose="020B0604020202020204" pitchFamily="34" charset="0"/>
                <a:cs typeface="Arial" panose="020B0604020202020204" pitchFamily="34" charset="0"/>
              </a:rPr>
              <a:t>Fater</a:t>
            </a:r>
            <a:r>
              <a:rPr lang="en-US" sz="9600" spc="-300" dirty="0">
                <a:solidFill>
                  <a:schemeClr val="bg1"/>
                </a:solidFill>
                <a:latin typeface="Arial" panose="020B0604020202020204" pitchFamily="34" charset="0"/>
                <a:cs typeface="Arial" panose="020B0604020202020204" pitchFamily="34" charset="0"/>
              </a:rPr>
              <a:t> </a:t>
            </a:r>
            <a:r>
              <a:rPr lang="en-US" sz="9600" spc="-300" dirty="0" err="1">
                <a:solidFill>
                  <a:schemeClr val="bg1"/>
                </a:solidFill>
                <a:latin typeface="Arial" panose="020B0604020202020204" pitchFamily="34" charset="0"/>
                <a:cs typeface="Arial" panose="020B0604020202020204" pitchFamily="34" charset="0"/>
              </a:rPr>
              <a:t>Arall</a:t>
            </a:r>
            <a:endParaRPr lang="en-US" sz="9600" spc="-3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11270A7-27B3-E546-87BD-9E693D0ECCCF}"/>
              </a:ext>
            </a:extLst>
          </p:cNvPr>
          <p:cNvSpPr txBox="1"/>
          <p:nvPr/>
        </p:nvSpPr>
        <p:spPr>
          <a:xfrm>
            <a:off x="1298238" y="3638298"/>
            <a:ext cx="9595521"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cs typeface="Arial" panose="020B0604020202020204" pitchFamily="34" charset="0"/>
              </a:rPr>
              <a:t>Enw’r</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Gymdeithas</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4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6" name="TextBox 15">
            <a:extLst>
              <a:ext uri="{FF2B5EF4-FFF2-40B4-BE49-F238E27FC236}">
                <a16:creationId xmlns:a16="http://schemas.microsoft.com/office/drawing/2014/main" id="{954996DF-FAB9-ED49-AF66-4A5FD7E23A44}"/>
              </a:ext>
            </a:extLst>
          </p:cNvPr>
          <p:cNvSpPr txBox="1"/>
          <p:nvPr/>
        </p:nvSpPr>
        <p:spPr>
          <a:xfrm>
            <a:off x="419004" y="749263"/>
            <a:ext cx="9595521" cy="2554545"/>
          </a:xfrm>
          <a:prstGeom prst="rect">
            <a:avLst/>
          </a:prstGeom>
          <a:noFill/>
        </p:spPr>
        <p:txBody>
          <a:bodyPr wrap="square" rtlCol="0">
            <a:spAutoFit/>
          </a:bodyPr>
          <a:lstStyle/>
          <a:p>
            <a:r>
              <a:rPr lang="en-US" sz="8000" spc="-300" dirty="0" err="1">
                <a:solidFill>
                  <a:srgbClr val="047A8F"/>
                </a:solidFill>
                <a:latin typeface="Arial" panose="020B0604020202020204" pitchFamily="34" charset="0"/>
                <a:cs typeface="Arial" panose="020B0604020202020204" pitchFamily="34" charset="0"/>
              </a:rPr>
              <a:t>Prif</a:t>
            </a:r>
            <a:r>
              <a:rPr lang="en-US" sz="8000" spc="-300" dirty="0">
                <a:solidFill>
                  <a:srgbClr val="047A8F"/>
                </a:solidFill>
                <a:latin typeface="Arial" panose="020B0604020202020204" pitchFamily="34" charset="0"/>
                <a:cs typeface="Arial" panose="020B0604020202020204" pitchFamily="34" charset="0"/>
              </a:rPr>
              <a:t> </a:t>
            </a:r>
            <a:r>
              <a:rPr lang="en-US" sz="8000" spc="-300" dirty="0" err="1">
                <a:solidFill>
                  <a:srgbClr val="047A8F"/>
                </a:solidFill>
                <a:latin typeface="Arial" panose="020B0604020202020204" pitchFamily="34" charset="0"/>
                <a:cs typeface="Arial" panose="020B0604020202020204" pitchFamily="34" charset="0"/>
              </a:rPr>
              <a:t>deitl</a:t>
            </a:r>
            <a:r>
              <a:rPr lang="en-US" sz="8000" spc="-300" dirty="0">
                <a:solidFill>
                  <a:srgbClr val="047A8F"/>
                </a:solidFill>
                <a:latin typeface="Arial" panose="020B0604020202020204" pitchFamily="34" charset="0"/>
                <a:cs typeface="Arial" panose="020B0604020202020204" pitchFamily="34" charset="0"/>
              </a:rPr>
              <a:t> </a:t>
            </a:r>
            <a:r>
              <a:rPr lang="en-US" sz="8000" spc="-300" dirty="0" err="1">
                <a:solidFill>
                  <a:srgbClr val="047A8F"/>
                </a:solidFill>
                <a:latin typeface="Arial" panose="020B0604020202020204" pitchFamily="34" charset="0"/>
                <a:cs typeface="Arial" panose="020B0604020202020204" pitchFamily="34" charset="0"/>
              </a:rPr>
              <a:t>yma</a:t>
            </a:r>
            <a:endParaRPr lang="en-US" sz="8000" spc="-300" dirty="0">
              <a:solidFill>
                <a:srgbClr val="047A8F"/>
              </a:solidFill>
              <a:latin typeface="Arial" panose="020B0604020202020204" pitchFamily="34" charset="0"/>
              <a:cs typeface="Arial" panose="020B0604020202020204" pitchFamily="34" charset="0"/>
            </a:endParaRPr>
          </a:p>
          <a:p>
            <a:endParaRPr lang="en-US" sz="8000" spc="-300" dirty="0">
              <a:solidFill>
                <a:srgbClr val="047A8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54496D8-701F-724E-AFCB-0BAEF367B55A}"/>
              </a:ext>
            </a:extLst>
          </p:cNvPr>
          <p:cNvSpPr txBox="1"/>
          <p:nvPr/>
        </p:nvSpPr>
        <p:spPr>
          <a:xfrm>
            <a:off x="419004" y="3051871"/>
            <a:ext cx="4775166" cy="2862322"/>
          </a:xfrm>
          <a:prstGeom prst="rect">
            <a:avLst/>
          </a:prstGeom>
          <a:noFill/>
        </p:spPr>
        <p:txBody>
          <a:bodyPr wrap="square" lIns="91440" tIns="45720" rIns="91440" bIns="45720" rtlCol="0" anchor="t">
            <a:spAutoFit/>
          </a:bodyPr>
          <a:lstStyle/>
          <a:p>
            <a:r>
              <a:rPr lang="en-GB" sz="2000" spc="-60" dirty="0" err="1">
                <a:latin typeface="Arial" panose="020B0604020202020204" pitchFamily="34" charset="0"/>
                <a:cs typeface="Arial" panose="020B0604020202020204" pitchFamily="34" charset="0"/>
              </a:rPr>
              <a:t>Defnyddiwch</a:t>
            </a:r>
            <a:r>
              <a:rPr lang="en-GB" sz="2000" spc="-60" dirty="0">
                <a:latin typeface="Arial" panose="020B0604020202020204" pitchFamily="34" charset="0"/>
                <a:cs typeface="Arial" panose="020B0604020202020204" pitchFamily="34" charset="0"/>
              </a:rPr>
              <a:t> y </a:t>
            </a:r>
            <a:r>
              <a:rPr lang="en-GB" sz="2000" spc="-60" dirty="0" err="1">
                <a:latin typeface="Arial" panose="020B0604020202020204" pitchFamily="34" charset="0"/>
                <a:cs typeface="Arial" panose="020B0604020202020204" pitchFamily="34" charset="0"/>
              </a:rPr>
              <a:t>gofod</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hwn</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i</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sôn</a:t>
            </a:r>
            <a:r>
              <a:rPr lang="en-GB" sz="2000" spc="-60" dirty="0">
                <a:latin typeface="Arial" panose="020B0604020202020204" pitchFamily="34" charset="0"/>
                <a:cs typeface="Arial" panose="020B0604020202020204" pitchFamily="34" charset="0"/>
              </a:rPr>
              <a:t> am </a:t>
            </a:r>
            <a:r>
              <a:rPr lang="en-GB" sz="2000" spc="-60" dirty="0" err="1">
                <a:latin typeface="Arial" panose="020B0604020202020204" pitchFamily="34" charset="0"/>
                <a:cs typeface="Arial" panose="020B0604020202020204" pitchFamily="34" charset="0"/>
              </a:rPr>
              <a:t>unrhyw</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fater</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brys</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arall</a:t>
            </a:r>
            <a:r>
              <a:rPr lang="en-GB" sz="2000" spc="-60" dirty="0">
                <a:latin typeface="Arial" panose="020B0604020202020204" pitchFamily="34" charset="0"/>
                <a:cs typeface="Arial" panose="020B0604020202020204" pitchFamily="34" charset="0"/>
              </a:rPr>
              <a:t> y </a:t>
            </a:r>
            <a:r>
              <a:rPr lang="en-GB" sz="2000" spc="-60" dirty="0" err="1">
                <a:latin typeface="Arial" panose="020B0604020202020204" pitchFamily="34" charset="0"/>
                <a:cs typeface="Arial" panose="020B0604020202020204" pitchFamily="34" charset="0"/>
              </a:rPr>
              <a:t>bydd</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angen</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i</a:t>
            </a:r>
            <a:r>
              <a:rPr lang="en-GB" sz="2000" spc="-60" dirty="0">
                <a:latin typeface="Arial" panose="020B0604020202020204" pitchFamily="34" charset="0"/>
                <a:cs typeface="Arial" panose="020B0604020202020204" pitchFamily="34" charset="0"/>
              </a:rPr>
              <a:t> chi </a:t>
            </a:r>
            <a:r>
              <a:rPr lang="en-GB" sz="2000" spc="-60" dirty="0" err="1">
                <a:latin typeface="Arial" panose="020B0604020202020204" pitchFamily="34" charset="0"/>
                <a:cs typeface="Arial" panose="020B0604020202020204" pitchFamily="34" charset="0"/>
              </a:rPr>
              <a:t>ei</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drafod</a:t>
            </a:r>
            <a:r>
              <a:rPr lang="en-GB" sz="2000" spc="-60" dirty="0">
                <a:latin typeface="Arial" panose="020B0604020202020204" pitchFamily="34" charset="0"/>
                <a:cs typeface="Arial" panose="020B0604020202020204" pitchFamily="34" charset="0"/>
              </a:rPr>
              <a:t>. Gall </a:t>
            </a:r>
            <a:r>
              <a:rPr lang="en-GB" sz="2000" spc="-60" dirty="0" err="1">
                <a:latin typeface="Arial" panose="020B0604020202020204" pitchFamily="34" charset="0"/>
                <a:cs typeface="Arial" panose="020B0604020202020204" pitchFamily="34" charset="0"/>
              </a:rPr>
              <a:t>hyn</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gynnwys</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eich</a:t>
            </a:r>
            <a:r>
              <a:rPr lang="en-GB" sz="2000" spc="-60" dirty="0">
                <a:latin typeface="Arial" panose="020B0604020202020204" pitchFamily="34" charset="0"/>
                <a:cs typeface="Arial" panose="020B0604020202020204" pitchFamily="34" charset="0"/>
              </a:rPr>
              <a:t> bod </a:t>
            </a:r>
            <a:r>
              <a:rPr lang="en-GB" sz="2000" spc="-60" dirty="0" err="1">
                <a:latin typeface="Arial" panose="020B0604020202020204" pitchFamily="34" charset="0"/>
                <a:cs typeface="Arial" panose="020B0604020202020204" pitchFamily="34" charset="0"/>
              </a:rPr>
              <a:t>yn</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cyhoeddi</a:t>
            </a:r>
            <a:r>
              <a:rPr lang="en-GB" sz="2000" spc="-60" dirty="0">
                <a:latin typeface="Arial" panose="020B0604020202020204" pitchFamily="34" charset="0"/>
                <a:cs typeface="Arial" panose="020B0604020202020204" pitchFamily="34" charset="0"/>
              </a:rPr>
              <a:t> bod </a:t>
            </a:r>
            <a:r>
              <a:rPr lang="en-GB" sz="2000" spc="-60" dirty="0" err="1">
                <a:latin typeface="Arial" panose="020B0604020202020204" pitchFamily="34" charset="0"/>
                <a:cs typeface="Arial" panose="020B0604020202020204" pitchFamily="34" charset="0"/>
              </a:rPr>
              <a:t>enwebiadau</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etholiadau</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eich</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cymdeithas</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ar</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agor</a:t>
            </a:r>
            <a:r>
              <a:rPr lang="en-GB" sz="2000" spc="-60" dirty="0">
                <a:latin typeface="Arial" panose="020B0604020202020204" pitchFamily="34" charset="0"/>
                <a:cs typeface="Arial" panose="020B0604020202020204" pitchFamily="34" charset="0"/>
              </a:rPr>
              <a:t> / </a:t>
            </a:r>
            <a:r>
              <a:rPr lang="en-GB" sz="2000" spc="-60" dirty="0" err="1">
                <a:latin typeface="Arial" panose="020B0604020202020204" pitchFamily="34" charset="0"/>
                <a:cs typeface="Arial" panose="020B0604020202020204" pitchFamily="34" charset="0"/>
              </a:rPr>
              <a:t>cyhoeddi</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canlyniadau</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etholiad</a:t>
            </a:r>
            <a:r>
              <a:rPr lang="en-GB" sz="2000" spc="-60" dirty="0">
                <a:latin typeface="Arial" panose="020B0604020202020204" pitchFamily="34" charset="0"/>
                <a:cs typeface="Arial" panose="020B0604020202020204" pitchFamily="34" charset="0"/>
              </a:rPr>
              <a:t> / </a:t>
            </a:r>
            <a:r>
              <a:rPr lang="en-GB" sz="2000" spc="-60" dirty="0" err="1">
                <a:latin typeface="Arial" panose="020B0604020202020204" pitchFamily="34" charset="0"/>
                <a:cs typeface="Arial" panose="020B0604020202020204" pitchFamily="34" charset="0"/>
              </a:rPr>
              <a:t>cynnal</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llwyfan</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etholiad</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ymysg</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ymgeiswyr</a:t>
            </a:r>
            <a:r>
              <a:rPr lang="en-GB" sz="2000" spc="-60" dirty="0">
                <a:latin typeface="Arial" panose="020B0604020202020204" pitchFamily="34" charset="0"/>
                <a:cs typeface="Arial" panose="020B0604020202020204" pitchFamily="34" charset="0"/>
              </a:rPr>
              <a:t> </a:t>
            </a:r>
            <a:r>
              <a:rPr lang="en-GB" sz="2000" spc="-60" dirty="0" err="1">
                <a:latin typeface="Arial" panose="020B0604020202020204" pitchFamily="34" charset="0"/>
                <a:cs typeface="Arial" panose="020B0604020202020204" pitchFamily="34" charset="0"/>
              </a:rPr>
              <a:t>posib</a:t>
            </a:r>
            <a:r>
              <a:rPr lang="en-GB" sz="2000" spc="-60" dirty="0">
                <a:latin typeface="Arial" panose="020B0604020202020204" pitchFamily="34" charset="0"/>
                <a:cs typeface="Arial" panose="020B0604020202020204" pitchFamily="34" charset="0"/>
              </a:rPr>
              <a:t>. </a:t>
            </a:r>
          </a:p>
          <a:p>
            <a:endParaRPr lang="en-GB" sz="2000" spc="-60" dirty="0">
              <a:latin typeface="Arial" panose="020B0604020202020204" pitchFamily="34" charset="0"/>
              <a:cs typeface="Arial" panose="020B0604020202020204" pitchFamily="34" charset="0"/>
            </a:endParaRPr>
          </a:p>
          <a:p>
            <a:endParaRPr lang="en-GB" sz="2000" spc="-6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CA45E69-2637-CF4A-98F4-E97BA849D1C7}"/>
              </a:ext>
            </a:extLst>
          </p:cNvPr>
          <p:cNvSpPr txBox="1"/>
          <p:nvPr/>
        </p:nvSpPr>
        <p:spPr>
          <a:xfrm>
            <a:off x="419004" y="2181544"/>
            <a:ext cx="4775165" cy="861774"/>
          </a:xfrm>
          <a:prstGeom prst="rect">
            <a:avLst/>
          </a:prstGeom>
          <a:noFill/>
        </p:spPr>
        <p:txBody>
          <a:bodyPr wrap="square" lIns="91440" tIns="45720" rIns="91440" bIns="45720" rtlCol="0" anchor="t">
            <a:spAutoFit/>
          </a:bodyPr>
          <a:lstStyle/>
          <a:p>
            <a:r>
              <a:rPr lang="en-US" sz="5000" spc="-200" dirty="0">
                <a:solidFill>
                  <a:srgbClr val="DB126C"/>
                </a:solidFill>
                <a:latin typeface="Arial" panose="020B0604020202020204" pitchFamily="34" charset="0"/>
                <a:cs typeface="Arial" panose="020B0604020202020204" pitchFamily="34" charset="0"/>
              </a:rPr>
              <a:t>Is-</a:t>
            </a:r>
            <a:r>
              <a:rPr lang="en-US" sz="5000" spc="-200" dirty="0" err="1">
                <a:solidFill>
                  <a:srgbClr val="DB126C"/>
                </a:solidFill>
                <a:latin typeface="Arial" panose="020B0604020202020204" pitchFamily="34" charset="0"/>
                <a:cs typeface="Arial" panose="020B0604020202020204" pitchFamily="34" charset="0"/>
              </a:rPr>
              <a:t>deitl</a:t>
            </a:r>
            <a:r>
              <a:rPr lang="en-US" sz="5000" spc="-200" dirty="0">
                <a:solidFill>
                  <a:srgbClr val="DB126C"/>
                </a:solidFill>
                <a:latin typeface="Arial" panose="020B0604020202020204" pitchFamily="34" charset="0"/>
                <a:cs typeface="Arial" panose="020B0604020202020204" pitchFamily="34" charset="0"/>
              </a:rPr>
              <a:t> </a:t>
            </a:r>
            <a:r>
              <a:rPr lang="en-US" sz="5000" spc="-200" dirty="0" err="1">
                <a:solidFill>
                  <a:srgbClr val="DB126C"/>
                </a:solidFill>
                <a:latin typeface="Arial" panose="020B0604020202020204" pitchFamily="34" charset="0"/>
                <a:cs typeface="Arial" panose="020B0604020202020204" pitchFamily="34" charset="0"/>
              </a:rPr>
              <a:t>yma</a:t>
            </a:r>
            <a:endParaRPr lang="en-US" sz="5000" spc="-200" dirty="0">
              <a:solidFill>
                <a:srgbClr val="DB126C"/>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7EDA5E14-CF7D-4F4B-994B-46F00211E5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5310" y="-2305969"/>
            <a:ext cx="4417798" cy="4281236"/>
          </a:xfrm>
          <a:prstGeom prst="rect">
            <a:avLst/>
          </a:prstGeom>
        </p:spPr>
      </p:pic>
      <p:sp>
        <p:nvSpPr>
          <p:cNvPr id="32" name="Rounded Rectangle 31">
            <a:extLst>
              <a:ext uri="{FF2B5EF4-FFF2-40B4-BE49-F238E27FC236}">
                <a16:creationId xmlns:a16="http://schemas.microsoft.com/office/drawing/2014/main" id="{875CA36A-F21D-9340-9DD2-2464FC80F144}"/>
              </a:ext>
            </a:extLst>
          </p:cNvPr>
          <p:cNvSpPr/>
          <p:nvPr/>
        </p:nvSpPr>
        <p:spPr>
          <a:xfrm>
            <a:off x="5438526" y="2181544"/>
            <a:ext cx="6222431" cy="3502820"/>
          </a:xfrm>
          <a:prstGeom prst="roundRect">
            <a:avLst>
              <a:gd name="adj" fmla="val 23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FEBC7-69F7-716D-0AA6-6DA273FBDC24}"/>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dirty="0">
                <a:solidFill>
                  <a:srgbClr val="DB126C"/>
                </a:solidFill>
                <a:latin typeface="Arial" panose="020B0604020202020204" pitchFamily="34" charset="0"/>
                <a:cs typeface="Arial" panose="020B0604020202020204" pitchFamily="34" charset="0"/>
              </a:rPr>
              <a:t>CCB 20XX-XX</a:t>
            </a:r>
          </a:p>
        </p:txBody>
      </p:sp>
    </p:spTree>
    <p:extLst>
      <p:ext uri="{BB962C8B-B14F-4D97-AF65-F5344CB8AC3E}">
        <p14:creationId xmlns:p14="http://schemas.microsoft.com/office/powerpoint/2010/main" val="3583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1EA1F-3048-ED42-A0A0-3979707A080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093D6EB-7D0D-774E-B096-B70FFE38725B}"/>
              </a:ext>
            </a:extLst>
          </p:cNvPr>
          <p:cNvSpPr txBox="1"/>
          <p:nvPr/>
        </p:nvSpPr>
        <p:spPr>
          <a:xfrm>
            <a:off x="1298239" y="2192059"/>
            <a:ext cx="9595521" cy="3477875"/>
          </a:xfrm>
          <a:prstGeom prst="rect">
            <a:avLst/>
          </a:prstGeom>
          <a:noFill/>
        </p:spPr>
        <p:txBody>
          <a:bodyPr wrap="square" rtlCol="0">
            <a:spAutoFit/>
          </a:bodyPr>
          <a:lstStyle/>
          <a:p>
            <a:pPr algn="ctr"/>
            <a:r>
              <a:rPr lang="en-US" sz="11000" spc="-300" dirty="0" err="1">
                <a:solidFill>
                  <a:schemeClr val="bg1"/>
                </a:solidFill>
                <a:latin typeface="Arial" panose="020B0604020202020204" pitchFamily="34" charset="0"/>
                <a:cs typeface="Arial" panose="020B0604020202020204" pitchFamily="34" charset="0"/>
              </a:rPr>
              <a:t>Diolch</a:t>
            </a:r>
            <a:r>
              <a:rPr lang="en-US" sz="11000" spc="-300" dirty="0">
                <a:solidFill>
                  <a:schemeClr val="bg1"/>
                </a:solidFill>
                <a:latin typeface="Arial" panose="020B0604020202020204" pitchFamily="34" charset="0"/>
                <a:cs typeface="Arial" panose="020B0604020202020204" pitchFamily="34" charset="0"/>
              </a:rPr>
              <a:t> am </a:t>
            </a:r>
            <a:r>
              <a:rPr lang="en-US" sz="11000" spc="-300" dirty="0" err="1">
                <a:solidFill>
                  <a:schemeClr val="bg1"/>
                </a:solidFill>
                <a:latin typeface="Arial" panose="020B0604020202020204" pitchFamily="34" charset="0"/>
                <a:cs typeface="Arial" panose="020B0604020202020204" pitchFamily="34" charset="0"/>
              </a:rPr>
              <a:t>ddod</a:t>
            </a:r>
            <a:r>
              <a:rPr lang="en-US" sz="11000" spc="-3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50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dirty="0">
                <a:solidFill>
                  <a:srgbClr val="DB126C"/>
                </a:solidFill>
                <a:latin typeface="Arial" panose="020B0604020202020204" pitchFamily="34" charset="0"/>
                <a:cs typeface="Arial" panose="020B0604020202020204" pitchFamily="34" charset="0"/>
              </a:rPr>
              <a:t>CCB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51478"/>
            <a:ext cx="7983316" cy="861774"/>
          </a:xfrm>
          <a:prstGeom prst="rect">
            <a:avLst/>
          </a:prstGeom>
          <a:noFill/>
        </p:spPr>
        <p:txBody>
          <a:bodyPr wrap="square" lIns="91440" tIns="45720" rIns="91440" bIns="45720" rtlCol="0" anchor="t">
            <a:spAutoFit/>
          </a:bodyPr>
          <a:lstStyle/>
          <a:p>
            <a:r>
              <a:rPr lang="en-US" sz="5000" spc="-200">
                <a:solidFill>
                  <a:srgbClr val="047A8F"/>
                </a:solidFill>
                <a:latin typeface="Arial" panose="020B0604020202020204" pitchFamily="34" charset="0"/>
                <a:cs typeface="Arial" panose="020B0604020202020204" pitchFamily="34" charset="0"/>
              </a:rPr>
              <a:t>Agenda</a:t>
            </a: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2" name="TextBox 11">
            <a:extLst>
              <a:ext uri="{FF2B5EF4-FFF2-40B4-BE49-F238E27FC236}">
                <a16:creationId xmlns:a16="http://schemas.microsoft.com/office/drawing/2014/main" id="{EF2EDA9A-E571-8845-B53F-D1B2303F0DE9}"/>
              </a:ext>
            </a:extLst>
          </p:cNvPr>
          <p:cNvSpPr txBox="1">
            <a:spLocks/>
          </p:cNvSpPr>
          <p:nvPr/>
        </p:nvSpPr>
        <p:spPr>
          <a:xfrm>
            <a:off x="419003" y="2008002"/>
            <a:ext cx="9695841" cy="2215991"/>
          </a:xfrm>
          <a:prstGeom prst="rect">
            <a:avLst/>
          </a:prstGeom>
          <a:noFill/>
        </p:spPr>
        <p:txBody>
          <a:bodyPr wrap="square" lIns="91440" tIns="45720" rIns="91440" bIns="45720" numCol="2" spcCol="216000" rtlCol="0" anchor="t">
            <a:spAutoFit/>
          </a:bodyPr>
          <a:lstStyle/>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Gilroy" pitchFamily="2" charset="77"/>
            </a:endParaRPr>
          </a:p>
          <a:p>
            <a:pPr marL="342900" indent="-342900">
              <a:spcAft>
                <a:spcPts val="1200"/>
              </a:spcAft>
              <a:buFont typeface="+mj-lt"/>
              <a:buAutoNum type="arabicPeriod"/>
            </a:pPr>
            <a:endParaRPr lang="en-GB" sz="1300">
              <a:latin typeface="Gilroy" pitchFamily="2" charset="77"/>
            </a:endParaRPr>
          </a:p>
        </p:txBody>
      </p:sp>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643467" y="2008002"/>
            <a:ext cx="7947377" cy="2646878"/>
          </a:xfrm>
          <a:prstGeom prst="rect">
            <a:avLst/>
          </a:prstGeom>
          <a:noFill/>
        </p:spPr>
        <p:txBody>
          <a:bodyPr wrap="square" rtlCol="0">
            <a:spAutoFit/>
          </a:bodyPr>
          <a:lstStyle/>
          <a:p>
            <a:pPr marL="342900" indent="-342900">
              <a:spcAft>
                <a:spcPts val="1200"/>
              </a:spcAft>
              <a:buFont typeface="+mj-lt"/>
              <a:buAutoNum type="arabicPeriod"/>
            </a:pPr>
            <a:r>
              <a:rPr lang="en-GB" sz="1800" dirty="0" err="1">
                <a:latin typeface="Arial Black" panose="020B0A04020102020204" pitchFamily="34" charset="0"/>
                <a:cs typeface="Arial" panose="020B0604020202020204" pitchFamily="34" charset="0"/>
              </a:rPr>
              <a:t>Adroddiad</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Blynyddol</a:t>
            </a:r>
            <a:endParaRPr lang="en-GB" sz="1800" dirty="0">
              <a:latin typeface="Arial Black" panose="020B0A04020102020204" pitchFamily="34" charset="0"/>
              <a:cs typeface="Arial" panose="020B0604020202020204" pitchFamily="34" charset="0"/>
            </a:endParaRPr>
          </a:p>
          <a:p>
            <a:pPr marL="342900" indent="-342900">
              <a:spcAft>
                <a:spcPts val="1200"/>
              </a:spcAft>
              <a:buFont typeface="+mj-lt"/>
              <a:buAutoNum type="arabicPeriod"/>
            </a:pPr>
            <a:r>
              <a:rPr lang="en-GB" sz="1800" dirty="0" err="1">
                <a:latin typeface="Arial Black" panose="020B0A04020102020204" pitchFamily="34" charset="0"/>
                <a:cs typeface="Arial" panose="020B0604020202020204" pitchFamily="34" charset="0"/>
              </a:rPr>
              <a:t>Adroddiad</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Cyllid</a:t>
            </a:r>
            <a:endParaRPr lang="en-GB" sz="1800" dirty="0">
              <a:latin typeface="Arial Black" panose="020B0A04020102020204" pitchFamily="34" charset="0"/>
              <a:cs typeface="Arial" panose="020B0604020202020204" pitchFamily="34" charset="0"/>
            </a:endParaRPr>
          </a:p>
          <a:p>
            <a:pPr marL="342900" indent="-342900">
              <a:spcAft>
                <a:spcPts val="1200"/>
              </a:spcAft>
              <a:buFont typeface="+mj-lt"/>
              <a:buAutoNum type="arabicPeriod"/>
            </a:pPr>
            <a:r>
              <a:rPr lang="en-GB" sz="1800" dirty="0" err="1">
                <a:latin typeface="Arial Black" panose="020B0A04020102020204" pitchFamily="34" charset="0"/>
                <a:cs typeface="Arial" panose="020B0604020202020204" pitchFamily="34" charset="0"/>
              </a:rPr>
              <a:t>Diwygiadau</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Cyfansoddiadol</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dewisol</a:t>
            </a:r>
            <a:r>
              <a:rPr lang="en-GB" sz="1800" dirty="0">
                <a:latin typeface="Arial Black" panose="020B0A04020102020204" pitchFamily="34" charset="0"/>
                <a:cs typeface="Arial" panose="020B0604020202020204" pitchFamily="34" charset="0"/>
              </a:rPr>
              <a:t>)</a:t>
            </a:r>
          </a:p>
          <a:p>
            <a:pPr marL="342900" indent="-342900">
              <a:spcAft>
                <a:spcPts val="1200"/>
              </a:spcAft>
              <a:buFont typeface="+mj-lt"/>
              <a:buAutoNum type="arabicPeriod"/>
            </a:pPr>
            <a:r>
              <a:rPr lang="en-GB" sz="1800" dirty="0" err="1">
                <a:latin typeface="Arial Black" panose="020B0A04020102020204" pitchFamily="34" charset="0"/>
                <a:cs typeface="Arial" panose="020B0604020202020204" pitchFamily="34" charset="0"/>
              </a:rPr>
              <a:t>Cymeradwyo'r</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Cyfansoddiad</a:t>
            </a:r>
            <a:endParaRPr lang="en-GB" sz="1800" dirty="0">
              <a:latin typeface="Arial Black" panose="020B0A04020102020204" pitchFamily="34" charset="0"/>
              <a:cs typeface="Arial" panose="020B0604020202020204" pitchFamily="34" charset="0"/>
            </a:endParaRPr>
          </a:p>
          <a:p>
            <a:pPr marL="342900" indent="-342900">
              <a:spcAft>
                <a:spcPts val="1200"/>
              </a:spcAft>
              <a:buFont typeface="+mj-lt"/>
              <a:buAutoNum type="arabicPeriod"/>
            </a:pPr>
            <a:r>
              <a:rPr lang="en-GB" sz="1800" dirty="0" err="1">
                <a:latin typeface="Arial Black" panose="020B0A04020102020204" pitchFamily="34" charset="0"/>
                <a:cs typeface="Arial" panose="020B0604020202020204" pitchFamily="34" charset="0"/>
              </a:rPr>
              <a:t>Unrhyw</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Fater</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Arall</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gan</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gynnwys</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Hysbysiad</a:t>
            </a:r>
            <a:r>
              <a:rPr lang="en-GB" sz="1800" dirty="0">
                <a:latin typeface="Arial Black" panose="020B0A04020102020204" pitchFamily="34" charset="0"/>
                <a:cs typeface="Arial" panose="020B0604020202020204" pitchFamily="34" charset="0"/>
              </a:rPr>
              <a:t> o </a:t>
            </a:r>
            <a:r>
              <a:rPr lang="en-GB" sz="1800" dirty="0" err="1">
                <a:latin typeface="Arial Black" panose="020B0A04020102020204" pitchFamily="34" charset="0"/>
                <a:cs typeface="Arial" panose="020B0604020202020204" pitchFamily="34" charset="0"/>
              </a:rPr>
              <a:t>Etholiadau</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Canlyniadau</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Etholiad</a:t>
            </a:r>
            <a:r>
              <a:rPr lang="en-GB" sz="1800" dirty="0">
                <a:latin typeface="Arial Black" panose="020B0A04020102020204" pitchFamily="34" charset="0"/>
                <a:cs typeface="Arial" panose="020B0604020202020204" pitchFamily="34" charset="0"/>
              </a:rPr>
              <a:t> neu </a:t>
            </a:r>
            <a:r>
              <a:rPr lang="en-GB" sz="1800" dirty="0" err="1">
                <a:latin typeface="Arial Black" panose="020B0A04020102020204" pitchFamily="34" charset="0"/>
                <a:cs typeface="Arial" panose="020B0604020202020204" pitchFamily="34" charset="0"/>
              </a:rPr>
              <a:t>lwyfannau</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etholiadau</a:t>
            </a:r>
            <a:r>
              <a:rPr lang="en-GB" sz="1800" dirty="0">
                <a:latin typeface="Arial Black" panose="020B0A04020102020204" pitchFamily="34" charset="0"/>
                <a:cs typeface="Arial" panose="020B0604020202020204" pitchFamily="34" charset="0"/>
              </a:rPr>
              <a:t> </a:t>
            </a:r>
            <a:r>
              <a:rPr lang="en-GB" sz="1800" dirty="0" err="1">
                <a:latin typeface="Arial Black" panose="020B0A04020102020204" pitchFamily="34" charset="0"/>
                <a:cs typeface="Arial" panose="020B0604020202020204" pitchFamily="34" charset="0"/>
              </a:rPr>
              <a:t>cymdeithas</a:t>
            </a:r>
            <a:r>
              <a:rPr lang="en-GB" sz="1800" dirty="0">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18632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0CB8B-0F7B-294C-9289-3974090734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69CD95C-7E9F-D149-8225-FC5EF7E93234}"/>
              </a:ext>
            </a:extLst>
          </p:cNvPr>
          <p:cNvSpPr txBox="1"/>
          <p:nvPr/>
        </p:nvSpPr>
        <p:spPr>
          <a:xfrm>
            <a:off x="1298239" y="2314859"/>
            <a:ext cx="9595521" cy="1323439"/>
          </a:xfrm>
          <a:prstGeom prst="rect">
            <a:avLst/>
          </a:prstGeom>
          <a:noFill/>
        </p:spPr>
        <p:txBody>
          <a:bodyPr wrap="square" rtlCol="0">
            <a:spAutoFit/>
          </a:bodyPr>
          <a:lstStyle/>
          <a:p>
            <a:pPr algn="ctr"/>
            <a:r>
              <a:rPr lang="en-US" sz="8000" spc="-300" dirty="0" err="1">
                <a:solidFill>
                  <a:schemeClr val="bg1"/>
                </a:solidFill>
                <a:latin typeface="Arial" panose="020B0604020202020204" pitchFamily="34" charset="0"/>
                <a:cs typeface="Arial" panose="020B0604020202020204" pitchFamily="34" charset="0"/>
              </a:rPr>
              <a:t>Adroddiad</a:t>
            </a:r>
            <a:r>
              <a:rPr lang="en-US" sz="8000" spc="-300" dirty="0">
                <a:solidFill>
                  <a:schemeClr val="bg1"/>
                </a:solidFill>
                <a:latin typeface="Arial" panose="020B0604020202020204" pitchFamily="34" charset="0"/>
                <a:cs typeface="Arial" panose="020B0604020202020204" pitchFamily="34" charset="0"/>
              </a:rPr>
              <a:t> </a:t>
            </a:r>
            <a:r>
              <a:rPr lang="en-US" sz="8000" spc="-300" dirty="0" err="1">
                <a:solidFill>
                  <a:schemeClr val="bg1"/>
                </a:solidFill>
                <a:latin typeface="Arial" panose="020B0604020202020204" pitchFamily="34" charset="0"/>
                <a:cs typeface="Arial" panose="020B0604020202020204" pitchFamily="34" charset="0"/>
              </a:rPr>
              <a:t>Blynyddol</a:t>
            </a:r>
            <a:endParaRPr lang="en-US" sz="8000" spc="-3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5D7B75-537A-1442-A5F7-283FFBC18187}"/>
              </a:ext>
            </a:extLst>
          </p:cNvPr>
          <p:cNvSpPr txBox="1"/>
          <p:nvPr/>
        </p:nvSpPr>
        <p:spPr>
          <a:xfrm>
            <a:off x="1298239" y="3638298"/>
            <a:ext cx="9595521"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cs typeface="Arial" panose="020B0604020202020204" pitchFamily="34" charset="0"/>
              </a:rPr>
              <a:t>Enw’r</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Gymdeithas</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1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dirty="0">
                <a:solidFill>
                  <a:srgbClr val="DB126C"/>
                </a:solidFill>
                <a:latin typeface="Arial" panose="020B0604020202020204" pitchFamily="34" charset="0"/>
                <a:cs typeface="Arial" panose="020B0604020202020204" pitchFamily="34" charset="0"/>
              </a:rPr>
              <a:t>CCB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51478"/>
            <a:ext cx="7983316" cy="861774"/>
          </a:xfrm>
          <a:prstGeom prst="rect">
            <a:avLst/>
          </a:prstGeom>
          <a:noFill/>
        </p:spPr>
        <p:txBody>
          <a:bodyPr wrap="square" lIns="91440" tIns="45720" rIns="91440" bIns="45720" rtlCol="0" anchor="t">
            <a:spAutoFit/>
          </a:bodyPr>
          <a:lstStyle/>
          <a:p>
            <a:r>
              <a:rPr lang="en-US" sz="5000" spc="-200" dirty="0" err="1">
                <a:solidFill>
                  <a:srgbClr val="047A8F"/>
                </a:solidFill>
                <a:latin typeface="Arial" panose="020B0604020202020204" pitchFamily="34" charset="0"/>
                <a:cs typeface="Arial" panose="020B0604020202020204" pitchFamily="34" charset="0"/>
              </a:rPr>
              <a:t>Adroddiad</a:t>
            </a:r>
            <a:r>
              <a:rPr lang="en-US" sz="5000" spc="-200" dirty="0">
                <a:solidFill>
                  <a:srgbClr val="047A8F"/>
                </a:solidFill>
                <a:latin typeface="Arial" panose="020B0604020202020204" pitchFamily="34" charset="0"/>
                <a:cs typeface="Arial" panose="020B0604020202020204" pitchFamily="34" charset="0"/>
              </a:rPr>
              <a:t> </a:t>
            </a:r>
            <a:r>
              <a:rPr lang="en-US" sz="5000" spc="-200" dirty="0" err="1">
                <a:solidFill>
                  <a:srgbClr val="047A8F"/>
                </a:solidFill>
                <a:latin typeface="Arial" panose="020B0604020202020204" pitchFamily="34" charset="0"/>
                <a:cs typeface="Arial" panose="020B0604020202020204" pitchFamily="34" charset="0"/>
              </a:rPr>
              <a:t>Blynyddol</a:t>
            </a:r>
            <a:endParaRPr lang="en-US" sz="5000" spc="-200" dirty="0">
              <a:solidFill>
                <a:srgbClr val="047A8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2" name="TextBox 11">
            <a:extLst>
              <a:ext uri="{FF2B5EF4-FFF2-40B4-BE49-F238E27FC236}">
                <a16:creationId xmlns:a16="http://schemas.microsoft.com/office/drawing/2014/main" id="{EF2EDA9A-E571-8845-B53F-D1B2303F0DE9}"/>
              </a:ext>
            </a:extLst>
          </p:cNvPr>
          <p:cNvSpPr txBox="1">
            <a:spLocks/>
          </p:cNvSpPr>
          <p:nvPr/>
        </p:nvSpPr>
        <p:spPr>
          <a:xfrm>
            <a:off x="421796" y="1791088"/>
            <a:ext cx="9695841" cy="2215991"/>
          </a:xfrm>
          <a:prstGeom prst="rect">
            <a:avLst/>
          </a:prstGeom>
          <a:noFill/>
        </p:spPr>
        <p:txBody>
          <a:bodyPr wrap="square" lIns="91440" tIns="45720" rIns="91440" bIns="45720" numCol="2" spcCol="216000" rtlCol="0" anchor="t">
            <a:spAutoFit/>
          </a:bodyPr>
          <a:lstStyle/>
          <a:p>
            <a:pPr marL="342900" indent="-342900">
              <a:spcAft>
                <a:spcPts val="1200"/>
              </a:spcAft>
              <a:buFont typeface="+mj-lt"/>
              <a:buAutoNum type="arabicPeriod"/>
            </a:pPr>
            <a:endParaRPr lang="en-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dirty="0">
              <a:latin typeface="Gilroy" pitchFamily="2" charset="77"/>
            </a:endParaRPr>
          </a:p>
          <a:p>
            <a:pPr marL="342900" indent="-342900">
              <a:spcAft>
                <a:spcPts val="1200"/>
              </a:spcAft>
              <a:buFont typeface="+mj-lt"/>
              <a:buAutoNum type="arabicPeriod"/>
            </a:pPr>
            <a:endParaRPr lang="en-GB" sz="1300" dirty="0">
              <a:latin typeface="Gilroy" pitchFamily="2" charset="77"/>
            </a:endParaRPr>
          </a:p>
        </p:txBody>
      </p:sp>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19003" y="2624586"/>
            <a:ext cx="7947377" cy="1661993"/>
          </a:xfrm>
          <a:prstGeom prst="rect">
            <a:avLst/>
          </a:prstGeom>
          <a:noFill/>
        </p:spPr>
        <p:txBody>
          <a:bodyPr wrap="square" rtlCol="0">
            <a:spAutoFit/>
          </a:bodyPr>
          <a:lstStyle/>
          <a:p>
            <a:pPr marL="342900" indent="-342900">
              <a:spcAft>
                <a:spcPts val="1200"/>
              </a:spcAft>
              <a:buFont typeface="+mj-lt"/>
              <a:buAutoNum type="arabicPeriod"/>
            </a:pPr>
            <a:r>
              <a:rPr lang="en-GB" sz="1800" dirty="0" err="1">
                <a:cs typeface="Arial" panose="020B0604020202020204" pitchFamily="34" charset="0"/>
              </a:rPr>
              <a:t>Digwyddiadau</a:t>
            </a:r>
            <a:r>
              <a:rPr lang="en-GB" sz="1800" dirty="0">
                <a:cs typeface="Arial" panose="020B0604020202020204" pitchFamily="34" charset="0"/>
              </a:rPr>
              <a:t> a </a:t>
            </a:r>
            <a:r>
              <a:rPr lang="en-GB" sz="1800" dirty="0" err="1">
                <a:cs typeface="Arial" panose="020B0604020202020204" pitchFamily="34" charset="0"/>
              </a:rPr>
              <a:t>gynhaliwyd</a:t>
            </a:r>
            <a:endParaRPr lang="en-GB" sz="1800" dirty="0">
              <a:cs typeface="Arial" panose="020B0604020202020204" pitchFamily="34" charset="0"/>
            </a:endParaRPr>
          </a:p>
          <a:p>
            <a:pPr marL="342900" indent="-342900">
              <a:spcAft>
                <a:spcPts val="1200"/>
              </a:spcAft>
              <a:buFont typeface="+mj-lt"/>
              <a:buAutoNum type="arabicPeriod"/>
            </a:pPr>
            <a:r>
              <a:rPr lang="en-GB" dirty="0" err="1">
                <a:cs typeface="Arial" panose="020B0604020202020204" pitchFamily="34" charset="0"/>
              </a:rPr>
              <a:t>Llwyddiannau</a:t>
            </a:r>
            <a:endParaRPr lang="en-GB" dirty="0">
              <a:cs typeface="Arial" panose="020B0604020202020204" pitchFamily="34" charset="0"/>
            </a:endParaRPr>
          </a:p>
          <a:p>
            <a:pPr marL="342900" indent="-342900">
              <a:spcAft>
                <a:spcPts val="1200"/>
              </a:spcAft>
              <a:buFont typeface="+mj-lt"/>
              <a:buAutoNum type="arabicPeriod"/>
            </a:pPr>
            <a:r>
              <a:rPr lang="en-GB" sz="1800" dirty="0" err="1">
                <a:cs typeface="Arial" panose="020B0604020202020204" pitchFamily="34" charset="0"/>
              </a:rPr>
              <a:t>Problemau</a:t>
            </a:r>
            <a:r>
              <a:rPr lang="en-GB" sz="1800" dirty="0">
                <a:cs typeface="Arial" panose="020B0604020202020204" pitchFamily="34" charset="0"/>
              </a:rPr>
              <a:t> a </a:t>
            </a:r>
            <a:r>
              <a:rPr lang="en-GB" sz="1800" dirty="0" err="1">
                <a:cs typeface="Arial" panose="020B0604020202020204" pitchFamily="34" charset="0"/>
              </a:rPr>
              <a:t>wynebwyd</a:t>
            </a:r>
            <a:endParaRPr lang="en-GB" sz="1800" dirty="0">
              <a:cs typeface="Arial" panose="020B0604020202020204" pitchFamily="34" charset="0"/>
            </a:endParaRPr>
          </a:p>
          <a:p>
            <a:pPr marL="342900" indent="-342900">
              <a:spcAft>
                <a:spcPts val="1200"/>
              </a:spcAft>
              <a:buFont typeface="+mj-lt"/>
              <a:buAutoNum type="arabicPeriod"/>
            </a:pPr>
            <a:r>
              <a:rPr lang="en-GB" dirty="0" err="1">
                <a:cs typeface="Arial" panose="020B0604020202020204" pitchFamily="34" charset="0"/>
              </a:rPr>
              <a:t>Trosglwyddo</a:t>
            </a:r>
            <a:r>
              <a:rPr lang="en-GB" dirty="0">
                <a:cs typeface="Arial" panose="020B0604020202020204" pitchFamily="34" charset="0"/>
              </a:rPr>
              <a:t> </a:t>
            </a:r>
            <a:r>
              <a:rPr lang="en-GB" dirty="0" err="1">
                <a:cs typeface="Arial" panose="020B0604020202020204" pitchFamily="34" charset="0"/>
              </a:rPr>
              <a:t>ar</a:t>
            </a:r>
            <a:r>
              <a:rPr lang="en-GB" dirty="0">
                <a:cs typeface="Arial" panose="020B0604020202020204" pitchFamily="34" charset="0"/>
              </a:rPr>
              <a:t> </a:t>
            </a:r>
            <a:r>
              <a:rPr lang="en-GB" dirty="0" err="1">
                <a:cs typeface="Arial" panose="020B0604020202020204" pitchFamily="34" charset="0"/>
              </a:rPr>
              <a:t>gyfer</a:t>
            </a:r>
            <a:r>
              <a:rPr lang="en-GB" dirty="0">
                <a:cs typeface="Arial" panose="020B0604020202020204" pitchFamily="34" charset="0"/>
              </a:rPr>
              <a:t> </a:t>
            </a:r>
            <a:r>
              <a:rPr lang="en-GB" dirty="0" err="1">
                <a:cs typeface="Arial" panose="020B0604020202020204" pitchFamily="34" charset="0"/>
              </a:rPr>
              <a:t>pwyllgor</a:t>
            </a:r>
            <a:r>
              <a:rPr lang="en-GB" dirty="0">
                <a:cs typeface="Arial" panose="020B0604020202020204" pitchFamily="34" charset="0"/>
              </a:rPr>
              <a:t> y </a:t>
            </a:r>
            <a:r>
              <a:rPr lang="en-GB" dirty="0" err="1">
                <a:cs typeface="Arial" panose="020B0604020202020204" pitchFamily="34" charset="0"/>
              </a:rPr>
              <a:t>flwyddyn</a:t>
            </a:r>
            <a:r>
              <a:rPr lang="en-GB" dirty="0">
                <a:cs typeface="Arial" panose="020B0604020202020204" pitchFamily="34" charset="0"/>
              </a:rPr>
              <a:t> </a:t>
            </a:r>
            <a:r>
              <a:rPr lang="en-GB" dirty="0" err="1">
                <a:cs typeface="Arial" panose="020B0604020202020204" pitchFamily="34" charset="0"/>
              </a:rPr>
              <a:t>nesaf</a:t>
            </a:r>
            <a:endParaRPr lang="en-GB" dirty="0">
              <a:cs typeface="Arial" panose="020B0604020202020204" pitchFamily="34" charset="0"/>
            </a:endParaRPr>
          </a:p>
        </p:txBody>
      </p:sp>
    </p:spTree>
    <p:extLst>
      <p:ext uri="{BB962C8B-B14F-4D97-AF65-F5344CB8AC3E}">
        <p14:creationId xmlns:p14="http://schemas.microsoft.com/office/powerpoint/2010/main" val="358080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9F40E3-B33D-DF4D-B3EA-06D17DC549DB}"/>
              </a:ext>
            </a:extLst>
          </p:cNvPr>
          <p:cNvSpPr txBox="1"/>
          <p:nvPr/>
        </p:nvSpPr>
        <p:spPr>
          <a:xfrm>
            <a:off x="1298240" y="2457542"/>
            <a:ext cx="9595521" cy="1785104"/>
          </a:xfrm>
          <a:prstGeom prst="rect">
            <a:avLst/>
          </a:prstGeom>
          <a:noFill/>
        </p:spPr>
        <p:txBody>
          <a:bodyPr wrap="square" rtlCol="0">
            <a:spAutoFit/>
          </a:bodyPr>
          <a:lstStyle/>
          <a:p>
            <a:pPr algn="ctr"/>
            <a:r>
              <a:rPr lang="en-US" sz="11000" spc="-300">
                <a:solidFill>
                  <a:schemeClr val="bg1"/>
                </a:solidFill>
                <a:latin typeface="Arial" panose="020B0604020202020204" pitchFamily="34" charset="0"/>
                <a:cs typeface="Arial" panose="020B0604020202020204" pitchFamily="34" charset="0"/>
              </a:rPr>
              <a:t>Main title</a:t>
            </a:r>
          </a:p>
        </p:txBody>
      </p:sp>
      <p:sp>
        <p:nvSpPr>
          <p:cNvPr id="8" name="TextBox 7">
            <a:extLst>
              <a:ext uri="{FF2B5EF4-FFF2-40B4-BE49-F238E27FC236}">
                <a16:creationId xmlns:a16="http://schemas.microsoft.com/office/drawing/2014/main" id="{AEF07C81-996E-674C-AE19-B4B6B1E4AB93}"/>
              </a:ext>
            </a:extLst>
          </p:cNvPr>
          <p:cNvSpPr txBox="1"/>
          <p:nvPr/>
        </p:nvSpPr>
        <p:spPr>
          <a:xfrm>
            <a:off x="1298238" y="4016669"/>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Picture slide 2</a:t>
            </a:r>
          </a:p>
        </p:txBody>
      </p:sp>
      <p:pic>
        <p:nvPicPr>
          <p:cNvPr id="4" name="Picture 3">
            <a:extLst>
              <a:ext uri="{FF2B5EF4-FFF2-40B4-BE49-F238E27FC236}">
                <a16:creationId xmlns:a16="http://schemas.microsoft.com/office/drawing/2014/main" id="{A76EEEAE-557F-F640-B73F-7DB657436A9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0E033BE-77F6-3E4B-89A6-C9AB7B4120D0}"/>
              </a:ext>
            </a:extLst>
          </p:cNvPr>
          <p:cNvSpPr txBox="1"/>
          <p:nvPr/>
        </p:nvSpPr>
        <p:spPr>
          <a:xfrm>
            <a:off x="1298238" y="2191001"/>
            <a:ext cx="9595521" cy="1569660"/>
          </a:xfrm>
          <a:prstGeom prst="rect">
            <a:avLst/>
          </a:prstGeom>
          <a:noFill/>
        </p:spPr>
        <p:txBody>
          <a:bodyPr wrap="square" rtlCol="0">
            <a:spAutoFit/>
          </a:bodyPr>
          <a:lstStyle/>
          <a:p>
            <a:pPr algn="ctr"/>
            <a:r>
              <a:rPr lang="en-US" sz="9600" spc="-300" dirty="0" err="1">
                <a:solidFill>
                  <a:schemeClr val="bg1"/>
                </a:solidFill>
                <a:latin typeface="Arial" panose="020B0604020202020204" pitchFamily="34" charset="0"/>
                <a:cs typeface="Arial" panose="020B0604020202020204" pitchFamily="34" charset="0"/>
              </a:rPr>
              <a:t>Adroddiad</a:t>
            </a:r>
            <a:r>
              <a:rPr lang="en-US" sz="9600" spc="-300" dirty="0">
                <a:solidFill>
                  <a:schemeClr val="bg1"/>
                </a:solidFill>
                <a:latin typeface="Arial" panose="020B0604020202020204" pitchFamily="34" charset="0"/>
                <a:cs typeface="Arial" panose="020B0604020202020204" pitchFamily="34" charset="0"/>
              </a:rPr>
              <a:t> </a:t>
            </a:r>
            <a:r>
              <a:rPr lang="en-US" sz="9600" spc="-300" dirty="0" err="1">
                <a:solidFill>
                  <a:schemeClr val="bg1"/>
                </a:solidFill>
                <a:latin typeface="Arial" panose="020B0604020202020204" pitchFamily="34" charset="0"/>
                <a:cs typeface="Arial" panose="020B0604020202020204" pitchFamily="34" charset="0"/>
              </a:rPr>
              <a:t>Cyllid</a:t>
            </a:r>
            <a:endParaRPr lang="en-US" sz="9600" spc="-3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7528969-5100-744A-BB05-88E915EE4113}"/>
              </a:ext>
            </a:extLst>
          </p:cNvPr>
          <p:cNvSpPr txBox="1"/>
          <p:nvPr/>
        </p:nvSpPr>
        <p:spPr>
          <a:xfrm>
            <a:off x="1298238" y="3638298"/>
            <a:ext cx="9595521"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cs typeface="Arial" panose="020B0604020202020204" pitchFamily="34" charset="0"/>
              </a:rPr>
              <a:t>Enw’r</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Gymdeithas</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1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cy-GB" sz="1500" b="1" dirty="0">
                <a:solidFill>
                  <a:srgbClr val="DB126C"/>
                </a:solidFill>
                <a:latin typeface="Arial" panose="020B0604020202020204" pitchFamily="34" charset="0"/>
                <a:cs typeface="Arial" panose="020B0604020202020204" pitchFamily="34" charset="0"/>
              </a:rPr>
              <a:t>CCB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62767"/>
            <a:ext cx="7983316" cy="861774"/>
          </a:xfrm>
          <a:prstGeom prst="rect">
            <a:avLst/>
          </a:prstGeom>
          <a:noFill/>
        </p:spPr>
        <p:txBody>
          <a:bodyPr wrap="square" lIns="91440" tIns="45720" rIns="91440" bIns="45720" rtlCol="0" anchor="t">
            <a:spAutoFit/>
          </a:bodyPr>
          <a:lstStyle/>
          <a:p>
            <a:r>
              <a:rPr lang="cy-GB" sz="5000" spc="-200" dirty="0">
                <a:solidFill>
                  <a:srgbClr val="047A8F"/>
                </a:solidFill>
                <a:latin typeface="Arial" panose="020B0604020202020204" pitchFamily="34" charset="0"/>
                <a:cs typeface="Arial" panose="020B0604020202020204" pitchFamily="34" charset="0"/>
              </a:rPr>
              <a:t>Adroddiad Cyllid</a:t>
            </a: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2" name="TextBox 11">
            <a:extLst>
              <a:ext uri="{FF2B5EF4-FFF2-40B4-BE49-F238E27FC236}">
                <a16:creationId xmlns:a16="http://schemas.microsoft.com/office/drawing/2014/main" id="{EF2EDA9A-E571-8845-B53F-D1B2303F0DE9}"/>
              </a:ext>
            </a:extLst>
          </p:cNvPr>
          <p:cNvSpPr txBox="1">
            <a:spLocks/>
          </p:cNvSpPr>
          <p:nvPr/>
        </p:nvSpPr>
        <p:spPr>
          <a:xfrm>
            <a:off x="191911" y="3504102"/>
            <a:ext cx="9695841" cy="2215991"/>
          </a:xfrm>
          <a:prstGeom prst="rect">
            <a:avLst/>
          </a:prstGeom>
          <a:noFill/>
        </p:spPr>
        <p:txBody>
          <a:bodyPr wrap="square" lIns="91440" tIns="45720" rIns="91440" bIns="45720" numCol="2" spcCol="216000" rtlCol="0" anchor="t">
            <a:spAutoFit/>
          </a:bodyPr>
          <a:lstStyle/>
          <a:p>
            <a:pPr marL="342900" indent="-342900">
              <a:spcAft>
                <a:spcPts val="1200"/>
              </a:spcAft>
              <a:buFont typeface="+mj-lt"/>
              <a:buAutoNum type="arabicPeriod"/>
            </a:pPr>
            <a:endParaRPr lang="cy-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cy-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cy-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cy-GB" sz="1300" dirty="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cy-GB" sz="1300" dirty="0">
              <a:latin typeface="Gilroy" pitchFamily="2" charset="77"/>
            </a:endParaRPr>
          </a:p>
          <a:p>
            <a:pPr marL="342900" indent="-342900">
              <a:spcAft>
                <a:spcPts val="1200"/>
              </a:spcAft>
              <a:buFont typeface="+mj-lt"/>
              <a:buAutoNum type="arabicPeriod"/>
            </a:pPr>
            <a:endParaRPr lang="cy-GB" sz="1300" dirty="0">
              <a:latin typeface="Gilroy" pitchFamily="2" charset="77"/>
            </a:endParaRPr>
          </a:p>
        </p:txBody>
      </p:sp>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77520" y="2580772"/>
            <a:ext cx="8666673" cy="2585323"/>
          </a:xfrm>
          <a:prstGeom prst="rect">
            <a:avLst/>
          </a:prstGeom>
          <a:noFill/>
        </p:spPr>
        <p:txBody>
          <a:bodyPr wrap="square" lIns="91440" tIns="45720" rIns="91440" bIns="45720" rtlCol="0" anchor="t">
            <a:spAutoFit/>
          </a:bodyPr>
          <a:lstStyle/>
          <a:p>
            <a:pPr marL="342900" indent="-342900">
              <a:buAutoNum type="arabicPeriod"/>
            </a:pPr>
            <a:r>
              <a:rPr lang="cy-GB" dirty="0"/>
              <a:t>Balans y cyfrifon ar ddechrau'r flwyddyn (Prif Gyfrif, Cyfrif Wrth Gefn a Chyfrif Elusennol) </a:t>
            </a:r>
          </a:p>
          <a:p>
            <a:pPr marL="342900" indent="-342900">
              <a:buAutoNum type="arabicPeriod"/>
            </a:pPr>
            <a:r>
              <a:rPr lang="cy-GB" dirty="0"/>
              <a:t>Balans presennol cyfrifon y gymdeithas (Prif Gyfrif, Cyfrif Wrth Gefn a Chyfrif Elusennol)</a:t>
            </a:r>
          </a:p>
          <a:p>
            <a:pPr marL="342900" indent="-342900">
              <a:buAutoNum type="arabicPeriod"/>
            </a:pPr>
            <a:r>
              <a:rPr lang="cy-GB" dirty="0"/>
              <a:t>Incwm a gynhyrchwyd o Aelodaeth Cymdeithas eleni</a:t>
            </a:r>
          </a:p>
          <a:p>
            <a:pPr marL="342900" indent="-342900">
              <a:buAutoNum type="arabicPeriod"/>
            </a:pPr>
            <a:r>
              <a:rPr lang="cy-GB" dirty="0"/>
              <a:t>Incwm a dderbyniwyd gan Undeb y Myfyrwyr o unrhyw grantiau a dderbyniwyd</a:t>
            </a:r>
          </a:p>
          <a:p>
            <a:pPr marL="342900" indent="-342900">
              <a:buAutoNum type="arabicPeriod"/>
            </a:pPr>
            <a:r>
              <a:rPr lang="cy-GB" dirty="0">
                <a:cs typeface="Calibri"/>
              </a:rPr>
              <a:t>Incwm o ffynonellau eraill (Nawdd)</a:t>
            </a:r>
            <a:endParaRPr lang="cy-GB" dirty="0"/>
          </a:p>
          <a:p>
            <a:pPr marL="342900" indent="-342900">
              <a:buAutoNum type="arabicPeriod"/>
            </a:pPr>
            <a:r>
              <a:rPr lang="cy-GB" dirty="0"/>
              <a:t>Gwariant ar gyfer digwyddiadau Allweddol (Peli, Teithiau ac ati) </a:t>
            </a:r>
          </a:p>
          <a:p>
            <a:pPr marL="342900" indent="-342900">
              <a:buAutoNum type="arabicPeriod"/>
            </a:pPr>
            <a:r>
              <a:rPr lang="cy-GB" dirty="0"/>
              <a:t>Unrhyw arian a roddwyd i elusen</a:t>
            </a:r>
          </a:p>
          <a:p>
            <a:pPr marL="342900" indent="-342900">
              <a:buAutoNum type="arabicPeriod"/>
            </a:pPr>
            <a:r>
              <a:rPr lang="cy-GB" dirty="0"/>
              <a:t>Unrhyw wybodaeth arall rydych chi’n credu y gall fod yn berthnasol.</a:t>
            </a:r>
          </a:p>
        </p:txBody>
      </p:sp>
    </p:spTree>
    <p:extLst>
      <p:ext uri="{BB962C8B-B14F-4D97-AF65-F5344CB8AC3E}">
        <p14:creationId xmlns:p14="http://schemas.microsoft.com/office/powerpoint/2010/main" val="359684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75BDB-60CB-6940-A0E5-BF51167EF47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AECE8FE-40E4-4748-800D-B4ADB01F175E}"/>
              </a:ext>
            </a:extLst>
          </p:cNvPr>
          <p:cNvSpPr txBox="1"/>
          <p:nvPr/>
        </p:nvSpPr>
        <p:spPr>
          <a:xfrm>
            <a:off x="1298239" y="1874728"/>
            <a:ext cx="9595521" cy="2862322"/>
          </a:xfrm>
          <a:prstGeom prst="rect">
            <a:avLst/>
          </a:prstGeom>
          <a:noFill/>
        </p:spPr>
        <p:txBody>
          <a:bodyPr wrap="square" rtlCol="0">
            <a:spAutoFit/>
          </a:bodyPr>
          <a:lstStyle/>
          <a:p>
            <a:pPr algn="ctr"/>
            <a:r>
              <a:rPr lang="en-US" sz="8000" spc="-300" dirty="0" err="1">
                <a:solidFill>
                  <a:schemeClr val="bg1"/>
                </a:solidFill>
                <a:latin typeface="Arial" panose="020B0604020202020204" pitchFamily="34" charset="0"/>
                <a:cs typeface="Arial" panose="020B0604020202020204" pitchFamily="34" charset="0"/>
              </a:rPr>
              <a:t>Diwygiadau</a:t>
            </a:r>
            <a:r>
              <a:rPr lang="en-US" sz="8000" spc="-300" dirty="0">
                <a:solidFill>
                  <a:schemeClr val="bg1"/>
                </a:solidFill>
                <a:latin typeface="Arial" panose="020B0604020202020204" pitchFamily="34" charset="0"/>
                <a:cs typeface="Arial" panose="020B0604020202020204" pitchFamily="34" charset="0"/>
              </a:rPr>
              <a:t> </a:t>
            </a:r>
            <a:r>
              <a:rPr lang="en-US" sz="8000" spc="-300" dirty="0" err="1">
                <a:solidFill>
                  <a:schemeClr val="bg1"/>
                </a:solidFill>
                <a:latin typeface="Arial" panose="020B0604020202020204" pitchFamily="34" charset="0"/>
                <a:cs typeface="Arial" panose="020B0604020202020204" pitchFamily="34" charset="0"/>
              </a:rPr>
              <a:t>Cyfansoddiadol</a:t>
            </a:r>
            <a:endParaRPr lang="en-US" sz="8000" spc="-3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a:t>
            </a:r>
            <a:r>
              <a:rPr lang="en-US" sz="2000" dirty="0" err="1">
                <a:solidFill>
                  <a:schemeClr val="bg1"/>
                </a:solidFill>
                <a:latin typeface="Arial" panose="020B0604020202020204" pitchFamily="34" charset="0"/>
                <a:cs typeface="Arial" panose="020B0604020202020204" pitchFamily="34" charset="0"/>
              </a:rPr>
              <a:t>Os</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yw’n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berthnasol</a:t>
            </a:r>
            <a:r>
              <a:rPr lang="en-US" sz="2000"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5651B73E-B11D-B54E-B30C-AC21A32372F2}"/>
              </a:ext>
            </a:extLst>
          </p:cNvPr>
          <p:cNvSpPr txBox="1"/>
          <p:nvPr/>
        </p:nvSpPr>
        <p:spPr>
          <a:xfrm>
            <a:off x="1156067" y="4862359"/>
            <a:ext cx="9595521"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cs typeface="Arial" panose="020B0604020202020204" pitchFamily="34" charset="0"/>
              </a:rPr>
              <a:t>Enw’r</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Gymdeithas</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38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dirty="0">
                <a:solidFill>
                  <a:srgbClr val="DB126C"/>
                </a:solidFill>
                <a:latin typeface="Arial" panose="020B0604020202020204" pitchFamily="34" charset="0"/>
                <a:cs typeface="Arial" panose="020B0604020202020204" pitchFamily="34" charset="0"/>
              </a:rPr>
              <a:t>CCB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62767"/>
            <a:ext cx="7983316" cy="1169551"/>
          </a:xfrm>
          <a:prstGeom prst="rect">
            <a:avLst/>
          </a:prstGeom>
          <a:noFill/>
        </p:spPr>
        <p:txBody>
          <a:bodyPr wrap="square" lIns="91440" tIns="45720" rIns="91440" bIns="45720" rtlCol="0" anchor="t">
            <a:spAutoFit/>
          </a:bodyPr>
          <a:lstStyle/>
          <a:p>
            <a:r>
              <a:rPr lang="en-US" sz="5000" spc="-200" dirty="0" err="1">
                <a:solidFill>
                  <a:srgbClr val="047A8F"/>
                </a:solidFill>
                <a:latin typeface="Arial" panose="020B0604020202020204" pitchFamily="34" charset="0"/>
                <a:cs typeface="Arial" panose="020B0604020202020204" pitchFamily="34" charset="0"/>
              </a:rPr>
              <a:t>Diwygiadau</a:t>
            </a:r>
            <a:r>
              <a:rPr lang="en-US" sz="5000" spc="-200" dirty="0">
                <a:solidFill>
                  <a:srgbClr val="047A8F"/>
                </a:solidFill>
                <a:latin typeface="Arial" panose="020B0604020202020204" pitchFamily="34" charset="0"/>
                <a:cs typeface="Arial" panose="020B0604020202020204" pitchFamily="34" charset="0"/>
              </a:rPr>
              <a:t> </a:t>
            </a:r>
            <a:r>
              <a:rPr lang="en-US" sz="5000" spc="-200" dirty="0" err="1">
                <a:solidFill>
                  <a:srgbClr val="047A8F"/>
                </a:solidFill>
                <a:latin typeface="Arial" panose="020B0604020202020204" pitchFamily="34" charset="0"/>
                <a:cs typeface="Arial" panose="020B0604020202020204" pitchFamily="34" charset="0"/>
              </a:rPr>
              <a:t>Cyfansoddiadol</a:t>
            </a:r>
            <a:endParaRPr lang="en-US" sz="5000" spc="-200" dirty="0">
              <a:solidFill>
                <a:srgbClr val="047A8F"/>
              </a:solidFill>
              <a:latin typeface="Arial" panose="020B0604020202020204" pitchFamily="34" charset="0"/>
              <a:cs typeface="Arial" panose="020B0604020202020204" pitchFamily="34" charset="0"/>
            </a:endParaRPr>
          </a:p>
          <a:p>
            <a:r>
              <a:rPr lang="en-US" sz="2000" dirty="0">
                <a:solidFill>
                  <a:srgbClr val="047A8F"/>
                </a:solidFill>
                <a:latin typeface="Arial" panose="020B0604020202020204" pitchFamily="34" charset="0"/>
                <a:cs typeface="Arial" panose="020B0604020202020204" pitchFamily="34" charset="0"/>
              </a:rPr>
              <a:t>* </a:t>
            </a:r>
            <a:r>
              <a:rPr lang="en-US" sz="2000" dirty="0" err="1">
                <a:solidFill>
                  <a:srgbClr val="047A8F"/>
                </a:solidFill>
                <a:latin typeface="Arial" panose="020B0604020202020204" pitchFamily="34" charset="0"/>
                <a:cs typeface="Arial" panose="020B0604020202020204" pitchFamily="34" charset="0"/>
              </a:rPr>
              <a:t>Dewisol</a:t>
            </a:r>
            <a:endParaRPr lang="en-US" sz="5000" dirty="0">
              <a:solidFill>
                <a:srgbClr val="047A8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54942" y="2852013"/>
            <a:ext cx="8666673" cy="2585323"/>
          </a:xfrm>
          <a:prstGeom prst="rect">
            <a:avLst/>
          </a:prstGeom>
          <a:noFill/>
        </p:spPr>
        <p:txBody>
          <a:bodyPr wrap="square" rtlCol="0">
            <a:spAutoFit/>
          </a:bodyPr>
          <a:lstStyle/>
          <a:p>
            <a:pPr marL="342900" indent="-342900" algn="l">
              <a:lnSpc>
                <a:spcPct val="200000"/>
              </a:lnSpc>
              <a:buFont typeface="+mj-lt"/>
              <a:buAutoNum type="arabicPeriod"/>
            </a:pPr>
            <a:r>
              <a:rPr lang="en-GB" b="0" i="0" dirty="0" err="1">
                <a:solidFill>
                  <a:srgbClr val="222222"/>
                </a:solidFill>
                <a:effectLst/>
              </a:rPr>
              <a:t>Ychwanegu</a:t>
            </a:r>
            <a:r>
              <a:rPr lang="en-GB" b="0" i="0" dirty="0">
                <a:solidFill>
                  <a:srgbClr val="222222"/>
                </a:solidFill>
                <a:effectLst/>
              </a:rPr>
              <a:t>/</a:t>
            </a:r>
            <a:r>
              <a:rPr lang="en-GB" b="0" i="0" dirty="0" err="1">
                <a:solidFill>
                  <a:srgbClr val="222222"/>
                </a:solidFill>
                <a:effectLst/>
              </a:rPr>
              <a:t>dileu</a:t>
            </a:r>
            <a:r>
              <a:rPr lang="en-GB" b="0" i="0" dirty="0">
                <a:solidFill>
                  <a:srgbClr val="222222"/>
                </a:solidFill>
                <a:effectLst/>
              </a:rPr>
              <a:t> </a:t>
            </a:r>
            <a:r>
              <a:rPr lang="en-GB" b="0" i="0" dirty="0" err="1">
                <a:solidFill>
                  <a:srgbClr val="222222"/>
                </a:solidFill>
                <a:effectLst/>
              </a:rPr>
              <a:t>rolau</a:t>
            </a:r>
            <a:r>
              <a:rPr lang="en-GB" b="0" i="0" dirty="0">
                <a:solidFill>
                  <a:srgbClr val="222222"/>
                </a:solidFill>
                <a:effectLst/>
              </a:rPr>
              <a:t> </a:t>
            </a:r>
            <a:r>
              <a:rPr lang="en-GB" b="0" i="0" dirty="0" err="1">
                <a:solidFill>
                  <a:srgbClr val="222222"/>
                </a:solidFill>
                <a:effectLst/>
              </a:rPr>
              <a:t>pwyllgor</a:t>
            </a:r>
            <a:endParaRPr lang="en-GB" b="0" i="0" dirty="0">
              <a:solidFill>
                <a:srgbClr val="222222"/>
              </a:solidFill>
              <a:effectLst/>
            </a:endParaRPr>
          </a:p>
          <a:p>
            <a:pPr marL="342900" indent="-342900" algn="l">
              <a:lnSpc>
                <a:spcPct val="200000"/>
              </a:lnSpc>
              <a:buFont typeface="+mj-lt"/>
              <a:buAutoNum type="arabicPeriod"/>
            </a:pPr>
            <a:r>
              <a:rPr lang="en-GB" b="0" i="0" dirty="0" err="1">
                <a:solidFill>
                  <a:srgbClr val="222222"/>
                </a:solidFill>
                <a:effectLst/>
              </a:rPr>
              <a:t>Newid</a:t>
            </a:r>
            <a:r>
              <a:rPr lang="en-GB" b="0" i="0" dirty="0">
                <a:solidFill>
                  <a:srgbClr val="222222"/>
                </a:solidFill>
                <a:effectLst/>
              </a:rPr>
              <a:t> </a:t>
            </a:r>
            <a:r>
              <a:rPr lang="en-GB" b="0" i="0" dirty="0" err="1">
                <a:solidFill>
                  <a:srgbClr val="222222"/>
                </a:solidFill>
                <a:effectLst/>
              </a:rPr>
              <a:t>enw’r</a:t>
            </a:r>
            <a:r>
              <a:rPr lang="en-GB" b="0" i="0" dirty="0">
                <a:solidFill>
                  <a:srgbClr val="222222"/>
                </a:solidFill>
                <a:effectLst/>
              </a:rPr>
              <a:t> </a:t>
            </a:r>
            <a:r>
              <a:rPr lang="en-GB" b="0" i="0" dirty="0" err="1">
                <a:solidFill>
                  <a:srgbClr val="222222"/>
                </a:solidFill>
                <a:effectLst/>
              </a:rPr>
              <a:t>grŵp</a:t>
            </a:r>
            <a:endParaRPr lang="en-GB" b="0" i="0" dirty="0">
              <a:solidFill>
                <a:srgbClr val="222222"/>
              </a:solidFill>
              <a:effectLst/>
            </a:endParaRPr>
          </a:p>
          <a:p>
            <a:pPr marL="342900" indent="-342900" algn="l">
              <a:lnSpc>
                <a:spcPct val="200000"/>
              </a:lnSpc>
              <a:buFont typeface="+mj-lt"/>
              <a:buAutoNum type="arabicPeriod"/>
            </a:pPr>
            <a:r>
              <a:rPr lang="en-GB" b="0" i="0" dirty="0" err="1">
                <a:solidFill>
                  <a:srgbClr val="222222"/>
                </a:solidFill>
                <a:effectLst/>
              </a:rPr>
              <a:t>Newid</a:t>
            </a:r>
            <a:r>
              <a:rPr lang="en-GB" b="0" i="0" dirty="0">
                <a:solidFill>
                  <a:srgbClr val="222222"/>
                </a:solidFill>
                <a:effectLst/>
              </a:rPr>
              <a:t> </a:t>
            </a:r>
            <a:r>
              <a:rPr lang="en-GB" b="0" i="0" dirty="0" err="1">
                <a:solidFill>
                  <a:srgbClr val="222222"/>
                </a:solidFill>
                <a:effectLst/>
              </a:rPr>
              <a:t>nodau</a:t>
            </a:r>
            <a:r>
              <a:rPr lang="en-GB" b="0" i="0" dirty="0">
                <a:solidFill>
                  <a:srgbClr val="222222"/>
                </a:solidFill>
                <a:effectLst/>
              </a:rPr>
              <a:t> ac </a:t>
            </a:r>
            <a:r>
              <a:rPr lang="en-GB" b="0" i="0" dirty="0" err="1">
                <a:solidFill>
                  <a:srgbClr val="222222"/>
                </a:solidFill>
                <a:effectLst/>
              </a:rPr>
              <a:t>amcanion</a:t>
            </a:r>
            <a:r>
              <a:rPr lang="en-GB" b="0" i="0" dirty="0">
                <a:solidFill>
                  <a:srgbClr val="222222"/>
                </a:solidFill>
                <a:effectLst/>
              </a:rPr>
              <a:t> y </a:t>
            </a:r>
            <a:r>
              <a:rPr lang="en-GB" b="0" i="0" dirty="0" err="1">
                <a:solidFill>
                  <a:srgbClr val="222222"/>
                </a:solidFill>
                <a:effectLst/>
              </a:rPr>
              <a:t>grŵp</a:t>
            </a:r>
            <a:endParaRPr lang="en-GB" b="0" i="0" dirty="0">
              <a:solidFill>
                <a:srgbClr val="222222"/>
              </a:solidFill>
              <a:effectLst/>
            </a:endParaRPr>
          </a:p>
          <a:p>
            <a:pPr marL="342900" indent="-342900" algn="l">
              <a:lnSpc>
                <a:spcPct val="200000"/>
              </a:lnSpc>
              <a:buFont typeface="+mj-lt"/>
              <a:buAutoNum type="arabicPeriod"/>
            </a:pPr>
            <a:r>
              <a:rPr lang="en-GB" dirty="0" err="1">
                <a:solidFill>
                  <a:srgbClr val="222222"/>
                </a:solidFill>
              </a:rPr>
              <a:t>Unrhyw</a:t>
            </a:r>
            <a:r>
              <a:rPr lang="en-GB" dirty="0">
                <a:solidFill>
                  <a:srgbClr val="222222"/>
                </a:solidFill>
              </a:rPr>
              <a:t> </a:t>
            </a:r>
            <a:r>
              <a:rPr lang="en-GB" dirty="0" err="1">
                <a:solidFill>
                  <a:srgbClr val="222222"/>
                </a:solidFill>
              </a:rPr>
              <a:t>beth</a:t>
            </a:r>
            <a:r>
              <a:rPr lang="en-GB" dirty="0">
                <a:solidFill>
                  <a:srgbClr val="222222"/>
                </a:solidFill>
              </a:rPr>
              <a:t> </a:t>
            </a:r>
            <a:r>
              <a:rPr lang="en-GB" dirty="0" err="1">
                <a:solidFill>
                  <a:srgbClr val="222222"/>
                </a:solidFill>
              </a:rPr>
              <a:t>arall</a:t>
            </a:r>
            <a:r>
              <a:rPr lang="en-GB" dirty="0">
                <a:solidFill>
                  <a:srgbClr val="222222"/>
                </a:solidFill>
              </a:rPr>
              <a:t> </a:t>
            </a:r>
            <a:r>
              <a:rPr lang="en-GB" dirty="0" err="1">
                <a:solidFill>
                  <a:srgbClr val="222222"/>
                </a:solidFill>
              </a:rPr>
              <a:t>ar</a:t>
            </a:r>
            <a:r>
              <a:rPr lang="en-GB" dirty="0">
                <a:solidFill>
                  <a:srgbClr val="222222"/>
                </a:solidFill>
              </a:rPr>
              <a:t> </a:t>
            </a:r>
            <a:r>
              <a:rPr lang="en-GB" dirty="0" err="1">
                <a:solidFill>
                  <a:srgbClr val="222222"/>
                </a:solidFill>
              </a:rPr>
              <a:t>eich</a:t>
            </a:r>
            <a:r>
              <a:rPr lang="en-GB" dirty="0">
                <a:solidFill>
                  <a:srgbClr val="222222"/>
                </a:solidFill>
              </a:rPr>
              <a:t> </a:t>
            </a:r>
            <a:r>
              <a:rPr lang="en-GB" dirty="0" err="1">
                <a:solidFill>
                  <a:srgbClr val="222222"/>
                </a:solidFill>
              </a:rPr>
              <a:t>cyfansoddiad</a:t>
            </a:r>
            <a:r>
              <a:rPr lang="en-GB" dirty="0">
                <a:solidFill>
                  <a:srgbClr val="222222"/>
                </a:solidFill>
              </a:rPr>
              <a:t> a </a:t>
            </a:r>
            <a:r>
              <a:rPr lang="en-GB" dirty="0" err="1">
                <a:solidFill>
                  <a:srgbClr val="222222"/>
                </a:solidFill>
              </a:rPr>
              <a:t>allai</a:t>
            </a:r>
            <a:r>
              <a:rPr lang="en-GB" dirty="0">
                <a:solidFill>
                  <a:srgbClr val="222222"/>
                </a:solidFill>
              </a:rPr>
              <a:t> </a:t>
            </a:r>
            <a:r>
              <a:rPr lang="en-GB" dirty="0" err="1">
                <a:solidFill>
                  <a:srgbClr val="222222"/>
                </a:solidFill>
              </a:rPr>
              <a:t>fod</a:t>
            </a:r>
            <a:r>
              <a:rPr lang="en-GB" dirty="0">
                <a:solidFill>
                  <a:srgbClr val="222222"/>
                </a:solidFill>
              </a:rPr>
              <a:t> </a:t>
            </a:r>
            <a:r>
              <a:rPr lang="en-GB" dirty="0" err="1">
                <a:solidFill>
                  <a:srgbClr val="222222"/>
                </a:solidFill>
              </a:rPr>
              <a:t>angen</a:t>
            </a:r>
            <a:r>
              <a:rPr lang="en-GB" dirty="0">
                <a:solidFill>
                  <a:srgbClr val="222222"/>
                </a:solidFill>
              </a:rPr>
              <a:t> </a:t>
            </a:r>
            <a:r>
              <a:rPr lang="en-GB" dirty="0" err="1">
                <a:solidFill>
                  <a:srgbClr val="222222"/>
                </a:solidFill>
              </a:rPr>
              <a:t>i</a:t>
            </a:r>
            <a:r>
              <a:rPr lang="en-GB" dirty="0">
                <a:solidFill>
                  <a:srgbClr val="222222"/>
                </a:solidFill>
              </a:rPr>
              <a:t> chi </a:t>
            </a:r>
            <a:r>
              <a:rPr lang="en-GB" dirty="0" err="1">
                <a:solidFill>
                  <a:srgbClr val="222222"/>
                </a:solidFill>
              </a:rPr>
              <a:t>ei</a:t>
            </a:r>
            <a:r>
              <a:rPr lang="en-GB" dirty="0">
                <a:solidFill>
                  <a:srgbClr val="222222"/>
                </a:solidFill>
              </a:rPr>
              <a:t> </a:t>
            </a:r>
            <a:r>
              <a:rPr lang="en-GB" dirty="0" err="1">
                <a:solidFill>
                  <a:srgbClr val="222222"/>
                </a:solidFill>
              </a:rPr>
              <a:t>ddiwygio</a:t>
            </a:r>
            <a:r>
              <a:rPr lang="en-GB" dirty="0">
                <a:solidFill>
                  <a:srgbClr val="222222"/>
                </a:solidFill>
              </a:rPr>
              <a:t> </a:t>
            </a:r>
          </a:p>
          <a:p>
            <a:pPr marL="342900" indent="-342900">
              <a:buAutoNum type="arabicPeriod"/>
            </a:pPr>
            <a:endParaRPr lang="en-GB" dirty="0"/>
          </a:p>
        </p:txBody>
      </p:sp>
    </p:spTree>
    <p:extLst>
      <p:ext uri="{BB962C8B-B14F-4D97-AF65-F5344CB8AC3E}">
        <p14:creationId xmlns:p14="http://schemas.microsoft.com/office/powerpoint/2010/main" val="32032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0CB8B-0F7B-294C-9289-3974090734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69CD95C-7E9F-D149-8225-FC5EF7E93234}"/>
              </a:ext>
            </a:extLst>
          </p:cNvPr>
          <p:cNvSpPr txBox="1"/>
          <p:nvPr/>
        </p:nvSpPr>
        <p:spPr>
          <a:xfrm>
            <a:off x="495299" y="2344148"/>
            <a:ext cx="11379200" cy="1200329"/>
          </a:xfrm>
          <a:prstGeom prst="rect">
            <a:avLst/>
          </a:prstGeom>
          <a:noFill/>
        </p:spPr>
        <p:txBody>
          <a:bodyPr wrap="square" rtlCol="0">
            <a:spAutoFit/>
          </a:bodyPr>
          <a:lstStyle/>
          <a:p>
            <a:pPr algn="ctr"/>
            <a:r>
              <a:rPr lang="en-US" sz="7200" spc="-300" dirty="0" err="1">
                <a:solidFill>
                  <a:schemeClr val="bg1"/>
                </a:solidFill>
                <a:latin typeface="Arial" panose="020B0604020202020204" pitchFamily="34" charset="0"/>
                <a:cs typeface="Arial" panose="020B0604020202020204" pitchFamily="34" charset="0"/>
              </a:rPr>
              <a:t>Cymeradwyo'r</a:t>
            </a:r>
            <a:r>
              <a:rPr lang="en-US" sz="7200" spc="-300" dirty="0">
                <a:solidFill>
                  <a:schemeClr val="bg1"/>
                </a:solidFill>
                <a:latin typeface="Arial" panose="020B0604020202020204" pitchFamily="34" charset="0"/>
                <a:cs typeface="Arial" panose="020B0604020202020204" pitchFamily="34" charset="0"/>
              </a:rPr>
              <a:t> </a:t>
            </a:r>
            <a:r>
              <a:rPr lang="en-US" sz="7200" spc="-300" dirty="0" err="1">
                <a:solidFill>
                  <a:schemeClr val="bg1"/>
                </a:solidFill>
                <a:latin typeface="Arial" panose="020B0604020202020204" pitchFamily="34" charset="0"/>
                <a:cs typeface="Arial" panose="020B0604020202020204" pitchFamily="34" charset="0"/>
              </a:rPr>
              <a:t>Cyfansoddiad</a:t>
            </a:r>
            <a:endParaRPr lang="en-US" sz="7200" spc="-3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5D7B75-537A-1442-A5F7-283FFBC18187}"/>
              </a:ext>
            </a:extLst>
          </p:cNvPr>
          <p:cNvSpPr txBox="1"/>
          <p:nvPr/>
        </p:nvSpPr>
        <p:spPr>
          <a:xfrm>
            <a:off x="1298239" y="3638298"/>
            <a:ext cx="9595521"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cs typeface="Arial" panose="020B0604020202020204" pitchFamily="34" charset="0"/>
              </a:rPr>
              <a:t>Enw’r</a:t>
            </a:r>
            <a:r>
              <a:rPr lang="en-US" sz="6000" dirty="0">
                <a:solidFill>
                  <a:schemeClr val="bg1"/>
                </a:solidFill>
                <a:latin typeface="Arial" panose="020B0604020202020204" pitchFamily="34" charset="0"/>
                <a:cs typeface="Arial" panose="020B0604020202020204" pitchFamily="34" charset="0"/>
              </a:rPr>
              <a:t> </a:t>
            </a:r>
            <a:r>
              <a:rPr lang="en-US" sz="6000" dirty="0" err="1">
                <a:solidFill>
                  <a:schemeClr val="bg1"/>
                </a:solidFill>
                <a:latin typeface="Arial" panose="020B0604020202020204" pitchFamily="34" charset="0"/>
                <a:cs typeface="Arial" panose="020B0604020202020204" pitchFamily="34" charset="0"/>
              </a:rPr>
              <a:t>Gymdeithas</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410</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Black</vt:lpstr>
      <vt:lpstr>Calibri Light</vt:lpstr>
      <vt:lpstr>Arial</vt:lpstr>
      <vt:lpstr>Open Sans</vt:lpstr>
      <vt:lpstr>Gilroy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Cummings</dc:creator>
  <cp:lastModifiedBy>Ken Pang Banh</cp:lastModifiedBy>
  <cp:revision>8</cp:revision>
  <dcterms:created xsi:type="dcterms:W3CDTF">2021-06-23T14:26:19Z</dcterms:created>
  <dcterms:modified xsi:type="dcterms:W3CDTF">2023-06-05T09:07:24Z</dcterms:modified>
</cp:coreProperties>
</file>