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1"/>
  </p:notesMasterIdLst>
  <p:handoutMasterIdLst>
    <p:handoutMasterId r:id="rId172"/>
  </p:handoutMasterIdLst>
  <p:sldIdLst>
    <p:sldId id="444" r:id="rId2"/>
    <p:sldId id="523" r:id="rId3"/>
    <p:sldId id="524" r:id="rId4"/>
    <p:sldId id="525" r:id="rId5"/>
    <p:sldId id="527" r:id="rId6"/>
    <p:sldId id="528" r:id="rId7"/>
    <p:sldId id="532" r:id="rId8"/>
    <p:sldId id="526" r:id="rId9"/>
    <p:sldId id="550" r:id="rId10"/>
    <p:sldId id="551" r:id="rId11"/>
    <p:sldId id="552" r:id="rId12"/>
    <p:sldId id="553" r:id="rId13"/>
    <p:sldId id="537" r:id="rId14"/>
    <p:sldId id="535" r:id="rId15"/>
    <p:sldId id="575" r:id="rId16"/>
    <p:sldId id="576" r:id="rId17"/>
    <p:sldId id="577" r:id="rId18"/>
    <p:sldId id="578" r:id="rId19"/>
    <p:sldId id="579" r:id="rId20"/>
    <p:sldId id="580" r:id="rId21"/>
    <p:sldId id="581" r:id="rId22"/>
    <p:sldId id="582" r:id="rId23"/>
    <p:sldId id="583" r:id="rId24"/>
    <p:sldId id="584" r:id="rId25"/>
    <p:sldId id="585" r:id="rId26"/>
    <p:sldId id="586" r:id="rId27"/>
    <p:sldId id="587" r:id="rId28"/>
    <p:sldId id="588" r:id="rId29"/>
    <p:sldId id="589" r:id="rId30"/>
    <p:sldId id="590" r:id="rId31"/>
    <p:sldId id="591" r:id="rId32"/>
    <p:sldId id="592" r:id="rId33"/>
    <p:sldId id="593" r:id="rId34"/>
    <p:sldId id="594" r:id="rId35"/>
    <p:sldId id="595" r:id="rId36"/>
    <p:sldId id="596" r:id="rId37"/>
    <p:sldId id="597" r:id="rId38"/>
    <p:sldId id="598" r:id="rId39"/>
    <p:sldId id="599" r:id="rId40"/>
    <p:sldId id="600" r:id="rId41"/>
    <p:sldId id="601" r:id="rId42"/>
    <p:sldId id="602" r:id="rId43"/>
    <p:sldId id="603" r:id="rId44"/>
    <p:sldId id="604" r:id="rId45"/>
    <p:sldId id="605" r:id="rId46"/>
    <p:sldId id="606" r:id="rId47"/>
    <p:sldId id="607" r:id="rId48"/>
    <p:sldId id="608" r:id="rId49"/>
    <p:sldId id="609" r:id="rId50"/>
    <p:sldId id="610" r:id="rId51"/>
    <p:sldId id="611" r:id="rId52"/>
    <p:sldId id="612" r:id="rId53"/>
    <p:sldId id="613" r:id="rId54"/>
    <p:sldId id="614" r:id="rId55"/>
    <p:sldId id="615" r:id="rId56"/>
    <p:sldId id="616" r:id="rId57"/>
    <p:sldId id="617" r:id="rId58"/>
    <p:sldId id="510" r:id="rId59"/>
    <p:sldId id="511" r:id="rId60"/>
    <p:sldId id="513" r:id="rId61"/>
    <p:sldId id="514" r:id="rId62"/>
    <p:sldId id="515" r:id="rId63"/>
    <p:sldId id="516" r:id="rId64"/>
    <p:sldId id="517" r:id="rId65"/>
    <p:sldId id="520" r:id="rId66"/>
    <p:sldId id="521" r:id="rId67"/>
    <p:sldId id="539" r:id="rId68"/>
    <p:sldId id="279" r:id="rId69"/>
    <p:sldId id="278" r:id="rId70"/>
    <p:sldId id="280" r:id="rId71"/>
    <p:sldId id="281" r:id="rId72"/>
    <p:sldId id="282" r:id="rId73"/>
    <p:sldId id="286" r:id="rId74"/>
    <p:sldId id="287" r:id="rId75"/>
    <p:sldId id="283" r:id="rId76"/>
    <p:sldId id="284" r:id="rId77"/>
    <p:sldId id="285" r:id="rId78"/>
    <p:sldId id="518" r:id="rId79"/>
    <p:sldId id="519" r:id="rId80"/>
    <p:sldId id="522" r:id="rId81"/>
    <p:sldId id="536" r:id="rId82"/>
    <p:sldId id="554" r:id="rId83"/>
    <p:sldId id="555" r:id="rId84"/>
    <p:sldId id="556" r:id="rId85"/>
    <p:sldId id="557" r:id="rId86"/>
    <p:sldId id="558" r:id="rId87"/>
    <p:sldId id="559" r:id="rId88"/>
    <p:sldId id="560" r:id="rId89"/>
    <p:sldId id="561" r:id="rId90"/>
    <p:sldId id="562" r:id="rId91"/>
    <p:sldId id="563" r:id="rId92"/>
    <p:sldId id="564" r:id="rId93"/>
    <p:sldId id="565" r:id="rId94"/>
    <p:sldId id="566" r:id="rId95"/>
    <p:sldId id="567" r:id="rId96"/>
    <p:sldId id="568" r:id="rId97"/>
    <p:sldId id="569" r:id="rId98"/>
    <p:sldId id="570" r:id="rId99"/>
    <p:sldId id="571" r:id="rId100"/>
    <p:sldId id="572" r:id="rId101"/>
    <p:sldId id="541" r:id="rId102"/>
    <p:sldId id="413" r:id="rId103"/>
    <p:sldId id="414" r:id="rId104"/>
    <p:sldId id="415" r:id="rId105"/>
    <p:sldId id="416" r:id="rId106"/>
    <p:sldId id="417" r:id="rId107"/>
    <p:sldId id="418" r:id="rId108"/>
    <p:sldId id="421" r:id="rId109"/>
    <p:sldId id="422" r:id="rId110"/>
    <p:sldId id="423" r:id="rId111"/>
    <p:sldId id="424" r:id="rId112"/>
    <p:sldId id="425" r:id="rId113"/>
    <p:sldId id="426" r:id="rId114"/>
    <p:sldId id="427" r:id="rId115"/>
    <p:sldId id="428" r:id="rId116"/>
    <p:sldId id="429" r:id="rId117"/>
    <p:sldId id="430" r:id="rId118"/>
    <p:sldId id="431" r:id="rId119"/>
    <p:sldId id="432" r:id="rId120"/>
    <p:sldId id="433" r:id="rId121"/>
    <p:sldId id="434" r:id="rId122"/>
    <p:sldId id="543" r:id="rId123"/>
    <p:sldId id="435" r:id="rId124"/>
    <p:sldId id="507" r:id="rId125"/>
    <p:sldId id="508" r:id="rId126"/>
    <p:sldId id="509" r:id="rId127"/>
    <p:sldId id="368" r:id="rId128"/>
    <p:sldId id="502" r:id="rId129"/>
    <p:sldId id="357" r:id="rId130"/>
    <p:sldId id="359" r:id="rId131"/>
    <p:sldId id="360" r:id="rId132"/>
    <p:sldId id="361" r:id="rId133"/>
    <p:sldId id="362" r:id="rId134"/>
    <p:sldId id="363" r:id="rId135"/>
    <p:sldId id="364" r:id="rId136"/>
    <p:sldId id="365" r:id="rId137"/>
    <p:sldId id="366" r:id="rId138"/>
    <p:sldId id="367" r:id="rId139"/>
    <p:sldId id="573" r:id="rId140"/>
    <p:sldId id="464" r:id="rId141"/>
    <p:sldId id="465" r:id="rId142"/>
    <p:sldId id="466" r:id="rId143"/>
    <p:sldId id="467" r:id="rId144"/>
    <p:sldId id="468" r:id="rId145"/>
    <p:sldId id="469" r:id="rId146"/>
    <p:sldId id="470" r:id="rId147"/>
    <p:sldId id="471" r:id="rId148"/>
    <p:sldId id="472" r:id="rId149"/>
    <p:sldId id="436" r:id="rId150"/>
    <p:sldId id="339" r:id="rId151"/>
    <p:sldId id="340" r:id="rId152"/>
    <p:sldId id="341" r:id="rId153"/>
    <p:sldId id="342" r:id="rId154"/>
    <p:sldId id="343" r:id="rId155"/>
    <p:sldId id="344" r:id="rId156"/>
    <p:sldId id="333" r:id="rId157"/>
    <p:sldId id="334" r:id="rId158"/>
    <p:sldId id="335" r:id="rId159"/>
    <p:sldId id="336" r:id="rId160"/>
    <p:sldId id="345" r:id="rId161"/>
    <p:sldId id="346" r:id="rId162"/>
    <p:sldId id="347" r:id="rId163"/>
    <p:sldId id="348" r:id="rId164"/>
    <p:sldId id="349" r:id="rId165"/>
    <p:sldId id="350" r:id="rId166"/>
    <p:sldId id="351" r:id="rId167"/>
    <p:sldId id="545" r:id="rId168"/>
    <p:sldId id="547" r:id="rId169"/>
    <p:sldId id="443" r:id="rId170"/>
  </p:sldIdLst>
  <p:sldSz cx="9144000" cy="6858000" type="screen4x3"/>
  <p:notesSz cx="6797675" cy="9926638"/>
  <p:custDataLst>
    <p:tags r:id="rId173"/>
  </p:custDataLst>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D7E"/>
    <a:srgbClr val="747678"/>
    <a:srgbClr val="FECB00"/>
    <a:srgbClr val="FF3399"/>
    <a:srgbClr val="CC0000"/>
    <a:srgbClr val="FF9933"/>
    <a:srgbClr val="0099CC"/>
    <a:srgbClr val="003366"/>
    <a:srgbClr val="333399"/>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94" autoAdjust="0"/>
    <p:restoredTop sz="93979" autoAdjust="0"/>
  </p:normalViewPr>
  <p:slideViewPr>
    <p:cSldViewPr>
      <p:cViewPr varScale="1">
        <p:scale>
          <a:sx n="39" d="100"/>
          <a:sy n="39" d="100"/>
        </p:scale>
        <p:origin x="1096" y="20"/>
      </p:cViewPr>
      <p:guideLst>
        <p:guide orient="horz" pos="2160"/>
        <p:guide pos="2880"/>
      </p:guideLst>
    </p:cSldViewPr>
  </p:slideViewPr>
  <p:outlineViewPr>
    <p:cViewPr>
      <p:scale>
        <a:sx n="33" d="100"/>
        <a:sy n="33" d="100"/>
      </p:scale>
      <p:origin x="0" y="-170308"/>
    </p:cViewPr>
  </p:outlineViewPr>
  <p:notesTextViewPr>
    <p:cViewPr>
      <p:scale>
        <a:sx n="100" d="100"/>
        <a:sy n="100" d="100"/>
      </p:scale>
      <p:origin x="0" y="0"/>
    </p:cViewPr>
  </p:notesTextViewPr>
  <p:sorterViewPr>
    <p:cViewPr>
      <p:scale>
        <a:sx n="100" d="100"/>
        <a:sy n="100" d="100"/>
      </p:scale>
      <p:origin x="0" y="-34736"/>
    </p:cViewPr>
  </p:sorterViewPr>
  <p:notesViewPr>
    <p:cSldViewPr>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ableStyles" Target="tableStyles.xml"/><Relationship Id="rId172"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2B35FFA1-C3A0-4E46-B78B-777D73965194}" type="datetimeFigureOut">
              <a:rPr lang="en-GB" smtClean="0"/>
              <a:t>18/10/2018</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F20B47D-B567-4376-9474-883CE7611D54}" type="slidenum">
              <a:rPr lang="en-GB" smtClean="0"/>
              <a:t>‹#›</a:t>
            </a:fld>
            <a:endParaRPr lang="en-GB"/>
          </a:p>
        </p:txBody>
      </p:sp>
    </p:spTree>
    <p:extLst>
      <p:ext uri="{BB962C8B-B14F-4D97-AF65-F5344CB8AC3E}">
        <p14:creationId xmlns:p14="http://schemas.microsoft.com/office/powerpoint/2010/main" val="456623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84995"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512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84997"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84998"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84999"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CC84733-0F84-4DF3-971E-E002EC9324B2}" type="slidenum">
              <a:rPr lang="en-GB"/>
              <a:pPr>
                <a:defRPr/>
              </a:pPr>
              <a:t>‹#›</a:t>
            </a:fld>
            <a:endParaRPr lang="en-GB"/>
          </a:p>
        </p:txBody>
      </p:sp>
    </p:spTree>
    <p:extLst>
      <p:ext uri="{BB962C8B-B14F-4D97-AF65-F5344CB8AC3E}">
        <p14:creationId xmlns:p14="http://schemas.microsoft.com/office/powerpoint/2010/main" val="11831112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Content taken from</a:t>
            </a:r>
            <a:r>
              <a:rPr lang="en-GB" baseline="0" dirty="0" smtClean="0"/>
              <a:t> 2015 PowerPoint.</a:t>
            </a:r>
          </a:p>
          <a:p>
            <a:r>
              <a:rPr lang="en-GB" baseline="0" dirty="0" smtClean="0"/>
              <a:t>Excludes:</a:t>
            </a:r>
          </a:p>
          <a:p>
            <a:r>
              <a:rPr lang="en-GB" baseline="0" dirty="0" smtClean="0"/>
              <a:t>Finance (In depth – brief overview only)</a:t>
            </a:r>
          </a:p>
          <a:p>
            <a:r>
              <a:rPr lang="en-GB" baseline="0" dirty="0" smtClean="0"/>
              <a:t>Transport</a:t>
            </a:r>
          </a:p>
          <a:p>
            <a:r>
              <a:rPr lang="en-GB" baseline="0" dirty="0" smtClean="0"/>
              <a:t>Behaviour </a:t>
            </a:r>
          </a:p>
          <a:p>
            <a:r>
              <a:rPr lang="en-GB" baseline="0" dirty="0" smtClean="0"/>
              <a:t>Physiotherapy</a:t>
            </a:r>
          </a:p>
          <a:p>
            <a:endParaRPr lang="en-GB" baseline="0" dirty="0" smtClean="0"/>
          </a:p>
          <a:p>
            <a:r>
              <a:rPr lang="en-GB" baseline="0" dirty="0" smtClean="0"/>
              <a:t>To Add:</a:t>
            </a:r>
          </a:p>
          <a:p>
            <a:r>
              <a:rPr lang="en-GB" baseline="0" smtClean="0"/>
              <a:t>Coach Registration</a:t>
            </a:r>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1</a:t>
            </a:fld>
            <a:endParaRPr lang="en-GB"/>
          </a:p>
        </p:txBody>
      </p:sp>
    </p:spTree>
    <p:extLst>
      <p:ext uri="{BB962C8B-B14F-4D97-AF65-F5344CB8AC3E}">
        <p14:creationId xmlns:p14="http://schemas.microsoft.com/office/powerpoint/2010/main" val="23096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32</a:t>
            </a:fld>
            <a:endParaRPr lang="en-GB"/>
          </a:p>
        </p:txBody>
      </p:sp>
    </p:spTree>
    <p:extLst>
      <p:ext uri="{BB962C8B-B14F-4D97-AF65-F5344CB8AC3E}">
        <p14:creationId xmlns:p14="http://schemas.microsoft.com/office/powerpoint/2010/main" val="222894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Requests</a:t>
            </a:r>
            <a:r>
              <a:rPr lang="en-GB" baseline="0" dirty="0" smtClean="0"/>
              <a:t> require two signatures: club/society and staff. This is to protect committees against fraud and ensure transparency.</a:t>
            </a:r>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34</a:t>
            </a:fld>
            <a:endParaRPr lang="en-GB"/>
          </a:p>
        </p:txBody>
      </p:sp>
    </p:spTree>
    <p:extLst>
      <p:ext uri="{BB962C8B-B14F-4D97-AF65-F5344CB8AC3E}">
        <p14:creationId xmlns:p14="http://schemas.microsoft.com/office/powerpoint/2010/main" val="811304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Check details including: bank details, payment</a:t>
            </a:r>
            <a:r>
              <a:rPr lang="en-GB" baseline="0" dirty="0" smtClean="0"/>
              <a:t> reference, correct account</a:t>
            </a:r>
          </a:p>
          <a:p>
            <a:r>
              <a:rPr lang="en-GB" baseline="0" dirty="0" smtClean="0"/>
              <a:t>Activities Team have prepaid cards, which are loaded on a purchase by purchase basis. Use of one of these can be requested by submitting a Finance Request or speaking to your relevant coordinator.</a:t>
            </a:r>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37</a:t>
            </a:fld>
            <a:endParaRPr lang="en-GB"/>
          </a:p>
        </p:txBody>
      </p:sp>
    </p:spTree>
    <p:extLst>
      <p:ext uri="{BB962C8B-B14F-4D97-AF65-F5344CB8AC3E}">
        <p14:creationId xmlns:p14="http://schemas.microsoft.com/office/powerpoint/2010/main" val="768219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do not need to hold any funds raised for your club/society in your charity account – only for external charities</a:t>
            </a:r>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40</a:t>
            </a:fld>
            <a:endParaRPr lang="en-GB"/>
          </a:p>
        </p:txBody>
      </p:sp>
    </p:spTree>
    <p:extLst>
      <p:ext uri="{BB962C8B-B14F-4D97-AF65-F5344CB8AC3E}">
        <p14:creationId xmlns:p14="http://schemas.microsoft.com/office/powerpoint/2010/main" val="1663290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Arial" charset="0"/>
              </a:rPr>
              <a:t>Sponsorship is external support, either financial or for goods in kind. Sponsors usually look for some form of acknowledgement or something in return.</a:t>
            </a:r>
          </a:p>
          <a:p>
            <a:r>
              <a:rPr lang="en-GB" sz="1200" kern="1200" dirty="0" smtClean="0">
                <a:solidFill>
                  <a:schemeClr val="tx1"/>
                </a:solidFill>
                <a:effectLst/>
                <a:latin typeface="Arial" charset="0"/>
                <a:ea typeface="+mn-ea"/>
                <a:cs typeface="Arial" charset="0"/>
              </a:rPr>
              <a:t>Don’t promise something you can’t guarantee or isn’t achievable!</a:t>
            </a:r>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43</a:t>
            </a:fld>
            <a:endParaRPr lang="en-GB"/>
          </a:p>
        </p:txBody>
      </p:sp>
    </p:spTree>
    <p:extLst>
      <p:ext uri="{BB962C8B-B14F-4D97-AF65-F5344CB8AC3E}">
        <p14:creationId xmlns:p14="http://schemas.microsoft.com/office/powerpoint/2010/main" val="1484303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Arial" charset="0"/>
              </a:rPr>
              <a:t>The</a:t>
            </a:r>
            <a:r>
              <a:rPr lang="en-GB" sz="1200" kern="1200" baseline="0" dirty="0" smtClean="0">
                <a:solidFill>
                  <a:schemeClr val="tx1"/>
                </a:solidFill>
                <a:effectLst/>
                <a:latin typeface="Arial" charset="0"/>
                <a:ea typeface="+mn-ea"/>
                <a:cs typeface="Arial" charset="0"/>
              </a:rPr>
              <a:t> Union must check all contracts before they are signed, as they may ultimately be responsible for the terms of agreement.</a:t>
            </a:r>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44</a:t>
            </a:fld>
            <a:endParaRPr lang="en-GB"/>
          </a:p>
        </p:txBody>
      </p:sp>
    </p:spTree>
    <p:extLst>
      <p:ext uri="{BB962C8B-B14F-4D97-AF65-F5344CB8AC3E}">
        <p14:creationId xmlns:p14="http://schemas.microsoft.com/office/powerpoint/2010/main" val="3301051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Arial" charset="0"/>
              </a:rPr>
              <a:t>The</a:t>
            </a:r>
            <a:r>
              <a:rPr lang="en-GB" sz="1200" kern="1200" baseline="0" dirty="0" smtClean="0">
                <a:solidFill>
                  <a:schemeClr val="tx1"/>
                </a:solidFill>
                <a:effectLst/>
                <a:latin typeface="Arial" charset="0"/>
                <a:ea typeface="+mn-ea"/>
                <a:cs typeface="Arial" charset="0"/>
              </a:rPr>
              <a:t> Union must check all contracts before they are signed, as they may ultimately be responsible for the terms of agreement.</a:t>
            </a:r>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45</a:t>
            </a:fld>
            <a:endParaRPr lang="en-GB"/>
          </a:p>
        </p:txBody>
      </p:sp>
    </p:spTree>
    <p:extLst>
      <p:ext uri="{BB962C8B-B14F-4D97-AF65-F5344CB8AC3E}">
        <p14:creationId xmlns:p14="http://schemas.microsoft.com/office/powerpoint/2010/main" val="3503401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Arial" charset="0"/>
              </a:rPr>
              <a:t>Invoice Requests can be submitted via the portal, or using the form via email or in person.</a:t>
            </a:r>
          </a:p>
          <a:p>
            <a:r>
              <a:rPr lang="en-GB" sz="1200" kern="1200" dirty="0" smtClean="0">
                <a:solidFill>
                  <a:schemeClr val="tx1"/>
                </a:solidFill>
                <a:effectLst/>
                <a:latin typeface="Arial" charset="0"/>
                <a:ea typeface="+mn-ea"/>
                <a:cs typeface="Arial" charset="0"/>
              </a:rPr>
              <a:t>You don’t have to request</a:t>
            </a:r>
            <a:r>
              <a:rPr lang="en-GB" sz="1200" kern="1200" baseline="0" dirty="0" smtClean="0">
                <a:solidFill>
                  <a:schemeClr val="tx1"/>
                </a:solidFill>
                <a:effectLst/>
                <a:latin typeface="Arial" charset="0"/>
                <a:ea typeface="+mn-ea"/>
                <a:cs typeface="Arial" charset="0"/>
              </a:rPr>
              <a:t> an invoice, but it is helpful for all parties to track and identify payments.</a:t>
            </a:r>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46</a:t>
            </a:fld>
            <a:endParaRPr lang="en-GB"/>
          </a:p>
        </p:txBody>
      </p:sp>
    </p:spTree>
    <p:extLst>
      <p:ext uri="{BB962C8B-B14F-4D97-AF65-F5344CB8AC3E}">
        <p14:creationId xmlns:p14="http://schemas.microsoft.com/office/powerpoint/2010/main" val="125377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48</a:t>
            </a:fld>
            <a:endParaRPr lang="en-GB"/>
          </a:p>
        </p:txBody>
      </p:sp>
    </p:spTree>
    <p:extLst>
      <p:ext uri="{BB962C8B-B14F-4D97-AF65-F5344CB8AC3E}">
        <p14:creationId xmlns:p14="http://schemas.microsoft.com/office/powerpoint/2010/main" val="1787443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49</a:t>
            </a:fld>
            <a:endParaRPr lang="en-GB"/>
          </a:p>
        </p:txBody>
      </p:sp>
    </p:spTree>
    <p:extLst>
      <p:ext uri="{BB962C8B-B14F-4D97-AF65-F5344CB8AC3E}">
        <p14:creationId xmlns:p14="http://schemas.microsoft.com/office/powerpoint/2010/main" val="1846729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2</a:t>
            </a:fld>
            <a:endParaRPr lang="en-GB"/>
          </a:p>
        </p:txBody>
      </p:sp>
    </p:spTree>
    <p:extLst>
      <p:ext uri="{BB962C8B-B14F-4D97-AF65-F5344CB8AC3E}">
        <p14:creationId xmlns:p14="http://schemas.microsoft.com/office/powerpoint/2010/main" val="4069453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International travel,</a:t>
            </a:r>
            <a:r>
              <a:rPr lang="en-GB" baseline="0" dirty="0" smtClean="0"/>
              <a:t> including any UK parts of the journey</a:t>
            </a:r>
          </a:p>
          <a:p>
            <a:r>
              <a:rPr lang="en-GB" baseline="0" dirty="0" smtClean="0"/>
              <a:t>Clothing, unless it is a vital piece of safety equipment</a:t>
            </a:r>
          </a:p>
          <a:p>
            <a:r>
              <a:rPr lang="en-GB" baseline="0" dirty="0" smtClean="0"/>
              <a:t>Personal equipment (</a:t>
            </a:r>
            <a:r>
              <a:rPr lang="en-GB" baseline="0" dirty="0" err="1" smtClean="0"/>
              <a:t>ie</a:t>
            </a:r>
            <a:r>
              <a:rPr lang="en-GB" baseline="0" dirty="0" smtClean="0"/>
              <a:t>. used by only one person)</a:t>
            </a:r>
          </a:p>
          <a:p>
            <a:r>
              <a:rPr lang="en-GB" baseline="0" dirty="0" smtClean="0"/>
              <a:t>Publicity costs</a:t>
            </a:r>
          </a:p>
          <a:p>
            <a:r>
              <a:rPr lang="en-GB" baseline="0" dirty="0" smtClean="0"/>
              <a:t>Prizes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50</a:t>
            </a:fld>
            <a:endParaRPr lang="en-GB"/>
          </a:p>
        </p:txBody>
      </p:sp>
    </p:spTree>
    <p:extLst>
      <p:ext uri="{BB962C8B-B14F-4D97-AF65-F5344CB8AC3E}">
        <p14:creationId xmlns:p14="http://schemas.microsoft.com/office/powerpoint/2010/main" val="4190386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51</a:t>
            </a:fld>
            <a:endParaRPr lang="en-GB"/>
          </a:p>
        </p:txBody>
      </p:sp>
    </p:spTree>
    <p:extLst>
      <p:ext uri="{BB962C8B-B14F-4D97-AF65-F5344CB8AC3E}">
        <p14:creationId xmlns:p14="http://schemas.microsoft.com/office/powerpoint/2010/main" val="1580914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52</a:t>
            </a:fld>
            <a:endParaRPr lang="en-GB"/>
          </a:p>
        </p:txBody>
      </p:sp>
    </p:spTree>
    <p:extLst>
      <p:ext uri="{BB962C8B-B14F-4D97-AF65-F5344CB8AC3E}">
        <p14:creationId xmlns:p14="http://schemas.microsoft.com/office/powerpoint/2010/main" val="1039894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Arial" charset="0"/>
              </a:rPr>
              <a:t>Sponsorship is external support, either financial or for goods in kind. </a:t>
            </a:r>
            <a:r>
              <a:rPr lang="en-GB" sz="1200" kern="1200" smtClean="0">
                <a:solidFill>
                  <a:schemeClr val="tx1"/>
                </a:solidFill>
                <a:effectLst/>
                <a:latin typeface="Arial" charset="0"/>
                <a:ea typeface="+mn-ea"/>
                <a:cs typeface="Arial" charset="0"/>
              </a:rPr>
              <a:t>Sponsors usually look for some form of acknowledgement.</a:t>
            </a:r>
            <a:endParaRPr lang="en-GB"/>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54</a:t>
            </a:fld>
            <a:endParaRPr lang="en-GB"/>
          </a:p>
        </p:txBody>
      </p:sp>
    </p:spTree>
    <p:extLst>
      <p:ext uri="{BB962C8B-B14F-4D97-AF65-F5344CB8AC3E}">
        <p14:creationId xmlns:p14="http://schemas.microsoft.com/office/powerpoint/2010/main" val="9162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Arial" charset="0"/>
              </a:rPr>
              <a:t>Sponsorship is external support, either financial or for goods in kind. </a:t>
            </a:r>
            <a:r>
              <a:rPr lang="en-GB" sz="1200" kern="1200" smtClean="0">
                <a:solidFill>
                  <a:schemeClr val="tx1"/>
                </a:solidFill>
                <a:effectLst/>
                <a:latin typeface="Arial" charset="0"/>
                <a:ea typeface="+mn-ea"/>
                <a:cs typeface="Arial" charset="0"/>
              </a:rPr>
              <a:t>Sponsors usually look for some form of acknowledgement.</a:t>
            </a:r>
            <a:endParaRPr lang="en-GB"/>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55</a:t>
            </a:fld>
            <a:endParaRPr lang="en-GB"/>
          </a:p>
        </p:txBody>
      </p:sp>
    </p:spTree>
    <p:extLst>
      <p:ext uri="{BB962C8B-B14F-4D97-AF65-F5344CB8AC3E}">
        <p14:creationId xmlns:p14="http://schemas.microsoft.com/office/powerpoint/2010/main" val="238543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Arial" charset="0"/>
              </a:rPr>
              <a:t>Sponsorship is external support, either financial or for goods in kind. Sponsors usually look for some form of acknowledgement.</a:t>
            </a:r>
          </a:p>
          <a:p>
            <a:r>
              <a:rPr lang="en-GB" sz="1200" kern="1200" dirty="0" smtClean="0">
                <a:solidFill>
                  <a:schemeClr val="tx1"/>
                </a:solidFill>
                <a:effectLst/>
                <a:latin typeface="Arial" charset="0"/>
                <a:ea typeface="+mn-ea"/>
                <a:cs typeface="Arial" charset="0"/>
              </a:rPr>
              <a:t>Sample reports</a:t>
            </a:r>
            <a:r>
              <a:rPr lang="en-GB" sz="1200" kern="1200" baseline="0" dirty="0" smtClean="0">
                <a:solidFill>
                  <a:schemeClr val="tx1"/>
                </a:solidFill>
                <a:effectLst/>
                <a:latin typeface="Arial" charset="0"/>
                <a:ea typeface="+mn-ea"/>
                <a:cs typeface="Arial" charset="0"/>
              </a:rPr>
              <a:t> available online.</a:t>
            </a:r>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56</a:t>
            </a:fld>
            <a:endParaRPr lang="en-GB"/>
          </a:p>
        </p:txBody>
      </p:sp>
    </p:spTree>
    <p:extLst>
      <p:ext uri="{BB962C8B-B14F-4D97-AF65-F5344CB8AC3E}">
        <p14:creationId xmlns:p14="http://schemas.microsoft.com/office/powerpoint/2010/main" val="2380907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sz="2400" dirty="0" smtClean="0"/>
              <a:t>Every Club has a constitution. It will include your aims &amp; objectives, the committee roles and regulations about meetings, finance &amp; complaints.</a:t>
            </a:r>
          </a:p>
          <a:p>
            <a:pPr lvl="1">
              <a:spcBef>
                <a:spcPts val="1200"/>
              </a:spcBef>
            </a:pPr>
            <a:r>
              <a:rPr lang="en-US" sz="2400" dirty="0" smtClean="0"/>
              <a:t>You have the ability to change your constitution through amendments made in a General Meeting (AGM or EGM).</a:t>
            </a:r>
          </a:p>
          <a:p>
            <a:pPr>
              <a:spcBef>
                <a:spcPts val="1200"/>
              </a:spcBef>
            </a:pPr>
            <a:r>
              <a:rPr lang="en-US" sz="2400" dirty="0" smtClean="0"/>
              <a:t>Inventories. </a:t>
            </a:r>
          </a:p>
          <a:p>
            <a:pPr lvl="1">
              <a:spcBef>
                <a:spcPts val="1200"/>
              </a:spcBef>
            </a:pPr>
            <a:r>
              <a:rPr lang="en-US" sz="2400" dirty="0" smtClean="0"/>
              <a:t>If you r Club has equipment then you need to make sure you have inventory of everything you own, especially if you store it within the SU. </a:t>
            </a:r>
          </a:p>
          <a:p>
            <a:pPr lvl="1">
              <a:spcBef>
                <a:spcPts val="1200"/>
              </a:spcBef>
            </a:pPr>
            <a:r>
              <a:rPr lang="en-US" sz="2400" dirty="0" smtClean="0"/>
              <a:t>Your equipment is only insured if it is on the inventory we hold!</a:t>
            </a:r>
          </a:p>
          <a:p>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solidFill>
                  <a:srgbClr val="000000"/>
                </a:solidFill>
              </a:rPr>
              <a:pPr>
                <a:defRPr/>
              </a:pPr>
              <a:t>10</a:t>
            </a:fld>
            <a:endParaRPr lang="en-GB">
              <a:solidFill>
                <a:srgbClr val="000000"/>
              </a:solidFill>
            </a:endParaRPr>
          </a:p>
        </p:txBody>
      </p:sp>
    </p:spTree>
    <p:extLst>
      <p:ext uri="{BB962C8B-B14F-4D97-AF65-F5344CB8AC3E}">
        <p14:creationId xmlns:p14="http://schemas.microsoft.com/office/powerpoint/2010/main" val="2847751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solidFill>
                  <a:srgbClr val="000000"/>
                </a:solidFill>
              </a:rPr>
              <a:pPr>
                <a:defRPr/>
              </a:pPr>
              <a:t>11</a:t>
            </a:fld>
            <a:endParaRPr lang="en-GB">
              <a:solidFill>
                <a:srgbClr val="000000"/>
              </a:solidFill>
            </a:endParaRPr>
          </a:p>
        </p:txBody>
      </p:sp>
    </p:spTree>
    <p:extLst>
      <p:ext uri="{BB962C8B-B14F-4D97-AF65-F5344CB8AC3E}">
        <p14:creationId xmlns:p14="http://schemas.microsoft.com/office/powerpoint/2010/main" val="4094405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12</a:t>
            </a:fld>
            <a:endParaRPr lang="en-GB"/>
          </a:p>
        </p:txBody>
      </p:sp>
    </p:spTree>
    <p:extLst>
      <p:ext uri="{BB962C8B-B14F-4D97-AF65-F5344CB8AC3E}">
        <p14:creationId xmlns:p14="http://schemas.microsoft.com/office/powerpoint/2010/main" val="1207513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15</a:t>
            </a:fld>
            <a:endParaRPr lang="en-GB"/>
          </a:p>
        </p:txBody>
      </p:sp>
    </p:spTree>
    <p:extLst>
      <p:ext uri="{BB962C8B-B14F-4D97-AF65-F5344CB8AC3E}">
        <p14:creationId xmlns:p14="http://schemas.microsoft.com/office/powerpoint/2010/main" val="28814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means committee members cannot be paid for coaching, teaching, photography, trip leading etc. that they provide for any</a:t>
            </a:r>
            <a:r>
              <a:rPr lang="en-GB" baseline="0" dirty="0" smtClean="0"/>
              <a:t> club/society for which they are on the committee.</a:t>
            </a:r>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19</a:t>
            </a:fld>
            <a:endParaRPr lang="en-GB"/>
          </a:p>
        </p:txBody>
      </p:sp>
    </p:spTree>
    <p:extLst>
      <p:ext uri="{BB962C8B-B14F-4D97-AF65-F5344CB8AC3E}">
        <p14:creationId xmlns:p14="http://schemas.microsoft.com/office/powerpoint/2010/main" val="1106387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Reserve account linked to club/society </a:t>
            </a:r>
            <a:r>
              <a:rPr lang="en-GB" dirty="0" err="1" smtClean="0"/>
              <a:t>tiering</a:t>
            </a:r>
            <a:r>
              <a:rPr lang="en-GB" dirty="0" smtClean="0"/>
              <a:t>.</a:t>
            </a:r>
          </a:p>
          <a:p>
            <a:r>
              <a:rPr lang="en-GB" dirty="0" smtClean="0"/>
              <a:t>Don’t worry if an</a:t>
            </a:r>
            <a:r>
              <a:rPr lang="en-GB" baseline="0" dirty="0" smtClean="0"/>
              <a:t> account isn’t on your statement – it doesn’t mean you don’t have it!</a:t>
            </a:r>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22</a:t>
            </a:fld>
            <a:endParaRPr lang="en-GB"/>
          </a:p>
        </p:txBody>
      </p:sp>
    </p:spTree>
    <p:extLst>
      <p:ext uri="{BB962C8B-B14F-4D97-AF65-F5344CB8AC3E}">
        <p14:creationId xmlns:p14="http://schemas.microsoft.com/office/powerpoint/2010/main" val="3100635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Can also pay in at</a:t>
            </a:r>
            <a:r>
              <a:rPr lang="en-GB" baseline="0" dirty="0" smtClean="0"/>
              <a:t> Heath Students’ Union – but may take longer to appear on statement.</a:t>
            </a:r>
            <a:endParaRPr lang="en-GB" dirty="0"/>
          </a:p>
        </p:txBody>
      </p:sp>
      <p:sp>
        <p:nvSpPr>
          <p:cNvPr id="4" name="Slide Number Placeholder 3"/>
          <p:cNvSpPr>
            <a:spLocks noGrp="1"/>
          </p:cNvSpPr>
          <p:nvPr>
            <p:ph type="sldNum" sz="quarter" idx="10"/>
          </p:nvPr>
        </p:nvSpPr>
        <p:spPr/>
        <p:txBody>
          <a:bodyPr/>
          <a:lstStyle/>
          <a:p>
            <a:pPr>
              <a:defRPr/>
            </a:pPr>
            <a:fld id="{DCC84733-0F84-4DF3-971E-E002EC9324B2}" type="slidenum">
              <a:rPr lang="en-GB" smtClean="0"/>
              <a:pPr>
                <a:defRPr/>
              </a:pPr>
              <a:t>28</a:t>
            </a:fld>
            <a:endParaRPr lang="en-GB"/>
          </a:p>
        </p:txBody>
      </p:sp>
    </p:spTree>
    <p:extLst>
      <p:ext uri="{BB962C8B-B14F-4D97-AF65-F5344CB8AC3E}">
        <p14:creationId xmlns:p14="http://schemas.microsoft.com/office/powerpoint/2010/main" val="3047445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3528" y="2132856"/>
            <a:ext cx="8208912" cy="1470025"/>
          </a:xfrm>
          <a:prstGeom prst="rect">
            <a:avLst/>
          </a:prstGeom>
        </p:spPr>
        <p:txBody>
          <a:bodyPr/>
          <a:lstStyle>
            <a:lvl1pPr>
              <a:defRPr>
                <a:solidFill>
                  <a:schemeClr val="tx1"/>
                </a:solidFill>
                <a:latin typeface="Franklin Gothic Demi"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sz="2800">
                <a:solidFill>
                  <a:schemeClr val="tx1"/>
                </a:solidFill>
                <a:latin typeface="Franklin Gothic Demi"/>
                <a:cs typeface="Franklin Gothic Demi"/>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5" name="Content Placeholder 2"/>
          <p:cNvSpPr>
            <a:spLocks noGrp="1"/>
          </p:cNvSpPr>
          <p:nvPr>
            <p:ph sz="half" idx="10"/>
          </p:nvPr>
        </p:nvSpPr>
        <p:spPr>
          <a:xfrm>
            <a:off x="4756476" y="2204864"/>
            <a:ext cx="4140000" cy="4020451"/>
          </a:xfrm>
          <a:prstGeom prst="rect">
            <a:avLst/>
          </a:prstGeom>
        </p:spPr>
        <p:txBody>
          <a:bodyPr/>
          <a:lstStyle>
            <a:lvl1pPr>
              <a:spcAft>
                <a:spcPts val="1200"/>
              </a:spcAft>
              <a:defRPr sz="2800">
                <a:solidFill>
                  <a:schemeClr val="tx1"/>
                </a:solidFill>
                <a:latin typeface="Franklin Gothic Book"/>
              </a:defRPr>
            </a:lvl1pPr>
            <a:lvl2pPr>
              <a:spcAft>
                <a:spcPts val="1200"/>
              </a:spcAft>
              <a:defRPr sz="2800">
                <a:solidFill>
                  <a:schemeClr val="tx1"/>
                </a:solidFill>
                <a:latin typeface="Franklin Gothic Book"/>
              </a:defRPr>
            </a:lvl2pPr>
            <a:lvl3pPr>
              <a:spcAft>
                <a:spcPts val="1200"/>
              </a:spcAft>
              <a:defRPr sz="2800">
                <a:solidFill>
                  <a:schemeClr val="tx1"/>
                </a:solidFill>
                <a:latin typeface="Franklin Gothic Book"/>
              </a:defRPr>
            </a:lvl3pPr>
            <a:lvl4pPr>
              <a:spcAft>
                <a:spcPts val="1200"/>
              </a:spcAft>
              <a:defRPr sz="2800">
                <a:solidFill>
                  <a:schemeClr val="tx1"/>
                </a:solidFill>
                <a:latin typeface="Franklin Gothic Book"/>
              </a:defRPr>
            </a:lvl4pPr>
            <a:lvl5pPr>
              <a:spcAft>
                <a:spcPts val="1200"/>
              </a:spcAft>
              <a:defRPr sz="2800">
                <a:solidFill>
                  <a:schemeClr val="tx1"/>
                </a:solidFill>
                <a:latin typeface="Franklin Gothic Book"/>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 name="Content Placeholder 2"/>
          <p:cNvSpPr>
            <a:spLocks noGrp="1"/>
          </p:cNvSpPr>
          <p:nvPr>
            <p:ph sz="half" idx="1"/>
          </p:nvPr>
        </p:nvSpPr>
        <p:spPr>
          <a:xfrm>
            <a:off x="251520" y="2204864"/>
            <a:ext cx="4140000" cy="4020451"/>
          </a:xfrm>
          <a:prstGeom prst="rect">
            <a:avLst/>
          </a:prstGeom>
        </p:spPr>
        <p:txBody>
          <a:bodyPr/>
          <a:lstStyle>
            <a:lvl1pPr>
              <a:spcAft>
                <a:spcPts val="1200"/>
              </a:spcAft>
              <a:defRPr sz="2800">
                <a:solidFill>
                  <a:schemeClr val="tx1"/>
                </a:solidFill>
                <a:latin typeface="Franklin Gothic Book"/>
              </a:defRPr>
            </a:lvl1pPr>
            <a:lvl2pPr>
              <a:spcAft>
                <a:spcPts val="1200"/>
              </a:spcAft>
              <a:defRPr sz="2800">
                <a:solidFill>
                  <a:schemeClr val="tx1"/>
                </a:solidFill>
                <a:latin typeface="Franklin Gothic Book"/>
              </a:defRPr>
            </a:lvl2pPr>
            <a:lvl3pPr>
              <a:spcAft>
                <a:spcPts val="1200"/>
              </a:spcAft>
              <a:defRPr sz="2800">
                <a:solidFill>
                  <a:schemeClr val="tx1"/>
                </a:solidFill>
                <a:latin typeface="Franklin Gothic Book"/>
              </a:defRPr>
            </a:lvl3pPr>
            <a:lvl4pPr>
              <a:spcAft>
                <a:spcPts val="1200"/>
              </a:spcAft>
              <a:defRPr sz="2800">
                <a:solidFill>
                  <a:schemeClr val="tx1"/>
                </a:solidFill>
                <a:latin typeface="Franklin Gothic Book"/>
              </a:defRPr>
            </a:lvl4pPr>
            <a:lvl5pPr>
              <a:spcAft>
                <a:spcPts val="1200"/>
              </a:spcAft>
              <a:defRPr sz="2800">
                <a:solidFill>
                  <a:schemeClr val="tx1"/>
                </a:solidFill>
                <a:latin typeface="Franklin Gothic Book"/>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itle 1"/>
          <p:cNvSpPr>
            <a:spLocks noGrp="1"/>
          </p:cNvSpPr>
          <p:nvPr>
            <p:ph type="title"/>
          </p:nvPr>
        </p:nvSpPr>
        <p:spPr>
          <a:xfrm>
            <a:off x="251520" y="908720"/>
            <a:ext cx="4140000" cy="998984"/>
          </a:xfrm>
          <a:prstGeom prst="rect">
            <a:avLst/>
          </a:prstGeom>
        </p:spPr>
        <p:txBody>
          <a:bodyPr/>
          <a:lstStyle>
            <a:lvl1pPr algn="l">
              <a:defRPr sz="3600">
                <a:solidFill>
                  <a:schemeClr val="tx1"/>
                </a:solidFill>
                <a:latin typeface="Franklin Gothic Demi" pitchFamily="34" charset="0"/>
              </a:defRPr>
            </a:lvl1pPr>
          </a:lstStyle>
          <a:p>
            <a:r>
              <a:rPr lang="en-US" dirty="0" smtClean="0"/>
              <a:t>Click to edit Master title style</a:t>
            </a:r>
            <a:endParaRPr lang="en-GB" dirty="0"/>
          </a:p>
        </p:txBody>
      </p:sp>
      <p:sp>
        <p:nvSpPr>
          <p:cNvPr id="9" name="Text Placeholder 8"/>
          <p:cNvSpPr>
            <a:spLocks noGrp="1"/>
          </p:cNvSpPr>
          <p:nvPr>
            <p:ph type="body" sz="quarter" idx="11"/>
          </p:nvPr>
        </p:nvSpPr>
        <p:spPr>
          <a:xfrm>
            <a:off x="4756476" y="908720"/>
            <a:ext cx="4136004" cy="1002592"/>
          </a:xfrm>
          <a:prstGeom prst="rect">
            <a:avLst/>
          </a:prstGeom>
        </p:spPr>
        <p:txBody>
          <a:bodyPr/>
          <a:lstStyle>
            <a:lvl1pPr marL="0" indent="0">
              <a:buNone/>
              <a:defRPr sz="3600">
                <a:latin typeface="Franklin Gothic Demi" panose="020B0703020102020204" pitchFamily="34" charset="0"/>
              </a:defRPr>
            </a:lvl1pPr>
          </a:lstStyle>
          <a:p>
            <a:pPr lvl="0"/>
            <a:endParaRPr lang="en-GB" dirty="0"/>
          </a:p>
        </p:txBody>
      </p:sp>
    </p:spTree>
    <p:extLst>
      <p:ext uri="{BB962C8B-B14F-4D97-AF65-F5344CB8AC3E}">
        <p14:creationId xmlns:p14="http://schemas.microsoft.com/office/powerpoint/2010/main" val="359563682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5" name="Content Placeholder 2"/>
          <p:cNvSpPr>
            <a:spLocks noGrp="1"/>
          </p:cNvSpPr>
          <p:nvPr>
            <p:ph sz="half" idx="10"/>
          </p:nvPr>
        </p:nvSpPr>
        <p:spPr>
          <a:xfrm>
            <a:off x="4756476" y="2204864"/>
            <a:ext cx="4140000" cy="4020451"/>
          </a:xfrm>
          <a:prstGeom prst="rect">
            <a:avLst/>
          </a:prstGeom>
        </p:spPr>
        <p:txBody>
          <a:bodyPr/>
          <a:lstStyle>
            <a:lvl1pPr>
              <a:spcAft>
                <a:spcPts val="1200"/>
              </a:spcAft>
              <a:defRPr sz="2800">
                <a:solidFill>
                  <a:schemeClr val="tx1"/>
                </a:solidFill>
                <a:latin typeface="Franklin Gothic Book"/>
              </a:defRPr>
            </a:lvl1pPr>
            <a:lvl2pPr>
              <a:spcAft>
                <a:spcPts val="1200"/>
              </a:spcAft>
              <a:defRPr sz="2800">
                <a:solidFill>
                  <a:schemeClr val="tx1"/>
                </a:solidFill>
                <a:latin typeface="Franklin Gothic Book"/>
              </a:defRPr>
            </a:lvl2pPr>
            <a:lvl3pPr>
              <a:spcAft>
                <a:spcPts val="1200"/>
              </a:spcAft>
              <a:defRPr sz="2800">
                <a:solidFill>
                  <a:schemeClr val="tx1"/>
                </a:solidFill>
                <a:latin typeface="Franklin Gothic Book"/>
              </a:defRPr>
            </a:lvl3pPr>
            <a:lvl4pPr>
              <a:spcAft>
                <a:spcPts val="1200"/>
              </a:spcAft>
              <a:defRPr sz="2800">
                <a:solidFill>
                  <a:schemeClr val="tx1"/>
                </a:solidFill>
                <a:latin typeface="Franklin Gothic Book"/>
              </a:defRPr>
            </a:lvl4pPr>
            <a:lvl5pPr>
              <a:spcAft>
                <a:spcPts val="1200"/>
              </a:spcAft>
              <a:defRPr sz="2800">
                <a:solidFill>
                  <a:schemeClr val="tx1"/>
                </a:solidFill>
                <a:latin typeface="Franklin Gothic Book"/>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 name="Content Placeholder 2"/>
          <p:cNvSpPr>
            <a:spLocks noGrp="1"/>
          </p:cNvSpPr>
          <p:nvPr>
            <p:ph sz="half" idx="1"/>
          </p:nvPr>
        </p:nvSpPr>
        <p:spPr>
          <a:xfrm>
            <a:off x="251520" y="2204864"/>
            <a:ext cx="4140000" cy="4020451"/>
          </a:xfrm>
          <a:prstGeom prst="rect">
            <a:avLst/>
          </a:prstGeom>
        </p:spPr>
        <p:txBody>
          <a:bodyPr/>
          <a:lstStyle>
            <a:lvl1pPr>
              <a:spcAft>
                <a:spcPts val="1200"/>
              </a:spcAft>
              <a:defRPr sz="2800">
                <a:solidFill>
                  <a:schemeClr val="tx1"/>
                </a:solidFill>
                <a:latin typeface="Franklin Gothic Book"/>
              </a:defRPr>
            </a:lvl1pPr>
            <a:lvl2pPr>
              <a:spcAft>
                <a:spcPts val="1200"/>
              </a:spcAft>
              <a:defRPr sz="2800">
                <a:solidFill>
                  <a:schemeClr val="tx1"/>
                </a:solidFill>
                <a:latin typeface="Franklin Gothic Book"/>
              </a:defRPr>
            </a:lvl2pPr>
            <a:lvl3pPr>
              <a:spcAft>
                <a:spcPts val="1200"/>
              </a:spcAft>
              <a:defRPr sz="2800">
                <a:solidFill>
                  <a:schemeClr val="tx1"/>
                </a:solidFill>
                <a:latin typeface="Franklin Gothic Book"/>
              </a:defRPr>
            </a:lvl3pPr>
            <a:lvl4pPr>
              <a:spcAft>
                <a:spcPts val="1200"/>
              </a:spcAft>
              <a:defRPr sz="2800">
                <a:solidFill>
                  <a:schemeClr val="tx1"/>
                </a:solidFill>
                <a:latin typeface="Franklin Gothic Book"/>
              </a:defRPr>
            </a:lvl4pPr>
            <a:lvl5pPr>
              <a:spcAft>
                <a:spcPts val="1200"/>
              </a:spcAft>
              <a:defRPr sz="2800">
                <a:solidFill>
                  <a:schemeClr val="tx1"/>
                </a:solidFill>
                <a:latin typeface="Franklin Gothic Book"/>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itle 1"/>
          <p:cNvSpPr>
            <a:spLocks noGrp="1"/>
          </p:cNvSpPr>
          <p:nvPr>
            <p:ph type="title"/>
          </p:nvPr>
        </p:nvSpPr>
        <p:spPr>
          <a:xfrm>
            <a:off x="251520" y="908720"/>
            <a:ext cx="4140000" cy="998984"/>
          </a:xfrm>
          <a:prstGeom prst="rect">
            <a:avLst/>
          </a:prstGeom>
        </p:spPr>
        <p:txBody>
          <a:bodyPr/>
          <a:lstStyle>
            <a:lvl1pPr algn="l">
              <a:defRPr sz="3600">
                <a:solidFill>
                  <a:schemeClr val="tx1"/>
                </a:solidFill>
                <a:latin typeface="Franklin Gothic Demi" pitchFamily="34" charset="0"/>
              </a:defRPr>
            </a:lvl1pPr>
          </a:lstStyle>
          <a:p>
            <a:r>
              <a:rPr lang="en-US" dirty="0" smtClean="0"/>
              <a:t>Click to edit Master title style</a:t>
            </a:r>
            <a:endParaRPr lang="en-GB" dirty="0"/>
          </a:p>
        </p:txBody>
      </p:sp>
      <p:sp>
        <p:nvSpPr>
          <p:cNvPr id="9" name="Text Placeholder 8"/>
          <p:cNvSpPr>
            <a:spLocks noGrp="1"/>
          </p:cNvSpPr>
          <p:nvPr>
            <p:ph type="body" sz="quarter" idx="11"/>
          </p:nvPr>
        </p:nvSpPr>
        <p:spPr>
          <a:xfrm>
            <a:off x="4756476" y="908720"/>
            <a:ext cx="4136004" cy="1002592"/>
          </a:xfrm>
          <a:prstGeom prst="rect">
            <a:avLst/>
          </a:prstGeom>
        </p:spPr>
        <p:txBody>
          <a:bodyPr/>
          <a:lstStyle>
            <a:lvl1pPr marL="0" indent="0">
              <a:buNone/>
              <a:defRPr sz="3600">
                <a:latin typeface="Franklin Gothic Demi" panose="020B0703020102020204" pitchFamily="34" charset="0"/>
              </a:defRPr>
            </a:lvl1pPr>
          </a:lstStyle>
          <a:p>
            <a:pPr lvl="0"/>
            <a:endParaRPr lang="en-GB" dirty="0"/>
          </a:p>
        </p:txBody>
      </p:sp>
    </p:spTree>
    <p:extLst>
      <p:ext uri="{BB962C8B-B14F-4D97-AF65-F5344CB8AC3E}">
        <p14:creationId xmlns:p14="http://schemas.microsoft.com/office/powerpoint/2010/main" val="233148685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Content Placeholder 2"/>
          <p:cNvSpPr>
            <a:spLocks noGrp="1"/>
          </p:cNvSpPr>
          <p:nvPr>
            <p:ph sz="half" idx="10"/>
          </p:nvPr>
        </p:nvSpPr>
        <p:spPr>
          <a:xfrm>
            <a:off x="4756476" y="2204866"/>
            <a:ext cx="4140000" cy="4020451"/>
          </a:xfrm>
          <a:prstGeom prst="rect">
            <a:avLst/>
          </a:prstGeom>
        </p:spPr>
        <p:txBody>
          <a:bodyPr/>
          <a:lstStyle>
            <a:lvl1pPr>
              <a:spcAft>
                <a:spcPts val="900"/>
              </a:spcAft>
              <a:defRPr sz="2100">
                <a:solidFill>
                  <a:schemeClr val="tx1"/>
                </a:solidFill>
                <a:latin typeface="Franklin Gothic Book"/>
              </a:defRPr>
            </a:lvl1pPr>
            <a:lvl2pPr>
              <a:spcAft>
                <a:spcPts val="900"/>
              </a:spcAft>
              <a:defRPr sz="2100">
                <a:solidFill>
                  <a:schemeClr val="tx1"/>
                </a:solidFill>
                <a:latin typeface="Franklin Gothic Book"/>
              </a:defRPr>
            </a:lvl2pPr>
            <a:lvl3pPr>
              <a:spcAft>
                <a:spcPts val="900"/>
              </a:spcAft>
              <a:defRPr sz="2100">
                <a:solidFill>
                  <a:schemeClr val="tx1"/>
                </a:solidFill>
                <a:latin typeface="Franklin Gothic Book"/>
              </a:defRPr>
            </a:lvl3pPr>
            <a:lvl4pPr>
              <a:spcAft>
                <a:spcPts val="900"/>
              </a:spcAft>
              <a:defRPr sz="2100">
                <a:solidFill>
                  <a:schemeClr val="tx1"/>
                </a:solidFill>
                <a:latin typeface="Franklin Gothic Book"/>
              </a:defRPr>
            </a:lvl4pPr>
            <a:lvl5pPr>
              <a:spcAft>
                <a:spcPts val="900"/>
              </a:spcAft>
              <a:defRPr sz="2100">
                <a:solidFill>
                  <a:schemeClr val="tx1"/>
                </a:solidFill>
                <a:latin typeface="Franklin Gothic Book"/>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 name="Content Placeholder 2"/>
          <p:cNvSpPr>
            <a:spLocks noGrp="1"/>
          </p:cNvSpPr>
          <p:nvPr>
            <p:ph sz="half" idx="1"/>
          </p:nvPr>
        </p:nvSpPr>
        <p:spPr>
          <a:xfrm>
            <a:off x="251520" y="2204866"/>
            <a:ext cx="4140000" cy="4020451"/>
          </a:xfrm>
          <a:prstGeom prst="rect">
            <a:avLst/>
          </a:prstGeom>
        </p:spPr>
        <p:txBody>
          <a:bodyPr/>
          <a:lstStyle>
            <a:lvl1pPr>
              <a:spcAft>
                <a:spcPts val="900"/>
              </a:spcAft>
              <a:defRPr sz="2100">
                <a:solidFill>
                  <a:schemeClr val="tx1"/>
                </a:solidFill>
                <a:latin typeface="Franklin Gothic Book"/>
              </a:defRPr>
            </a:lvl1pPr>
            <a:lvl2pPr>
              <a:spcAft>
                <a:spcPts val="900"/>
              </a:spcAft>
              <a:defRPr sz="2100">
                <a:solidFill>
                  <a:schemeClr val="tx1"/>
                </a:solidFill>
                <a:latin typeface="Franklin Gothic Book"/>
              </a:defRPr>
            </a:lvl2pPr>
            <a:lvl3pPr>
              <a:spcAft>
                <a:spcPts val="900"/>
              </a:spcAft>
              <a:defRPr sz="2100">
                <a:solidFill>
                  <a:schemeClr val="tx1"/>
                </a:solidFill>
                <a:latin typeface="Franklin Gothic Book"/>
              </a:defRPr>
            </a:lvl3pPr>
            <a:lvl4pPr>
              <a:spcAft>
                <a:spcPts val="900"/>
              </a:spcAft>
              <a:defRPr sz="2100">
                <a:solidFill>
                  <a:schemeClr val="tx1"/>
                </a:solidFill>
                <a:latin typeface="Franklin Gothic Book"/>
              </a:defRPr>
            </a:lvl4pPr>
            <a:lvl5pPr>
              <a:spcAft>
                <a:spcPts val="900"/>
              </a:spcAft>
              <a:defRPr sz="2100">
                <a:solidFill>
                  <a:schemeClr val="tx1"/>
                </a:solidFill>
                <a:latin typeface="Franklin Gothic Book"/>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itle 1"/>
          <p:cNvSpPr>
            <a:spLocks noGrp="1"/>
          </p:cNvSpPr>
          <p:nvPr>
            <p:ph type="title"/>
          </p:nvPr>
        </p:nvSpPr>
        <p:spPr>
          <a:xfrm>
            <a:off x="251520" y="908720"/>
            <a:ext cx="4140000" cy="998984"/>
          </a:xfrm>
          <a:prstGeom prst="rect">
            <a:avLst/>
          </a:prstGeom>
        </p:spPr>
        <p:txBody>
          <a:bodyPr/>
          <a:lstStyle>
            <a:lvl1pPr algn="l">
              <a:defRPr sz="2700">
                <a:solidFill>
                  <a:schemeClr val="tx1"/>
                </a:solidFill>
                <a:latin typeface="Franklin Gothic Demi" pitchFamily="34" charset="0"/>
              </a:defRPr>
            </a:lvl1pPr>
          </a:lstStyle>
          <a:p>
            <a:r>
              <a:rPr lang="en-US" dirty="0" smtClean="0"/>
              <a:t>Click to edit Master title style</a:t>
            </a:r>
            <a:endParaRPr lang="en-GB" dirty="0"/>
          </a:p>
        </p:txBody>
      </p:sp>
      <p:sp>
        <p:nvSpPr>
          <p:cNvPr id="9" name="Text Placeholder 8"/>
          <p:cNvSpPr>
            <a:spLocks noGrp="1"/>
          </p:cNvSpPr>
          <p:nvPr>
            <p:ph type="body" sz="quarter" idx="11"/>
          </p:nvPr>
        </p:nvSpPr>
        <p:spPr>
          <a:xfrm>
            <a:off x="4756476" y="908720"/>
            <a:ext cx="4136004" cy="1002592"/>
          </a:xfrm>
          <a:prstGeom prst="rect">
            <a:avLst/>
          </a:prstGeom>
        </p:spPr>
        <p:txBody>
          <a:bodyPr/>
          <a:lstStyle>
            <a:lvl1pPr marL="0" indent="0">
              <a:buNone/>
              <a:defRPr sz="2700">
                <a:latin typeface="Franklin Gothic Demi" panose="020B0703020102020204" pitchFamily="34" charset="0"/>
              </a:defRPr>
            </a:lvl1pPr>
          </a:lstStyle>
          <a:p>
            <a:pPr lvl="0"/>
            <a:endParaRPr lang="en-GB" dirty="0"/>
          </a:p>
        </p:txBody>
      </p:sp>
    </p:spTree>
    <p:extLst>
      <p:ext uri="{BB962C8B-B14F-4D97-AF65-F5344CB8AC3E}">
        <p14:creationId xmlns:p14="http://schemas.microsoft.com/office/powerpoint/2010/main" val="22628860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Content Placeholder 2"/>
          <p:cNvSpPr>
            <a:spLocks noGrp="1"/>
          </p:cNvSpPr>
          <p:nvPr>
            <p:ph sz="half" idx="10"/>
          </p:nvPr>
        </p:nvSpPr>
        <p:spPr>
          <a:xfrm>
            <a:off x="4756476" y="2204866"/>
            <a:ext cx="4140000" cy="4020451"/>
          </a:xfrm>
          <a:prstGeom prst="rect">
            <a:avLst/>
          </a:prstGeom>
        </p:spPr>
        <p:txBody>
          <a:bodyPr/>
          <a:lstStyle>
            <a:lvl1pPr>
              <a:spcAft>
                <a:spcPts val="900"/>
              </a:spcAft>
              <a:defRPr sz="2100">
                <a:solidFill>
                  <a:schemeClr val="tx1"/>
                </a:solidFill>
                <a:latin typeface="Franklin Gothic Book"/>
              </a:defRPr>
            </a:lvl1pPr>
            <a:lvl2pPr>
              <a:spcAft>
                <a:spcPts val="900"/>
              </a:spcAft>
              <a:defRPr sz="2100">
                <a:solidFill>
                  <a:schemeClr val="tx1"/>
                </a:solidFill>
                <a:latin typeface="Franklin Gothic Book"/>
              </a:defRPr>
            </a:lvl2pPr>
            <a:lvl3pPr>
              <a:spcAft>
                <a:spcPts val="900"/>
              </a:spcAft>
              <a:defRPr sz="2100">
                <a:solidFill>
                  <a:schemeClr val="tx1"/>
                </a:solidFill>
                <a:latin typeface="Franklin Gothic Book"/>
              </a:defRPr>
            </a:lvl3pPr>
            <a:lvl4pPr>
              <a:spcAft>
                <a:spcPts val="900"/>
              </a:spcAft>
              <a:defRPr sz="2100">
                <a:solidFill>
                  <a:schemeClr val="tx1"/>
                </a:solidFill>
                <a:latin typeface="Franklin Gothic Book"/>
              </a:defRPr>
            </a:lvl4pPr>
            <a:lvl5pPr>
              <a:spcAft>
                <a:spcPts val="900"/>
              </a:spcAft>
              <a:defRPr sz="2100">
                <a:solidFill>
                  <a:schemeClr val="tx1"/>
                </a:solidFill>
                <a:latin typeface="Franklin Gothic Book"/>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 name="Content Placeholder 2"/>
          <p:cNvSpPr>
            <a:spLocks noGrp="1"/>
          </p:cNvSpPr>
          <p:nvPr>
            <p:ph sz="half" idx="1"/>
          </p:nvPr>
        </p:nvSpPr>
        <p:spPr>
          <a:xfrm>
            <a:off x="251520" y="2204866"/>
            <a:ext cx="4140000" cy="4020451"/>
          </a:xfrm>
          <a:prstGeom prst="rect">
            <a:avLst/>
          </a:prstGeom>
        </p:spPr>
        <p:txBody>
          <a:bodyPr/>
          <a:lstStyle>
            <a:lvl1pPr>
              <a:spcAft>
                <a:spcPts val="900"/>
              </a:spcAft>
              <a:defRPr sz="2100">
                <a:solidFill>
                  <a:schemeClr val="tx1"/>
                </a:solidFill>
                <a:latin typeface="Franklin Gothic Book"/>
              </a:defRPr>
            </a:lvl1pPr>
            <a:lvl2pPr>
              <a:spcAft>
                <a:spcPts val="900"/>
              </a:spcAft>
              <a:defRPr sz="2100">
                <a:solidFill>
                  <a:schemeClr val="tx1"/>
                </a:solidFill>
                <a:latin typeface="Franklin Gothic Book"/>
              </a:defRPr>
            </a:lvl2pPr>
            <a:lvl3pPr>
              <a:spcAft>
                <a:spcPts val="900"/>
              </a:spcAft>
              <a:defRPr sz="2100">
                <a:solidFill>
                  <a:schemeClr val="tx1"/>
                </a:solidFill>
                <a:latin typeface="Franklin Gothic Book"/>
              </a:defRPr>
            </a:lvl3pPr>
            <a:lvl4pPr>
              <a:spcAft>
                <a:spcPts val="900"/>
              </a:spcAft>
              <a:defRPr sz="2100">
                <a:solidFill>
                  <a:schemeClr val="tx1"/>
                </a:solidFill>
                <a:latin typeface="Franklin Gothic Book"/>
              </a:defRPr>
            </a:lvl4pPr>
            <a:lvl5pPr>
              <a:spcAft>
                <a:spcPts val="900"/>
              </a:spcAft>
              <a:defRPr sz="2100">
                <a:solidFill>
                  <a:schemeClr val="tx1"/>
                </a:solidFill>
                <a:latin typeface="Franklin Gothic Book"/>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itle 1"/>
          <p:cNvSpPr>
            <a:spLocks noGrp="1"/>
          </p:cNvSpPr>
          <p:nvPr>
            <p:ph type="title"/>
          </p:nvPr>
        </p:nvSpPr>
        <p:spPr>
          <a:xfrm>
            <a:off x="251520" y="908720"/>
            <a:ext cx="4140000" cy="998984"/>
          </a:xfrm>
          <a:prstGeom prst="rect">
            <a:avLst/>
          </a:prstGeom>
        </p:spPr>
        <p:txBody>
          <a:bodyPr/>
          <a:lstStyle>
            <a:lvl1pPr algn="l">
              <a:defRPr sz="2700">
                <a:solidFill>
                  <a:schemeClr val="tx1"/>
                </a:solidFill>
                <a:latin typeface="Franklin Gothic Demi" pitchFamily="34" charset="0"/>
              </a:defRPr>
            </a:lvl1pPr>
          </a:lstStyle>
          <a:p>
            <a:r>
              <a:rPr lang="en-US" dirty="0" smtClean="0"/>
              <a:t>Click to edit Master title style</a:t>
            </a:r>
            <a:endParaRPr lang="en-GB" dirty="0"/>
          </a:p>
        </p:txBody>
      </p:sp>
      <p:sp>
        <p:nvSpPr>
          <p:cNvPr id="9" name="Text Placeholder 8"/>
          <p:cNvSpPr>
            <a:spLocks noGrp="1"/>
          </p:cNvSpPr>
          <p:nvPr>
            <p:ph type="body" sz="quarter" idx="11"/>
          </p:nvPr>
        </p:nvSpPr>
        <p:spPr>
          <a:xfrm>
            <a:off x="4756476" y="908720"/>
            <a:ext cx="4136004" cy="1002592"/>
          </a:xfrm>
          <a:prstGeom prst="rect">
            <a:avLst/>
          </a:prstGeom>
        </p:spPr>
        <p:txBody>
          <a:bodyPr/>
          <a:lstStyle>
            <a:lvl1pPr marL="0" indent="0">
              <a:buNone/>
              <a:defRPr sz="2700">
                <a:latin typeface="Franklin Gothic Demi" panose="020B0703020102020204" pitchFamily="34" charset="0"/>
              </a:defRPr>
            </a:lvl1pPr>
          </a:lstStyle>
          <a:p>
            <a:pPr lvl="0"/>
            <a:endParaRPr lang="en-GB" dirty="0"/>
          </a:p>
        </p:txBody>
      </p:sp>
    </p:spTree>
    <p:extLst>
      <p:ext uri="{BB962C8B-B14F-4D97-AF65-F5344CB8AC3E}">
        <p14:creationId xmlns:p14="http://schemas.microsoft.com/office/powerpoint/2010/main" val="288287190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5" name="Content Placeholder 2"/>
          <p:cNvSpPr>
            <a:spLocks noGrp="1"/>
          </p:cNvSpPr>
          <p:nvPr>
            <p:ph sz="half" idx="10"/>
          </p:nvPr>
        </p:nvSpPr>
        <p:spPr>
          <a:xfrm>
            <a:off x="4756476" y="2204866"/>
            <a:ext cx="4140000" cy="4020451"/>
          </a:xfrm>
          <a:prstGeom prst="rect">
            <a:avLst/>
          </a:prstGeom>
        </p:spPr>
        <p:txBody>
          <a:bodyPr/>
          <a:lstStyle>
            <a:lvl1pPr>
              <a:spcAft>
                <a:spcPts val="900"/>
              </a:spcAft>
              <a:defRPr sz="2100">
                <a:solidFill>
                  <a:schemeClr val="tx1"/>
                </a:solidFill>
                <a:latin typeface="Franklin Gothic Book"/>
              </a:defRPr>
            </a:lvl1pPr>
            <a:lvl2pPr>
              <a:spcAft>
                <a:spcPts val="900"/>
              </a:spcAft>
              <a:defRPr sz="2100">
                <a:solidFill>
                  <a:schemeClr val="tx1"/>
                </a:solidFill>
                <a:latin typeface="Franklin Gothic Book"/>
              </a:defRPr>
            </a:lvl2pPr>
            <a:lvl3pPr>
              <a:spcAft>
                <a:spcPts val="900"/>
              </a:spcAft>
              <a:defRPr sz="2100">
                <a:solidFill>
                  <a:schemeClr val="tx1"/>
                </a:solidFill>
                <a:latin typeface="Franklin Gothic Book"/>
              </a:defRPr>
            </a:lvl3pPr>
            <a:lvl4pPr>
              <a:spcAft>
                <a:spcPts val="900"/>
              </a:spcAft>
              <a:defRPr sz="2100">
                <a:solidFill>
                  <a:schemeClr val="tx1"/>
                </a:solidFill>
                <a:latin typeface="Franklin Gothic Book"/>
              </a:defRPr>
            </a:lvl4pPr>
            <a:lvl5pPr>
              <a:spcAft>
                <a:spcPts val="900"/>
              </a:spcAft>
              <a:defRPr sz="2100">
                <a:solidFill>
                  <a:schemeClr val="tx1"/>
                </a:solidFill>
                <a:latin typeface="Franklin Gothic Book"/>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 name="Content Placeholder 2"/>
          <p:cNvSpPr>
            <a:spLocks noGrp="1"/>
          </p:cNvSpPr>
          <p:nvPr>
            <p:ph sz="half" idx="1"/>
          </p:nvPr>
        </p:nvSpPr>
        <p:spPr>
          <a:xfrm>
            <a:off x="251520" y="2204866"/>
            <a:ext cx="4140000" cy="4020451"/>
          </a:xfrm>
          <a:prstGeom prst="rect">
            <a:avLst/>
          </a:prstGeom>
        </p:spPr>
        <p:txBody>
          <a:bodyPr/>
          <a:lstStyle>
            <a:lvl1pPr>
              <a:spcAft>
                <a:spcPts val="900"/>
              </a:spcAft>
              <a:defRPr sz="2100">
                <a:solidFill>
                  <a:schemeClr val="tx1"/>
                </a:solidFill>
                <a:latin typeface="Franklin Gothic Book"/>
              </a:defRPr>
            </a:lvl1pPr>
            <a:lvl2pPr>
              <a:spcAft>
                <a:spcPts val="900"/>
              </a:spcAft>
              <a:defRPr sz="2100">
                <a:solidFill>
                  <a:schemeClr val="tx1"/>
                </a:solidFill>
                <a:latin typeface="Franklin Gothic Book"/>
              </a:defRPr>
            </a:lvl2pPr>
            <a:lvl3pPr>
              <a:spcAft>
                <a:spcPts val="900"/>
              </a:spcAft>
              <a:defRPr sz="2100">
                <a:solidFill>
                  <a:schemeClr val="tx1"/>
                </a:solidFill>
                <a:latin typeface="Franklin Gothic Book"/>
              </a:defRPr>
            </a:lvl3pPr>
            <a:lvl4pPr>
              <a:spcAft>
                <a:spcPts val="900"/>
              </a:spcAft>
              <a:defRPr sz="2100">
                <a:solidFill>
                  <a:schemeClr val="tx1"/>
                </a:solidFill>
                <a:latin typeface="Franklin Gothic Book"/>
              </a:defRPr>
            </a:lvl4pPr>
            <a:lvl5pPr>
              <a:spcAft>
                <a:spcPts val="900"/>
              </a:spcAft>
              <a:defRPr sz="2100">
                <a:solidFill>
                  <a:schemeClr val="tx1"/>
                </a:solidFill>
                <a:latin typeface="Franklin Gothic Book"/>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itle 1"/>
          <p:cNvSpPr>
            <a:spLocks noGrp="1"/>
          </p:cNvSpPr>
          <p:nvPr>
            <p:ph type="title"/>
          </p:nvPr>
        </p:nvSpPr>
        <p:spPr>
          <a:xfrm>
            <a:off x="251520" y="908720"/>
            <a:ext cx="4140000" cy="998984"/>
          </a:xfrm>
          <a:prstGeom prst="rect">
            <a:avLst/>
          </a:prstGeom>
        </p:spPr>
        <p:txBody>
          <a:bodyPr/>
          <a:lstStyle>
            <a:lvl1pPr algn="l">
              <a:defRPr sz="2700">
                <a:solidFill>
                  <a:schemeClr val="tx1"/>
                </a:solidFill>
                <a:latin typeface="Franklin Gothic Demi" pitchFamily="34" charset="0"/>
              </a:defRPr>
            </a:lvl1pPr>
          </a:lstStyle>
          <a:p>
            <a:r>
              <a:rPr lang="en-US" dirty="0" smtClean="0"/>
              <a:t>Click to edit Master title style</a:t>
            </a:r>
            <a:endParaRPr lang="en-GB" dirty="0"/>
          </a:p>
        </p:txBody>
      </p:sp>
      <p:sp>
        <p:nvSpPr>
          <p:cNvPr id="9" name="Text Placeholder 8"/>
          <p:cNvSpPr>
            <a:spLocks noGrp="1"/>
          </p:cNvSpPr>
          <p:nvPr>
            <p:ph type="body" sz="quarter" idx="11"/>
          </p:nvPr>
        </p:nvSpPr>
        <p:spPr>
          <a:xfrm>
            <a:off x="4756476" y="908720"/>
            <a:ext cx="4136004" cy="1002592"/>
          </a:xfrm>
          <a:prstGeom prst="rect">
            <a:avLst/>
          </a:prstGeom>
        </p:spPr>
        <p:txBody>
          <a:bodyPr/>
          <a:lstStyle>
            <a:lvl1pPr marL="0" indent="0">
              <a:buNone/>
              <a:defRPr sz="2700">
                <a:latin typeface="Franklin Gothic Demi" panose="020B0703020102020204" pitchFamily="34" charset="0"/>
              </a:defRPr>
            </a:lvl1pPr>
          </a:lstStyle>
          <a:p>
            <a:pPr lvl="0"/>
            <a:endParaRPr lang="en-GB" dirty="0"/>
          </a:p>
        </p:txBody>
      </p:sp>
    </p:spTree>
    <p:extLst>
      <p:ext uri="{BB962C8B-B14F-4D97-AF65-F5344CB8AC3E}">
        <p14:creationId xmlns:p14="http://schemas.microsoft.com/office/powerpoint/2010/main" val="42472635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1133872"/>
            <a:ext cx="8496944" cy="998984"/>
          </a:xfrm>
          <a:prstGeom prst="rect">
            <a:avLst/>
          </a:prstGeom>
        </p:spPr>
        <p:txBody>
          <a:bodyPr/>
          <a:lstStyle>
            <a:lvl1pPr algn="l">
              <a:defRPr sz="3600">
                <a:solidFill>
                  <a:schemeClr val="tx1"/>
                </a:solidFill>
                <a:latin typeface="Franklin Gothic Dem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251520" y="2160000"/>
            <a:ext cx="8496944" cy="3921299"/>
          </a:xfrm>
          <a:prstGeom prst="rect">
            <a:avLst/>
          </a:prstGeom>
        </p:spPr>
        <p:txBody>
          <a:bodyPr/>
          <a:lstStyle>
            <a:lvl1pPr>
              <a:defRPr sz="2000" b="0" i="0" baseline="0">
                <a:solidFill>
                  <a:schemeClr val="tx1"/>
                </a:solidFill>
                <a:latin typeface="Franklin Gothic Book"/>
              </a:defRPr>
            </a:lvl1pPr>
            <a:lvl2pPr>
              <a:defRPr sz="2000" b="0" i="0" baseline="0">
                <a:solidFill>
                  <a:schemeClr val="tx1"/>
                </a:solidFill>
                <a:latin typeface="Franklin Gothic Book"/>
              </a:defRPr>
            </a:lvl2pPr>
            <a:lvl3pPr>
              <a:defRPr sz="2000" b="0" i="0" baseline="0">
                <a:solidFill>
                  <a:schemeClr val="tx1"/>
                </a:solidFill>
                <a:latin typeface="Franklin Gothic Book"/>
              </a:defRPr>
            </a:lvl3pPr>
            <a:lvl4pPr>
              <a:defRPr sz="2000" b="0" i="0" baseline="0">
                <a:solidFill>
                  <a:schemeClr val="tx1"/>
                </a:solidFill>
                <a:latin typeface="Franklin Gothic Book"/>
              </a:defRPr>
            </a:lvl4pPr>
            <a:lvl5pPr>
              <a:defRPr sz="2000" b="0" i="0" baseline="0">
                <a:solidFill>
                  <a:schemeClr val="tx1"/>
                </a:solidFill>
                <a:latin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520" y="2160000"/>
            <a:ext cx="3740224" cy="4065315"/>
          </a:xfrm>
          <a:prstGeom prst="rect">
            <a:avLst/>
          </a:prstGeom>
        </p:spPr>
        <p:txBody>
          <a:bodyPr/>
          <a:lstStyle>
            <a:lvl1pPr>
              <a:defRPr sz="2000">
                <a:solidFill>
                  <a:schemeClr val="tx1"/>
                </a:solidFill>
                <a:latin typeface="Franklin Gothic Book"/>
              </a:defRPr>
            </a:lvl1pPr>
            <a:lvl2pPr>
              <a:defRPr sz="2000">
                <a:solidFill>
                  <a:schemeClr val="tx1"/>
                </a:solidFill>
                <a:latin typeface="Franklin Gothic Book"/>
              </a:defRPr>
            </a:lvl2pPr>
            <a:lvl3pPr>
              <a:defRPr sz="2000">
                <a:solidFill>
                  <a:schemeClr val="tx1"/>
                </a:solidFill>
                <a:latin typeface="Franklin Gothic Book"/>
              </a:defRPr>
            </a:lvl3pPr>
            <a:lvl4pPr>
              <a:defRPr sz="2000">
                <a:solidFill>
                  <a:schemeClr val="tx1"/>
                </a:solidFill>
                <a:latin typeface="Franklin Gothic Book"/>
              </a:defRPr>
            </a:lvl4pPr>
            <a:lvl5pPr>
              <a:defRPr sz="2000">
                <a:solidFill>
                  <a:schemeClr val="tx1"/>
                </a:solidFill>
                <a:latin typeface="Franklin Gothic Book"/>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853880" y="2160000"/>
            <a:ext cx="4038600" cy="4065315"/>
          </a:xfrm>
          <a:prstGeom prst="rect">
            <a:avLst/>
          </a:prstGeom>
        </p:spPr>
        <p:txBody>
          <a:bodyPr/>
          <a:lstStyle>
            <a:lvl1pPr>
              <a:defRPr sz="2000">
                <a:solidFill>
                  <a:schemeClr val="tx1"/>
                </a:solidFill>
                <a:latin typeface="Franklin Gothic Book"/>
              </a:defRPr>
            </a:lvl1pPr>
            <a:lvl2pPr>
              <a:defRPr sz="2000">
                <a:solidFill>
                  <a:schemeClr val="tx1"/>
                </a:solidFill>
                <a:latin typeface="Franklin Gothic Book"/>
              </a:defRPr>
            </a:lvl2pPr>
            <a:lvl3pPr>
              <a:defRPr sz="2000">
                <a:solidFill>
                  <a:schemeClr val="tx1"/>
                </a:solidFill>
                <a:latin typeface="Franklin Gothic Book"/>
              </a:defRPr>
            </a:lvl3pPr>
            <a:lvl4pPr>
              <a:defRPr sz="2000">
                <a:solidFill>
                  <a:schemeClr val="tx1"/>
                </a:solidFill>
                <a:latin typeface="Franklin Gothic Book"/>
              </a:defRPr>
            </a:lvl4pPr>
            <a:lvl5pPr>
              <a:defRPr sz="2000">
                <a:solidFill>
                  <a:schemeClr val="tx1"/>
                </a:solidFill>
                <a:latin typeface="Franklin Gothic Book"/>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itle 1"/>
          <p:cNvSpPr>
            <a:spLocks noGrp="1"/>
          </p:cNvSpPr>
          <p:nvPr>
            <p:ph type="title"/>
          </p:nvPr>
        </p:nvSpPr>
        <p:spPr>
          <a:xfrm>
            <a:off x="251520" y="1134000"/>
            <a:ext cx="7344816" cy="998984"/>
          </a:xfrm>
          <a:prstGeom prst="rect">
            <a:avLst/>
          </a:prstGeom>
        </p:spPr>
        <p:txBody>
          <a:bodyPr/>
          <a:lstStyle>
            <a:lvl1pPr algn="l">
              <a:defRPr sz="3600">
                <a:solidFill>
                  <a:schemeClr val="tx1"/>
                </a:solidFill>
                <a:latin typeface="Franklin Gothic Demi" pitchFamily="34" charset="0"/>
              </a:defRPr>
            </a:lvl1pPr>
          </a:lstStyle>
          <a:p>
            <a:r>
              <a:rPr lang="en-US" dirty="0" smtClean="0"/>
              <a:t>Click to edit Master title style</a:t>
            </a:r>
            <a:endParaRPr lang="en-GB"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63688" y="2060849"/>
            <a:ext cx="5544616" cy="3312368"/>
          </a:xfrm>
          <a:prstGeom prst="rect">
            <a:avLst/>
          </a:prstGeom>
        </p:spPr>
        <p:txBody>
          <a:bodyPr/>
          <a:lstStyle>
            <a:lvl1pPr marL="0" indent="0">
              <a:buNone/>
              <a:defRPr sz="3200">
                <a:solidFill>
                  <a:schemeClr val="tx1"/>
                </a:solidFill>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GB"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200">
                <a:solidFill>
                  <a:schemeClr val="tx1"/>
                </a:solidFill>
                <a:latin typeface="Franklin Gothic 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cxnSp>
        <p:nvCxnSpPr>
          <p:cNvPr id="7" name="Straight Connector 6"/>
          <p:cNvCxnSpPr/>
          <p:nvPr userDrawn="1"/>
        </p:nvCxnSpPr>
        <p:spPr>
          <a:xfrm>
            <a:off x="323528" y="1772816"/>
            <a:ext cx="8496944" cy="0"/>
          </a:xfrm>
          <a:prstGeom prst="line">
            <a:avLst/>
          </a:prstGeom>
          <a:ln w="28575" cap="rnd" cmpd="sng">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Title 11"/>
          <p:cNvSpPr>
            <a:spLocks noGrp="1"/>
          </p:cNvSpPr>
          <p:nvPr>
            <p:ph type="title"/>
          </p:nvPr>
        </p:nvSpPr>
        <p:spPr>
          <a:xfrm>
            <a:off x="251520" y="1134000"/>
            <a:ext cx="8229600" cy="1143000"/>
          </a:xfrm>
          <a:prstGeom prst="rect">
            <a:avLst/>
          </a:prstGeom>
        </p:spPr>
        <p:txBody>
          <a:bodyPr vert="horz"/>
          <a:lstStyle>
            <a:lvl1pPr algn="l">
              <a:defRPr sz="3600">
                <a:solidFill>
                  <a:schemeClr val="tx1"/>
                </a:solidFill>
                <a:latin typeface="Franklin Gothic demi"/>
                <a:cs typeface="Franklin Gothic demi"/>
              </a:defRPr>
            </a:lvl1pPr>
          </a:lstStyle>
          <a:p>
            <a:r>
              <a:rPr lang="en-GB"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2000" y="1134000"/>
            <a:ext cx="8229600" cy="1143000"/>
          </a:xfrm>
          <a:prstGeom prst="rect">
            <a:avLst/>
          </a:prstGeom>
        </p:spPr>
        <p:txBody>
          <a:bodyPr vert="horz"/>
          <a:lstStyle>
            <a:lvl1pPr algn="l">
              <a:defRPr sz="3600">
                <a:solidFill>
                  <a:srgbClr val="000000"/>
                </a:solidFill>
                <a:latin typeface="Franklin Gothic Demi"/>
                <a:cs typeface="Franklin Gothic Demi"/>
              </a:defRPr>
            </a:lvl1pPr>
          </a:lstStyle>
          <a:p>
            <a:r>
              <a:rPr lang="en-GB"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ilingual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520" y="1907200"/>
            <a:ext cx="3740224" cy="4402120"/>
          </a:xfrm>
          <a:prstGeom prst="rect">
            <a:avLst/>
          </a:prstGeom>
        </p:spPr>
        <p:txBody>
          <a:bodyPr/>
          <a:lstStyle>
            <a:lvl1pPr>
              <a:spcAft>
                <a:spcPts val="1200"/>
              </a:spcAft>
              <a:defRPr sz="2400">
                <a:solidFill>
                  <a:schemeClr val="tx1"/>
                </a:solidFill>
                <a:latin typeface="Franklin Gothic Book"/>
              </a:defRPr>
            </a:lvl1pPr>
            <a:lvl2pPr>
              <a:spcAft>
                <a:spcPts val="1200"/>
              </a:spcAft>
              <a:defRPr sz="2400">
                <a:solidFill>
                  <a:schemeClr val="tx1"/>
                </a:solidFill>
                <a:latin typeface="Franklin Gothic Book"/>
              </a:defRPr>
            </a:lvl2pPr>
            <a:lvl3pPr>
              <a:spcAft>
                <a:spcPts val="1200"/>
              </a:spcAft>
              <a:defRPr sz="2400">
                <a:solidFill>
                  <a:schemeClr val="tx1"/>
                </a:solidFill>
                <a:latin typeface="Franklin Gothic Book"/>
              </a:defRPr>
            </a:lvl3pPr>
            <a:lvl4pPr>
              <a:spcAft>
                <a:spcPts val="1200"/>
              </a:spcAft>
              <a:defRPr sz="2400">
                <a:solidFill>
                  <a:schemeClr val="tx1"/>
                </a:solidFill>
                <a:latin typeface="Franklin Gothic Book"/>
              </a:defRPr>
            </a:lvl4pPr>
            <a:lvl5pPr>
              <a:spcAft>
                <a:spcPts val="1200"/>
              </a:spcAft>
              <a:defRPr sz="2400">
                <a:solidFill>
                  <a:schemeClr val="tx1"/>
                </a:solidFill>
                <a:latin typeface="Franklin Gothic Book"/>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853880" y="1907200"/>
            <a:ext cx="4038600" cy="4402120"/>
          </a:xfrm>
          <a:prstGeom prst="rect">
            <a:avLst/>
          </a:prstGeom>
        </p:spPr>
        <p:txBody>
          <a:bodyPr/>
          <a:lstStyle>
            <a:lvl1pPr marL="0" indent="0">
              <a:spcAft>
                <a:spcPts val="1200"/>
              </a:spcAft>
              <a:buNone/>
              <a:defRPr sz="2400">
                <a:solidFill>
                  <a:schemeClr val="tx1"/>
                </a:solidFill>
                <a:latin typeface="Franklin Gothic Book"/>
              </a:defRPr>
            </a:lvl1pPr>
            <a:lvl2pPr>
              <a:spcAft>
                <a:spcPts val="1200"/>
              </a:spcAft>
              <a:defRPr sz="2400">
                <a:solidFill>
                  <a:schemeClr val="tx1"/>
                </a:solidFill>
                <a:latin typeface="Franklin Gothic Book"/>
              </a:defRPr>
            </a:lvl2pPr>
            <a:lvl3pPr>
              <a:spcAft>
                <a:spcPts val="1200"/>
              </a:spcAft>
              <a:defRPr sz="2400">
                <a:solidFill>
                  <a:schemeClr val="tx1"/>
                </a:solidFill>
                <a:latin typeface="Franklin Gothic Book"/>
              </a:defRPr>
            </a:lvl3pPr>
            <a:lvl4pPr>
              <a:spcAft>
                <a:spcPts val="1200"/>
              </a:spcAft>
              <a:defRPr sz="2400">
                <a:solidFill>
                  <a:schemeClr val="tx1"/>
                </a:solidFill>
                <a:latin typeface="Franklin Gothic Book"/>
              </a:defRPr>
            </a:lvl4pPr>
            <a:lvl5pPr>
              <a:spcAft>
                <a:spcPts val="1200"/>
              </a:spcAft>
              <a:defRPr sz="2400">
                <a:solidFill>
                  <a:schemeClr val="tx1"/>
                </a:solidFill>
                <a:latin typeface="Franklin Gothic Book"/>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6" name="Title 1"/>
          <p:cNvSpPr>
            <a:spLocks noGrp="1"/>
          </p:cNvSpPr>
          <p:nvPr>
            <p:ph type="title" hasCustomPrompt="1"/>
          </p:nvPr>
        </p:nvSpPr>
        <p:spPr>
          <a:xfrm>
            <a:off x="251520" y="700860"/>
            <a:ext cx="3744416" cy="998984"/>
          </a:xfrm>
          <a:prstGeom prst="rect">
            <a:avLst/>
          </a:prstGeom>
        </p:spPr>
        <p:txBody>
          <a:bodyPr/>
          <a:lstStyle>
            <a:lvl1pPr algn="l">
              <a:defRPr sz="3600">
                <a:solidFill>
                  <a:schemeClr val="tx1"/>
                </a:solidFill>
                <a:latin typeface="Franklin Gothic Demi" pitchFamily="34" charset="0"/>
              </a:defRPr>
            </a:lvl1pPr>
          </a:lstStyle>
          <a:p>
            <a:r>
              <a:rPr lang="en-US" dirty="0" smtClean="0"/>
              <a:t>Click to edit Master (ENG)</a:t>
            </a:r>
            <a:endParaRPr lang="en-GB" dirty="0"/>
          </a:p>
        </p:txBody>
      </p:sp>
      <p:sp>
        <p:nvSpPr>
          <p:cNvPr id="5" name="Content Placeholder 4"/>
          <p:cNvSpPr>
            <a:spLocks noGrp="1"/>
          </p:cNvSpPr>
          <p:nvPr>
            <p:ph sz="quarter" idx="10" hasCustomPrompt="1"/>
          </p:nvPr>
        </p:nvSpPr>
        <p:spPr>
          <a:xfrm>
            <a:off x="4860032" y="700860"/>
            <a:ext cx="4032448" cy="1008063"/>
          </a:xfrm>
          <a:prstGeom prst="rect">
            <a:avLst/>
          </a:prstGeom>
        </p:spPr>
        <p:txBody>
          <a:bodyPr/>
          <a:lstStyle>
            <a:lvl1pPr marL="0" indent="0">
              <a:buNone/>
              <a:defRPr sz="3600">
                <a:latin typeface="Franklin Gothic Demi" panose="020B0703020102020204" pitchFamily="34" charset="0"/>
              </a:defRPr>
            </a:lvl1pPr>
          </a:lstStyle>
          <a:p>
            <a:pPr lvl="0"/>
            <a:r>
              <a:rPr lang="en-US" dirty="0" smtClean="0"/>
              <a:t>Click to edit Master (CY)</a:t>
            </a:r>
          </a:p>
        </p:txBody>
      </p:sp>
    </p:spTree>
    <p:extLst>
      <p:ext uri="{BB962C8B-B14F-4D97-AF65-F5344CB8AC3E}">
        <p14:creationId xmlns:p14="http://schemas.microsoft.com/office/powerpoint/2010/main" val="17499940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544" y="5022304"/>
            <a:ext cx="8229600" cy="1143000"/>
          </a:xfrm>
          <a:prstGeom prst="rect">
            <a:avLst/>
          </a:prstGeom>
        </p:spPr>
        <p:txBody>
          <a:bodyPr/>
          <a:lstStyle>
            <a:lvl1pPr algn="l">
              <a:defRPr>
                <a:solidFill>
                  <a:sysClr val="windowText" lastClr="000000"/>
                </a:solidFill>
                <a:latin typeface="Franklin Gothic Demi" panose="020B0703020102020204" pitchFamily="34" charset="0"/>
              </a:defRPr>
            </a:lvl1pPr>
          </a:lstStyle>
          <a:p>
            <a:r>
              <a:rPr lang="en-US" dirty="0" smtClean="0"/>
              <a:t>Click to edit Master (CY)</a:t>
            </a:r>
            <a:endParaRPr lang="en-GB" dirty="0"/>
          </a:p>
        </p:txBody>
      </p:sp>
      <p:sp>
        <p:nvSpPr>
          <p:cNvPr id="5" name="Text Placeholder 4"/>
          <p:cNvSpPr>
            <a:spLocks noGrp="1"/>
          </p:cNvSpPr>
          <p:nvPr>
            <p:ph type="body" sz="quarter" idx="10" hasCustomPrompt="1"/>
          </p:nvPr>
        </p:nvSpPr>
        <p:spPr>
          <a:xfrm>
            <a:off x="467544" y="3501008"/>
            <a:ext cx="8229600" cy="914400"/>
          </a:xfrm>
          <a:prstGeom prst="rect">
            <a:avLst/>
          </a:prstGeom>
        </p:spPr>
        <p:txBody>
          <a:bodyPr/>
          <a:lstStyle>
            <a:lvl1pPr marL="0" indent="0">
              <a:buNone/>
              <a:defRPr sz="4400" baseline="0">
                <a:latin typeface="Franklin Gothic Demi" panose="020B0703020102020204" pitchFamily="34" charset="0"/>
              </a:defRPr>
            </a:lvl1pPr>
          </a:lstStyle>
          <a:p>
            <a:pPr lvl="0"/>
            <a:r>
              <a:rPr lang="en-GB" dirty="0" smtClean="0"/>
              <a:t>Click to edit Master (ENG)</a:t>
            </a:r>
            <a:endParaRPr lang="en-GB" dirty="0"/>
          </a:p>
        </p:txBody>
      </p:sp>
    </p:spTree>
    <p:extLst>
      <p:ext uri="{BB962C8B-B14F-4D97-AF65-F5344CB8AC3E}">
        <p14:creationId xmlns:p14="http://schemas.microsoft.com/office/powerpoint/2010/main" val="114056904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5" name="Content Placeholder 2"/>
          <p:cNvSpPr>
            <a:spLocks noGrp="1"/>
          </p:cNvSpPr>
          <p:nvPr>
            <p:ph sz="half" idx="10"/>
          </p:nvPr>
        </p:nvSpPr>
        <p:spPr>
          <a:xfrm>
            <a:off x="4756476" y="2204864"/>
            <a:ext cx="4140000" cy="4020451"/>
          </a:xfrm>
          <a:prstGeom prst="rect">
            <a:avLst/>
          </a:prstGeom>
        </p:spPr>
        <p:txBody>
          <a:bodyPr/>
          <a:lstStyle>
            <a:lvl1pPr>
              <a:spcAft>
                <a:spcPts val="1200"/>
              </a:spcAft>
              <a:defRPr sz="2800">
                <a:solidFill>
                  <a:schemeClr val="tx1"/>
                </a:solidFill>
                <a:latin typeface="Franklin Gothic Book"/>
              </a:defRPr>
            </a:lvl1pPr>
            <a:lvl2pPr>
              <a:spcAft>
                <a:spcPts val="1200"/>
              </a:spcAft>
              <a:defRPr sz="2800">
                <a:solidFill>
                  <a:schemeClr val="tx1"/>
                </a:solidFill>
                <a:latin typeface="Franklin Gothic Book"/>
              </a:defRPr>
            </a:lvl2pPr>
            <a:lvl3pPr>
              <a:spcAft>
                <a:spcPts val="1200"/>
              </a:spcAft>
              <a:defRPr sz="2800">
                <a:solidFill>
                  <a:schemeClr val="tx1"/>
                </a:solidFill>
                <a:latin typeface="Franklin Gothic Book"/>
              </a:defRPr>
            </a:lvl3pPr>
            <a:lvl4pPr>
              <a:spcAft>
                <a:spcPts val="1200"/>
              </a:spcAft>
              <a:defRPr sz="2800">
                <a:solidFill>
                  <a:schemeClr val="tx1"/>
                </a:solidFill>
                <a:latin typeface="Franklin Gothic Book"/>
              </a:defRPr>
            </a:lvl4pPr>
            <a:lvl5pPr>
              <a:spcAft>
                <a:spcPts val="1200"/>
              </a:spcAft>
              <a:defRPr sz="2800">
                <a:solidFill>
                  <a:schemeClr val="tx1"/>
                </a:solidFill>
                <a:latin typeface="Franklin Gothic Book"/>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 name="Content Placeholder 2"/>
          <p:cNvSpPr>
            <a:spLocks noGrp="1"/>
          </p:cNvSpPr>
          <p:nvPr>
            <p:ph sz="half" idx="1"/>
          </p:nvPr>
        </p:nvSpPr>
        <p:spPr>
          <a:xfrm>
            <a:off x="251520" y="2204864"/>
            <a:ext cx="4140000" cy="4020451"/>
          </a:xfrm>
          <a:prstGeom prst="rect">
            <a:avLst/>
          </a:prstGeom>
        </p:spPr>
        <p:txBody>
          <a:bodyPr/>
          <a:lstStyle>
            <a:lvl1pPr>
              <a:spcAft>
                <a:spcPts val="1200"/>
              </a:spcAft>
              <a:defRPr sz="2800">
                <a:solidFill>
                  <a:schemeClr val="tx1"/>
                </a:solidFill>
                <a:latin typeface="Franklin Gothic Book"/>
              </a:defRPr>
            </a:lvl1pPr>
            <a:lvl2pPr>
              <a:spcAft>
                <a:spcPts val="1200"/>
              </a:spcAft>
              <a:defRPr sz="2800">
                <a:solidFill>
                  <a:schemeClr val="tx1"/>
                </a:solidFill>
                <a:latin typeface="Franklin Gothic Book"/>
              </a:defRPr>
            </a:lvl2pPr>
            <a:lvl3pPr>
              <a:spcAft>
                <a:spcPts val="1200"/>
              </a:spcAft>
              <a:defRPr sz="2800">
                <a:solidFill>
                  <a:schemeClr val="tx1"/>
                </a:solidFill>
                <a:latin typeface="Franklin Gothic Book"/>
              </a:defRPr>
            </a:lvl3pPr>
            <a:lvl4pPr>
              <a:spcAft>
                <a:spcPts val="1200"/>
              </a:spcAft>
              <a:defRPr sz="2800">
                <a:solidFill>
                  <a:schemeClr val="tx1"/>
                </a:solidFill>
                <a:latin typeface="Franklin Gothic Book"/>
              </a:defRPr>
            </a:lvl4pPr>
            <a:lvl5pPr>
              <a:spcAft>
                <a:spcPts val="1200"/>
              </a:spcAft>
              <a:defRPr sz="2800">
                <a:solidFill>
                  <a:schemeClr val="tx1"/>
                </a:solidFill>
                <a:latin typeface="Franklin Gothic Book"/>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itle 1"/>
          <p:cNvSpPr>
            <a:spLocks noGrp="1"/>
          </p:cNvSpPr>
          <p:nvPr>
            <p:ph type="title"/>
          </p:nvPr>
        </p:nvSpPr>
        <p:spPr>
          <a:xfrm>
            <a:off x="251520" y="908720"/>
            <a:ext cx="4140000" cy="998984"/>
          </a:xfrm>
          <a:prstGeom prst="rect">
            <a:avLst/>
          </a:prstGeom>
        </p:spPr>
        <p:txBody>
          <a:bodyPr/>
          <a:lstStyle>
            <a:lvl1pPr algn="l">
              <a:defRPr sz="3600">
                <a:solidFill>
                  <a:schemeClr val="tx1"/>
                </a:solidFill>
                <a:latin typeface="Franklin Gothic Demi" pitchFamily="34" charset="0"/>
              </a:defRPr>
            </a:lvl1pPr>
          </a:lstStyle>
          <a:p>
            <a:r>
              <a:rPr lang="en-US" dirty="0" smtClean="0"/>
              <a:t>Click to edit Master title style</a:t>
            </a:r>
            <a:endParaRPr lang="en-GB" dirty="0"/>
          </a:p>
        </p:txBody>
      </p:sp>
      <p:sp>
        <p:nvSpPr>
          <p:cNvPr id="9" name="Text Placeholder 8"/>
          <p:cNvSpPr>
            <a:spLocks noGrp="1"/>
          </p:cNvSpPr>
          <p:nvPr>
            <p:ph type="body" sz="quarter" idx="11"/>
          </p:nvPr>
        </p:nvSpPr>
        <p:spPr>
          <a:xfrm>
            <a:off x="4756476" y="908720"/>
            <a:ext cx="4136004" cy="1002592"/>
          </a:xfrm>
          <a:prstGeom prst="rect">
            <a:avLst/>
          </a:prstGeom>
        </p:spPr>
        <p:txBody>
          <a:bodyPr/>
          <a:lstStyle>
            <a:lvl1pPr marL="0" indent="0">
              <a:buNone/>
              <a:defRPr sz="3600">
                <a:latin typeface="Franklin Gothic Demi" panose="020B0703020102020204" pitchFamily="34" charset="0"/>
              </a:defRPr>
            </a:lvl1pPr>
          </a:lstStyle>
          <a:p>
            <a:pPr lvl="0"/>
            <a:endParaRPr lang="en-GB" dirty="0"/>
          </a:p>
        </p:txBody>
      </p:sp>
    </p:spTree>
    <p:extLst>
      <p:ext uri="{BB962C8B-B14F-4D97-AF65-F5344CB8AC3E}">
        <p14:creationId xmlns:p14="http://schemas.microsoft.com/office/powerpoint/2010/main" val="399105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stretch>
            <a:fillRect/>
          </a:stretch>
        </p:blipFill>
        <p:spPr>
          <a:xfrm>
            <a:off x="0" y="6224814"/>
            <a:ext cx="9144000" cy="660570"/>
          </a:xfrm>
          <a:prstGeom prst="rect">
            <a:avLst/>
          </a:prstGeom>
        </p:spPr>
      </p:pic>
      <p:pic>
        <p:nvPicPr>
          <p:cNvPr id="9" name="Picture 8"/>
          <p:cNvPicPr>
            <a:picLocks noChangeAspect="1"/>
          </p:cNvPicPr>
          <p:nvPr userDrawn="1"/>
        </p:nvPicPr>
        <p:blipFill>
          <a:blip r:embed="rId17"/>
          <a:stretch>
            <a:fillRect/>
          </a:stretch>
        </p:blipFill>
        <p:spPr>
          <a:xfrm>
            <a:off x="2699792" y="404664"/>
            <a:ext cx="3744416" cy="41383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7" r:id="rId4"/>
    <p:sldLayoutId id="2147483654" r:id="rId5"/>
    <p:sldLayoutId id="2147483655" r:id="rId6"/>
    <p:sldLayoutId id="2147483658" r:id="rId7"/>
    <p:sldLayoutId id="2147483659" r:id="rId8"/>
    <p:sldLayoutId id="2147483663" r:id="rId9"/>
    <p:sldLayoutId id="2147483664" r:id="rId10"/>
    <p:sldLayoutId id="2147483665" r:id="rId11"/>
    <p:sldLayoutId id="2147483666" r:id="rId12"/>
    <p:sldLayoutId id="2147483667" r:id="rId13"/>
    <p:sldLayoutId id="2147483668" r:id="rId14"/>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hyperlink" Target="https://cardiffsu.roombookingsystem.co.uk/adminlogin" TargetMode="Externa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hyperlink" Target="mailto:Societies@caerdydd.ac.uk" TargetMode="External"/><Relationship Id="rId2" Type="http://schemas.openxmlformats.org/officeDocument/2006/relationships/hyperlink" Target="mailto:Societies@cardiff.ac.uk" TargetMode="Externa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hyperlink" Target="https://www.cardiffstudents.com/venues/room-booking/university"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hyperlink" Target="mailto:Societies@caerdydd.ac.uk" TargetMode="External"/><Relationship Id="rId2" Type="http://schemas.openxmlformats.org/officeDocument/2006/relationships/hyperlink" Target="mailto:Societies@cardiff.ac.uk" TargetMode="Externa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2" Type="http://schemas.openxmlformats.org/officeDocument/2006/relationships/hyperlink" Target="https://www.cardiffstudents.com/" TargetMode="Externa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hyperlink" Target="http://cardiffstudentmedia.co.uk/" TargetMode="Externa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hyperlink" Target="mailto:WilliamsEM17@Caerdydd.ac.uk" TargetMode="External"/><Relationship Id="rId2" Type="http://schemas.openxmlformats.org/officeDocument/2006/relationships/hyperlink" Target="mailto:WilliamsEM17@cardiff.ac.uk" TargetMode="Externa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hyperlink" Target="https://www.cardiffstudents.com/activities/resources/democratic-procedure/agms/#Financial"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mailto:Societies@Cardiff.ac.uk"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hyperlink" Target="mailto:VPSocieties@Cardiff.ac.uk"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mailto:GiveitaGo@cardiff.ac.uk" TargetMode="External"/><Relationship Id="rId7" Type="http://schemas.openxmlformats.org/officeDocument/2006/relationships/image" Target="../media/image6.jpeg"/><Relationship Id="rId2" Type="http://schemas.openxmlformats.org/officeDocument/2006/relationships/hyperlink" Target="mailto:SUTransport@cardiff.ac.uk" TargetMode="Externa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hyperlink" Target="mailto:JonesPD4@cardiff.ac.uk" TargetMode="External"/><Relationship Id="rId4" Type="http://schemas.openxmlformats.org/officeDocument/2006/relationships/hyperlink" Target="mailto:FitzpatrickE1@Cardiff.ac.uk" TargetMode="External"/><Relationship Id="rId9"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hyperlink" Target="mailto:SUFinance@Cardiff.ac.uk"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cardiffstudents.com/activities/transport/mileage/"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cardiffstudents.com/activities/transport/tests/" TargetMode="External"/><Relationship Id="rId2" Type="http://schemas.openxmlformats.org/officeDocument/2006/relationships/hyperlink" Target="https://portal.cardiffstudents.com/" TargetMode="External"/><Relationship Id="rId1" Type="http://schemas.openxmlformats.org/officeDocument/2006/relationships/slideLayout" Target="../slideLayouts/slideLayout3.xml"/><Relationship Id="rId4" Type="http://schemas.openxmlformats.org/officeDocument/2006/relationships/hyperlink" Target="mailto:SUTransport@Cardiff.ac.uk" TargetMode="External"/></Relationships>
</file>

<file path=ppt/slides/_rels/slide77.xml.rels><?xml version="1.0" encoding="UTF-8" standalone="yes"?>
<Relationships xmlns="http://schemas.openxmlformats.org/package/2006/relationships"><Relationship Id="rId2" Type="http://schemas.openxmlformats.org/officeDocument/2006/relationships/hyperlink" Target="https://www.cardiffstudents.com/activities/transport/booking/" TargetMode="Externa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67544" y="2420888"/>
            <a:ext cx="8208912" cy="1470025"/>
          </a:xfrm>
        </p:spPr>
        <p:txBody>
          <a:bodyPr/>
          <a:lstStyle/>
          <a:p>
            <a:r>
              <a:rPr lang="en-US" dirty="0"/>
              <a:t>Committee Training </a:t>
            </a:r>
            <a:r>
              <a:rPr lang="en-US" dirty="0" smtClean="0"/>
              <a:t>2018</a:t>
            </a:r>
            <a:br>
              <a:rPr lang="en-US" dirty="0" smtClean="0"/>
            </a:br>
            <a:r>
              <a:rPr lang="en-US" dirty="0"/>
              <a:t/>
            </a:r>
            <a:br>
              <a:rPr lang="en-US" dirty="0"/>
            </a:br>
            <a:r>
              <a:rPr lang="cy-GB" dirty="0"/>
              <a:t>Hyfforddiant Pwyllgor </a:t>
            </a:r>
            <a:r>
              <a:rPr lang="cy-GB" dirty="0" smtClean="0"/>
              <a:t>2018</a:t>
            </a:r>
            <a:r>
              <a:rPr lang="en-GB" dirty="0"/>
              <a:t/>
            </a:r>
            <a:br>
              <a:rPr lang="en-GB" dirty="0"/>
            </a:br>
            <a:endParaRPr lang="en-GB" dirty="0"/>
          </a:p>
        </p:txBody>
      </p:sp>
    </p:spTree>
    <p:extLst>
      <p:ext uri="{BB962C8B-B14F-4D97-AF65-F5344CB8AC3E}">
        <p14:creationId xmlns:p14="http://schemas.microsoft.com/office/powerpoint/2010/main" val="7331118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0"/>
          </p:nvPr>
        </p:nvSpPr>
        <p:spPr>
          <a:xfrm>
            <a:off x="4860032" y="1976322"/>
            <a:ext cx="4283968" cy="4332998"/>
          </a:xfrm>
        </p:spPr>
        <p:txBody>
          <a:bodyPr/>
          <a:lstStyle/>
          <a:p>
            <a:pPr marL="0" indent="0">
              <a:spcAft>
                <a:spcPts val="450"/>
              </a:spcAft>
              <a:buNone/>
            </a:pPr>
            <a:r>
              <a:rPr lang="cy-GB" sz="2200" dirty="0"/>
              <a:t>Positif:</a:t>
            </a:r>
          </a:p>
          <a:p>
            <a:pPr>
              <a:spcAft>
                <a:spcPts val="450"/>
              </a:spcAft>
            </a:pPr>
            <a:r>
              <a:rPr lang="cy-GB" sz="2200" dirty="0"/>
              <a:t>Gallwch osod esiampl a chymryd cyfrifoldeb.</a:t>
            </a:r>
          </a:p>
          <a:p>
            <a:pPr>
              <a:spcAft>
                <a:spcPts val="450"/>
              </a:spcAft>
            </a:pPr>
            <a:r>
              <a:rPr lang="cy-GB" sz="2200" dirty="0"/>
              <a:t>Integreiddio aelodau newydd.</a:t>
            </a:r>
          </a:p>
          <a:p>
            <a:pPr>
              <a:spcAft>
                <a:spcPts val="450"/>
              </a:spcAft>
            </a:pPr>
            <a:r>
              <a:rPr lang="cy-GB" sz="2200" dirty="0"/>
              <a:t>Cyfle i gynhyrchu incwm / nawdd.</a:t>
            </a:r>
          </a:p>
          <a:p>
            <a:pPr>
              <a:spcAft>
                <a:spcPts val="450"/>
              </a:spcAft>
            </a:pPr>
            <a:r>
              <a:rPr lang="cy-GB" sz="2200" dirty="0"/>
              <a:t>Ymgysylltu ag aelodau </a:t>
            </a:r>
            <a:r>
              <a:rPr lang="cy-GB" sz="2200" dirty="0" err="1"/>
              <a:t>an</a:t>
            </a:r>
            <a:r>
              <a:rPr lang="cy-GB" sz="2200" dirty="0"/>
              <a:t>-gystadleuol.</a:t>
            </a:r>
          </a:p>
          <a:p>
            <a:pPr>
              <a:spcAft>
                <a:spcPts val="450"/>
              </a:spcAft>
            </a:pPr>
            <a:r>
              <a:rPr lang="cy-GB" sz="2200" dirty="0"/>
              <a:t>Bondio tîm parhaus.</a:t>
            </a:r>
          </a:p>
          <a:p>
            <a:pPr>
              <a:spcAft>
                <a:spcPts val="450"/>
              </a:spcAft>
            </a:pPr>
            <a:r>
              <a:rPr lang="cy-GB" sz="2200" dirty="0"/>
              <a:t>Profiad myfyrwyr.</a:t>
            </a:r>
          </a:p>
        </p:txBody>
      </p:sp>
      <p:sp>
        <p:nvSpPr>
          <p:cNvPr id="3" name="Content Placeholder 2"/>
          <p:cNvSpPr>
            <a:spLocks noGrp="1"/>
          </p:cNvSpPr>
          <p:nvPr>
            <p:ph sz="half" idx="1"/>
          </p:nvPr>
        </p:nvSpPr>
        <p:spPr>
          <a:xfrm>
            <a:off x="256636" y="1984276"/>
            <a:ext cx="4243356" cy="3510390"/>
          </a:xfrm>
        </p:spPr>
        <p:txBody>
          <a:bodyPr/>
          <a:lstStyle/>
          <a:p>
            <a:pPr marL="0" indent="0">
              <a:buNone/>
            </a:pPr>
            <a:r>
              <a:rPr lang="en-GB" sz="2200" dirty="0"/>
              <a:t>Positives:</a:t>
            </a:r>
          </a:p>
          <a:p>
            <a:r>
              <a:rPr lang="en-GB" sz="2200" dirty="0"/>
              <a:t>You can set an example and take responsibility.</a:t>
            </a:r>
          </a:p>
          <a:p>
            <a:pPr>
              <a:spcAft>
                <a:spcPts val="450"/>
              </a:spcAft>
            </a:pPr>
            <a:r>
              <a:rPr lang="en-GB" sz="2200" dirty="0"/>
              <a:t>Integration of new members.</a:t>
            </a:r>
          </a:p>
          <a:p>
            <a:pPr>
              <a:spcAft>
                <a:spcPts val="450"/>
              </a:spcAft>
            </a:pPr>
            <a:r>
              <a:rPr lang="en-GB" sz="2200" dirty="0"/>
              <a:t>Opportunity to generate income/sponsorship.</a:t>
            </a:r>
          </a:p>
          <a:p>
            <a:pPr>
              <a:spcAft>
                <a:spcPts val="450"/>
              </a:spcAft>
            </a:pPr>
            <a:r>
              <a:rPr lang="en-GB" sz="2200" dirty="0"/>
              <a:t>Engage non-competitive members.</a:t>
            </a:r>
          </a:p>
          <a:p>
            <a:pPr>
              <a:spcAft>
                <a:spcPts val="450"/>
              </a:spcAft>
            </a:pPr>
            <a:r>
              <a:rPr lang="en-GB" sz="2200" dirty="0"/>
              <a:t>Ongoing team bonding. </a:t>
            </a:r>
          </a:p>
          <a:p>
            <a:pPr>
              <a:spcAft>
                <a:spcPts val="450"/>
              </a:spcAft>
            </a:pPr>
            <a:r>
              <a:rPr lang="en-GB" sz="2200" dirty="0"/>
              <a:t>Student experience. </a:t>
            </a:r>
          </a:p>
        </p:txBody>
      </p:sp>
      <p:sp>
        <p:nvSpPr>
          <p:cNvPr id="4" name="Title 3"/>
          <p:cNvSpPr>
            <a:spLocks noGrp="1"/>
          </p:cNvSpPr>
          <p:nvPr>
            <p:ph type="title"/>
          </p:nvPr>
        </p:nvSpPr>
        <p:spPr>
          <a:xfrm>
            <a:off x="256636" y="985292"/>
            <a:ext cx="4140000" cy="998984"/>
          </a:xfrm>
        </p:spPr>
        <p:txBody>
          <a:bodyPr/>
          <a:lstStyle/>
          <a:p>
            <a:r>
              <a:rPr lang="en-GB" dirty="0" smtClean="0"/>
              <a:t>Socials &amp; Conduct</a:t>
            </a:r>
            <a:endParaRPr lang="en-GB" dirty="0"/>
          </a:p>
        </p:txBody>
      </p:sp>
      <p:sp>
        <p:nvSpPr>
          <p:cNvPr id="5" name="Text Placeholder 4"/>
          <p:cNvSpPr>
            <a:spLocks noGrp="1"/>
          </p:cNvSpPr>
          <p:nvPr>
            <p:ph type="body" sz="quarter" idx="11"/>
          </p:nvPr>
        </p:nvSpPr>
        <p:spPr>
          <a:xfrm>
            <a:off x="4593790" y="985292"/>
            <a:ext cx="4550210" cy="689354"/>
          </a:xfrm>
        </p:spPr>
        <p:txBody>
          <a:bodyPr/>
          <a:lstStyle/>
          <a:p>
            <a:r>
              <a:rPr lang="en-GB" dirty="0" err="1"/>
              <a:t>Cymdeithasol</a:t>
            </a:r>
            <a:r>
              <a:rPr lang="en-GB" dirty="0"/>
              <a:t> a </a:t>
            </a:r>
            <a:r>
              <a:rPr lang="en-GB" dirty="0" err="1" smtClean="0"/>
              <a:t>Ymarweddiad</a:t>
            </a:r>
            <a:endParaRPr lang="cy-GB" dirty="0"/>
          </a:p>
        </p:txBody>
      </p:sp>
    </p:spTree>
    <p:extLst>
      <p:ext uri="{BB962C8B-B14F-4D97-AF65-F5344CB8AC3E}">
        <p14:creationId xmlns:p14="http://schemas.microsoft.com/office/powerpoint/2010/main" val="138728355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4" y="5627689"/>
            <a:ext cx="22701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itle 2"/>
          <p:cNvSpPr>
            <a:spLocks noGrp="1"/>
          </p:cNvSpPr>
          <p:nvPr>
            <p:ph type="ctrTitle"/>
          </p:nvPr>
        </p:nvSpPr>
        <p:spPr>
          <a:xfrm>
            <a:off x="2760664" y="2554289"/>
            <a:ext cx="3622675" cy="1101725"/>
          </a:xfrm>
        </p:spPr>
        <p:txBody>
          <a:bodyPr/>
          <a:lstStyle/>
          <a:p>
            <a:pPr eaLnBrk="1" hangingPunct="1"/>
            <a:r>
              <a:rPr lang="en-US" altLang="en-US" sz="3600">
                <a:solidFill>
                  <a:schemeClr val="bg1"/>
                </a:solidFill>
                <a:latin typeface="Love Ya Like A Sister" charset="0"/>
              </a:rPr>
              <a:t>Section title </a:t>
            </a:r>
            <a:br>
              <a:rPr lang="en-US" altLang="en-US" sz="3600">
                <a:solidFill>
                  <a:schemeClr val="bg1"/>
                </a:solidFill>
                <a:latin typeface="Love Ya Like A Sister" charset="0"/>
              </a:rPr>
            </a:br>
            <a:r>
              <a:rPr lang="en-US" altLang="en-US" sz="3600">
                <a:solidFill>
                  <a:schemeClr val="bg1"/>
                </a:solidFill>
                <a:latin typeface="Love Ya Like A Sister" charset="0"/>
              </a:rPr>
              <a:t>to go here</a:t>
            </a:r>
          </a:p>
        </p:txBody>
      </p:sp>
      <p:pic>
        <p:nvPicPr>
          <p:cNvPr id="2150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9351" y="328613"/>
            <a:ext cx="6384925" cy="600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266350"/>
      </p:ext>
    </p:extLst>
  </p:cSld>
  <p:clrMapOvr>
    <a:masterClrMapping/>
  </p:clrMapOvr>
  <p:transition spd="slow">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3568" y="1407708"/>
            <a:ext cx="7776864" cy="998984"/>
          </a:xfrm>
        </p:spPr>
        <p:txBody>
          <a:bodyPr/>
          <a:lstStyle/>
          <a:p>
            <a:pPr algn="ctr"/>
            <a:r>
              <a:rPr lang="en-GB" dirty="0" smtClean="0"/>
              <a:t>IF YOU HAVE ANY ISSUES AT ALL…</a:t>
            </a:r>
            <a:br>
              <a:rPr lang="en-GB" dirty="0" smtClean="0"/>
            </a:br>
            <a:r>
              <a:rPr lang="en-GB" dirty="0"/>
              <a:t/>
            </a:r>
            <a:br>
              <a:rPr lang="en-GB" dirty="0"/>
            </a:br>
            <a:r>
              <a:rPr lang="en-GB" b="1" u="sng" dirty="0" smtClean="0">
                <a:solidFill>
                  <a:srgbClr val="FF0000"/>
                </a:solidFill>
              </a:rPr>
              <a:t>TALK TO US!!!!!</a:t>
            </a:r>
            <a:endParaRPr lang="en-GB" b="1" u="sng" dirty="0">
              <a:solidFill>
                <a:srgbClr val="FF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100" y="3501008"/>
            <a:ext cx="2971800" cy="2428875"/>
          </a:xfrm>
          <a:prstGeom prst="rect">
            <a:avLst/>
          </a:prstGeom>
        </p:spPr>
      </p:pic>
    </p:spTree>
    <p:extLst>
      <p:ext uri="{BB962C8B-B14F-4D97-AF65-F5344CB8AC3E}">
        <p14:creationId xmlns:p14="http://schemas.microsoft.com/office/powerpoint/2010/main" val="89256422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hlinkClick r:id="rId2"/>
              </a:rPr>
              <a:t>Room Bookings</a:t>
            </a:r>
            <a:endParaRPr lang="en-GB" dirty="0"/>
          </a:p>
        </p:txBody>
      </p:sp>
      <p:sp>
        <p:nvSpPr>
          <p:cNvPr id="3" name="Subtitle 2"/>
          <p:cNvSpPr>
            <a:spLocks noGrp="1"/>
          </p:cNvSpPr>
          <p:nvPr>
            <p:ph type="subTitle" idx="1"/>
          </p:nvPr>
        </p:nvSpPr>
        <p:spPr/>
        <p:txBody>
          <a:bodyPr/>
          <a:lstStyle/>
          <a:p>
            <a:r>
              <a:rPr lang="en-GB" sz="4400" dirty="0" err="1" smtClean="0"/>
              <a:t>Archebu</a:t>
            </a:r>
            <a:r>
              <a:rPr lang="en-GB" sz="4400" dirty="0" smtClean="0"/>
              <a:t> </a:t>
            </a:r>
            <a:r>
              <a:rPr lang="en-GB" sz="4400" dirty="0" err="1" smtClean="0"/>
              <a:t>Ystafelloedd</a:t>
            </a:r>
            <a:endParaRPr lang="en-GB" sz="4400" dirty="0"/>
          </a:p>
        </p:txBody>
      </p:sp>
    </p:spTree>
    <p:extLst>
      <p:ext uri="{BB962C8B-B14F-4D97-AF65-F5344CB8AC3E}">
        <p14:creationId xmlns:p14="http://schemas.microsoft.com/office/powerpoint/2010/main" val="41325640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46040"/>
            <a:ext cx="8229600" cy="1143000"/>
          </a:xfrm>
        </p:spPr>
        <p:txBody>
          <a:bodyPr/>
          <a:lstStyle/>
          <a:p>
            <a:pPr algn="ctr"/>
            <a:r>
              <a:rPr lang="cy-GB" dirty="0" smtClean="0"/>
              <a:t>Archebu Ystafelloedd yr Undeb</a:t>
            </a:r>
            <a:endParaRPr lang="cy-GB" dirty="0"/>
          </a:p>
        </p:txBody>
      </p:sp>
      <p:sp>
        <p:nvSpPr>
          <p:cNvPr id="3" name="Text Placeholder 2"/>
          <p:cNvSpPr>
            <a:spLocks noGrp="1"/>
          </p:cNvSpPr>
          <p:nvPr>
            <p:ph type="body" sz="quarter" idx="10"/>
          </p:nvPr>
        </p:nvSpPr>
        <p:spPr>
          <a:xfrm>
            <a:off x="467544" y="1124744"/>
            <a:ext cx="8229600" cy="914400"/>
          </a:xfrm>
        </p:spPr>
        <p:txBody>
          <a:bodyPr/>
          <a:lstStyle/>
          <a:p>
            <a:pPr algn="ctr"/>
            <a:r>
              <a:rPr lang="en-GB" dirty="0" smtClean="0"/>
              <a:t>Booking SU Rooms</a:t>
            </a:r>
            <a:endParaRPr lang="en-GB" dirty="0"/>
          </a:p>
        </p:txBody>
      </p:sp>
    </p:spTree>
    <p:extLst>
      <p:ext uri="{BB962C8B-B14F-4D97-AF65-F5344CB8AC3E}">
        <p14:creationId xmlns:p14="http://schemas.microsoft.com/office/powerpoint/2010/main" val="117463390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55712" y="1988840"/>
            <a:ext cx="3740224" cy="4402120"/>
          </a:xfrm>
        </p:spPr>
        <p:txBody>
          <a:bodyPr/>
          <a:lstStyle/>
          <a:p>
            <a:r>
              <a:rPr lang="en-GB" dirty="0" smtClean="0"/>
              <a:t>Book meeting rooms and stalls yourself </a:t>
            </a:r>
          </a:p>
          <a:p>
            <a:r>
              <a:rPr lang="en-GB" dirty="0"/>
              <a:t>R</a:t>
            </a:r>
            <a:r>
              <a:rPr lang="en-GB" dirty="0" smtClean="0"/>
              <a:t>equest your login from Bryony</a:t>
            </a:r>
          </a:p>
          <a:p>
            <a:r>
              <a:rPr lang="en-GB" dirty="0" smtClean="0"/>
              <a:t>Book commercial venues and other rooms by emailing Bryony on </a:t>
            </a:r>
            <a:r>
              <a:rPr lang="en-GB" dirty="0" smtClean="0">
                <a:hlinkClick r:id="rId2"/>
              </a:rPr>
              <a:t>Societies@cardiff.ac.uk</a:t>
            </a:r>
            <a:r>
              <a:rPr lang="en-GB" dirty="0" smtClean="0"/>
              <a:t> </a:t>
            </a:r>
          </a:p>
          <a:p>
            <a:r>
              <a:rPr lang="en-GB" dirty="0" smtClean="0"/>
              <a:t>Event pack available</a:t>
            </a:r>
          </a:p>
          <a:p>
            <a:endParaRPr lang="en-GB" dirty="0"/>
          </a:p>
        </p:txBody>
      </p:sp>
      <p:sp>
        <p:nvSpPr>
          <p:cNvPr id="6" name="Content Placeholder 5"/>
          <p:cNvSpPr>
            <a:spLocks noGrp="1"/>
          </p:cNvSpPr>
          <p:nvPr>
            <p:ph sz="half" idx="2"/>
          </p:nvPr>
        </p:nvSpPr>
        <p:spPr>
          <a:xfrm>
            <a:off x="4644008" y="1907200"/>
            <a:ext cx="4248472" cy="4402120"/>
          </a:xfrm>
        </p:spPr>
        <p:txBody>
          <a:bodyPr/>
          <a:lstStyle/>
          <a:p>
            <a:pPr marL="342900" indent="-342900">
              <a:buFont typeface="Arial" panose="020B0604020202020204" pitchFamily="34" charset="0"/>
              <a:buChar char="•"/>
            </a:pPr>
            <a:r>
              <a:rPr lang="cy-GB" dirty="0" smtClean="0">
                <a:latin typeface="Franklin Gothic Book" panose="020B0503020102020204" pitchFamily="34" charset="0"/>
              </a:rPr>
              <a:t>Archebu ystafelloedd a stondinau eich hunain</a:t>
            </a:r>
          </a:p>
          <a:p>
            <a:pPr marL="342900" indent="-342900">
              <a:buFont typeface="Arial" panose="020B0604020202020204" pitchFamily="34" charset="0"/>
              <a:buChar char="•"/>
            </a:pPr>
            <a:r>
              <a:rPr lang="cy-GB" dirty="0" smtClean="0">
                <a:latin typeface="Franklin Gothic Book" panose="020B0503020102020204" pitchFamily="34" charset="0"/>
              </a:rPr>
              <a:t>Gofynnwch am eich manylion mewngofnodi o’r Bryony</a:t>
            </a:r>
            <a:endParaRPr lang="cy-GB" dirty="0" smtClean="0">
              <a:latin typeface="Franklin Gothic Book" panose="020B0503020102020204" pitchFamily="34" charset="0"/>
              <a:cs typeface="Times New Roman" panose="02020603050405020304" pitchFamily="18" charset="0"/>
            </a:endParaRPr>
          </a:p>
          <a:p>
            <a:pPr marL="342900" indent="-342900">
              <a:buFont typeface="Arial" panose="020B0604020202020204" pitchFamily="34" charset="0"/>
              <a:buChar char="•"/>
            </a:pPr>
            <a:r>
              <a:rPr lang="cy-GB" dirty="0" smtClean="0">
                <a:latin typeface="Franklin Gothic Book" panose="020B0503020102020204" pitchFamily="34" charset="0"/>
                <a:cs typeface="Times New Roman" panose="02020603050405020304" pitchFamily="18" charset="0"/>
              </a:rPr>
              <a:t>Archebwch leoliadau masnachol ac ystafelloedd eraill drwy e-bostio Bryony ar </a:t>
            </a:r>
            <a:r>
              <a:rPr lang="en-GB" dirty="0" smtClean="0">
                <a:hlinkClick r:id="rId3"/>
              </a:rPr>
              <a:t>Societies@caerdydd.ac.uk</a:t>
            </a:r>
            <a:r>
              <a:rPr lang="en-GB" dirty="0" smtClean="0"/>
              <a:t> </a:t>
            </a:r>
          </a:p>
          <a:p>
            <a:pPr marL="342900" indent="-342900">
              <a:buFont typeface="Arial" panose="020B0604020202020204" pitchFamily="34" charset="0"/>
              <a:buChar char="•"/>
            </a:pPr>
            <a:r>
              <a:rPr lang="en-GB" dirty="0" err="1"/>
              <a:t>Pecyn</a:t>
            </a:r>
            <a:r>
              <a:rPr lang="en-GB" dirty="0"/>
              <a:t> </a:t>
            </a:r>
            <a:r>
              <a:rPr lang="en-GB" dirty="0" err="1"/>
              <a:t>digwyddiad</a:t>
            </a:r>
            <a:r>
              <a:rPr lang="en-GB" dirty="0"/>
              <a:t> </a:t>
            </a:r>
            <a:r>
              <a:rPr lang="en-GB" dirty="0" err="1"/>
              <a:t>ar</a:t>
            </a:r>
            <a:r>
              <a:rPr lang="en-GB" dirty="0"/>
              <a:t> </a:t>
            </a:r>
            <a:r>
              <a:rPr lang="en-GB" dirty="0" err="1" smtClean="0"/>
              <a:t>gael</a:t>
            </a:r>
            <a:endParaRPr lang="en-GB" dirty="0"/>
          </a:p>
          <a:p>
            <a:pPr marL="342900" indent="-342900">
              <a:buFont typeface="Arial" panose="020B0604020202020204" pitchFamily="34" charset="0"/>
              <a:buChar char="•"/>
            </a:pPr>
            <a:endParaRPr lang="cy-GB" dirty="0">
              <a:latin typeface="Franklin Gothic Book" panose="020B0503020102020204" pitchFamily="34" charset="0"/>
            </a:endParaRPr>
          </a:p>
        </p:txBody>
      </p:sp>
      <p:sp>
        <p:nvSpPr>
          <p:cNvPr id="4" name="Title 3"/>
          <p:cNvSpPr>
            <a:spLocks noGrp="1"/>
          </p:cNvSpPr>
          <p:nvPr>
            <p:ph type="title"/>
          </p:nvPr>
        </p:nvSpPr>
        <p:spPr/>
        <p:txBody>
          <a:bodyPr/>
          <a:lstStyle/>
          <a:p>
            <a:r>
              <a:rPr lang="en-GB" dirty="0" smtClean="0"/>
              <a:t>SU Room Booking System</a:t>
            </a:r>
            <a:endParaRPr lang="en-GB" dirty="0"/>
          </a:p>
        </p:txBody>
      </p:sp>
      <p:sp>
        <p:nvSpPr>
          <p:cNvPr id="7" name="Content Placeholder 6"/>
          <p:cNvSpPr>
            <a:spLocks noGrp="1"/>
          </p:cNvSpPr>
          <p:nvPr>
            <p:ph sz="quarter" idx="10"/>
          </p:nvPr>
        </p:nvSpPr>
        <p:spPr/>
        <p:txBody>
          <a:bodyPr/>
          <a:lstStyle/>
          <a:p>
            <a:r>
              <a:rPr lang="cy-GB" sz="2800" dirty="0" smtClean="0"/>
              <a:t>System Archebu</a:t>
            </a:r>
          </a:p>
          <a:p>
            <a:r>
              <a:rPr lang="cy-GB" sz="2800" dirty="0" smtClean="0"/>
              <a:t>Ystafelloedd yr Undeb</a:t>
            </a:r>
            <a:endParaRPr lang="cy-GB" sz="2800" dirty="0"/>
          </a:p>
        </p:txBody>
      </p:sp>
    </p:spTree>
    <p:extLst>
      <p:ext uri="{BB962C8B-B14F-4D97-AF65-F5344CB8AC3E}">
        <p14:creationId xmlns:p14="http://schemas.microsoft.com/office/powerpoint/2010/main" val="350903457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GB" dirty="0" smtClean="0"/>
              <a:t>Leave all rooms as you find them</a:t>
            </a:r>
          </a:p>
          <a:p>
            <a:r>
              <a:rPr lang="en-GB" dirty="0" smtClean="0"/>
              <a:t>Sign out and return key at Security for all bookings</a:t>
            </a:r>
          </a:p>
          <a:p>
            <a:r>
              <a:rPr lang="en-GB" dirty="0" smtClean="0"/>
              <a:t>No alcohol or hot food</a:t>
            </a:r>
          </a:p>
          <a:p>
            <a:r>
              <a:rPr lang="en-GB" dirty="0" smtClean="0"/>
              <a:t>Delete bookings if you no longer need them</a:t>
            </a:r>
          </a:p>
          <a:p>
            <a:r>
              <a:rPr lang="en-GB" dirty="0" smtClean="0"/>
              <a:t>Listen to Security</a:t>
            </a:r>
            <a:endParaRPr lang="en-GB" dirty="0"/>
          </a:p>
        </p:txBody>
      </p:sp>
      <p:sp>
        <p:nvSpPr>
          <p:cNvPr id="6" name="Content Placeholder 5"/>
          <p:cNvSpPr>
            <a:spLocks noGrp="1"/>
          </p:cNvSpPr>
          <p:nvPr>
            <p:ph sz="half" idx="2"/>
          </p:nvPr>
        </p:nvSpPr>
        <p:spPr>
          <a:xfrm>
            <a:off x="4716016" y="1988840"/>
            <a:ext cx="4176464" cy="4236475"/>
          </a:xfrm>
        </p:spPr>
        <p:txBody>
          <a:bodyPr/>
          <a:lstStyle/>
          <a:p>
            <a:pPr marL="342900" indent="-342900">
              <a:buFont typeface="Arial" panose="020B0604020202020204" pitchFamily="34" charset="0"/>
              <a:buChar char="•"/>
            </a:pPr>
            <a:r>
              <a:rPr lang="cy-GB" dirty="0" smtClean="0"/>
              <a:t>Gadewch pob ystafell yn yr un cyflwr</a:t>
            </a:r>
          </a:p>
          <a:p>
            <a:pPr marL="342900" indent="-342900">
              <a:buFont typeface="Arial" panose="020B0604020202020204" pitchFamily="34" charset="0"/>
              <a:buChar char="•"/>
            </a:pPr>
            <a:r>
              <a:rPr lang="cy-GB" dirty="0" smtClean="0"/>
              <a:t>Dychwelyd yr allwedd i Diogelwch ac arwyddo allan ar gyfer holl archebion</a:t>
            </a:r>
          </a:p>
          <a:p>
            <a:pPr marL="342900" indent="-342900">
              <a:buFont typeface="Arial" panose="020B0604020202020204" pitchFamily="34" charset="0"/>
              <a:buChar char="•"/>
            </a:pPr>
            <a:r>
              <a:rPr lang="cy-GB" dirty="0" smtClean="0"/>
              <a:t>Dim alcohol na bwyd poeth</a:t>
            </a:r>
          </a:p>
          <a:p>
            <a:pPr marL="342900" indent="-342900">
              <a:buFont typeface="Arial" panose="020B0604020202020204" pitchFamily="34" charset="0"/>
              <a:buChar char="•"/>
            </a:pPr>
            <a:r>
              <a:rPr lang="cy-GB" dirty="0" smtClean="0"/>
              <a:t>Dileu archebion os nad ydych eu angen bellach</a:t>
            </a:r>
          </a:p>
          <a:p>
            <a:pPr marL="342900" indent="-342900">
              <a:buFont typeface="Arial" panose="020B0604020202020204" pitchFamily="34" charset="0"/>
              <a:buChar char="•"/>
            </a:pPr>
            <a:r>
              <a:rPr lang="cy-GB" dirty="0" smtClean="0"/>
              <a:t>Gwrando ar Ddiogelwch</a:t>
            </a:r>
            <a:endParaRPr lang="cy-GB" dirty="0"/>
          </a:p>
        </p:txBody>
      </p:sp>
      <p:sp>
        <p:nvSpPr>
          <p:cNvPr id="4" name="Title 3"/>
          <p:cNvSpPr>
            <a:spLocks noGrp="1"/>
          </p:cNvSpPr>
          <p:nvPr>
            <p:ph type="title"/>
          </p:nvPr>
        </p:nvSpPr>
        <p:spPr/>
        <p:txBody>
          <a:bodyPr/>
          <a:lstStyle/>
          <a:p>
            <a:r>
              <a:rPr lang="en-GB" dirty="0" smtClean="0"/>
              <a:t>Terms of Use</a:t>
            </a:r>
            <a:endParaRPr lang="en-GB" dirty="0"/>
          </a:p>
        </p:txBody>
      </p:sp>
      <p:sp>
        <p:nvSpPr>
          <p:cNvPr id="7" name="Content Placeholder 6"/>
          <p:cNvSpPr>
            <a:spLocks noGrp="1"/>
          </p:cNvSpPr>
          <p:nvPr>
            <p:ph sz="quarter" idx="10"/>
          </p:nvPr>
        </p:nvSpPr>
        <p:spPr/>
        <p:txBody>
          <a:bodyPr/>
          <a:lstStyle/>
          <a:p>
            <a:r>
              <a:rPr lang="en-GB" dirty="0" err="1" smtClean="0"/>
              <a:t>Telerau</a:t>
            </a:r>
            <a:r>
              <a:rPr lang="en-GB" dirty="0" smtClean="0"/>
              <a:t> </a:t>
            </a:r>
            <a:r>
              <a:rPr lang="en-GB" dirty="0" err="1" smtClean="0"/>
              <a:t>Defnyddio</a:t>
            </a:r>
            <a:endParaRPr lang="en-GB" dirty="0"/>
          </a:p>
        </p:txBody>
      </p:sp>
    </p:spTree>
    <p:extLst>
      <p:ext uri="{BB962C8B-B14F-4D97-AF65-F5344CB8AC3E}">
        <p14:creationId xmlns:p14="http://schemas.microsoft.com/office/powerpoint/2010/main" val="127536243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654152"/>
            <a:ext cx="8229600" cy="1143000"/>
          </a:xfrm>
        </p:spPr>
        <p:txBody>
          <a:bodyPr/>
          <a:lstStyle/>
          <a:p>
            <a:pPr algn="ctr"/>
            <a:r>
              <a:rPr lang="cy-GB" dirty="0" smtClean="0"/>
              <a:t>Archebu Ystafelloedd y Brifysgol</a:t>
            </a:r>
            <a:endParaRPr lang="cy-GB" dirty="0"/>
          </a:p>
        </p:txBody>
      </p:sp>
      <p:sp>
        <p:nvSpPr>
          <p:cNvPr id="3" name="Text Placeholder 2"/>
          <p:cNvSpPr>
            <a:spLocks noGrp="1"/>
          </p:cNvSpPr>
          <p:nvPr>
            <p:ph type="body" sz="quarter" idx="10"/>
          </p:nvPr>
        </p:nvSpPr>
        <p:spPr>
          <a:xfrm>
            <a:off x="467544" y="2132856"/>
            <a:ext cx="8229600" cy="914400"/>
          </a:xfrm>
        </p:spPr>
        <p:txBody>
          <a:bodyPr/>
          <a:lstStyle/>
          <a:p>
            <a:pPr algn="ctr"/>
            <a:r>
              <a:rPr lang="en-GB" dirty="0" smtClean="0"/>
              <a:t>Booking University Rooms</a:t>
            </a:r>
            <a:endParaRPr lang="en-GB" dirty="0"/>
          </a:p>
        </p:txBody>
      </p:sp>
    </p:spTree>
    <p:extLst>
      <p:ext uri="{BB962C8B-B14F-4D97-AF65-F5344CB8AC3E}">
        <p14:creationId xmlns:p14="http://schemas.microsoft.com/office/powerpoint/2010/main" val="50754514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71723" y="2422477"/>
            <a:ext cx="3740224" cy="4402120"/>
          </a:xfrm>
        </p:spPr>
        <p:txBody>
          <a:bodyPr/>
          <a:lstStyle/>
          <a:p>
            <a:r>
              <a:rPr lang="en-GB" dirty="0" smtClean="0"/>
              <a:t>You must book University Rooms through our </a:t>
            </a:r>
            <a:r>
              <a:rPr lang="en-GB" dirty="0" smtClean="0">
                <a:hlinkClick r:id="rId2"/>
              </a:rPr>
              <a:t>online form</a:t>
            </a:r>
            <a:endParaRPr lang="en-GB" dirty="0" smtClean="0"/>
          </a:p>
          <a:p>
            <a:r>
              <a:rPr lang="en-GB" dirty="0" smtClean="0"/>
              <a:t>Bookings take 1-3 working days to confirm</a:t>
            </a:r>
          </a:p>
          <a:p>
            <a:r>
              <a:rPr lang="en-GB" dirty="0" smtClean="0"/>
              <a:t>Check Pool Rooms list to find a suitable venue</a:t>
            </a:r>
          </a:p>
          <a:p>
            <a:endParaRPr lang="en-GB" dirty="0" smtClean="0"/>
          </a:p>
          <a:p>
            <a:endParaRPr lang="en-GB" dirty="0"/>
          </a:p>
        </p:txBody>
      </p:sp>
      <p:sp>
        <p:nvSpPr>
          <p:cNvPr id="6" name="Content Placeholder 5"/>
          <p:cNvSpPr>
            <a:spLocks noGrp="1"/>
          </p:cNvSpPr>
          <p:nvPr>
            <p:ph sz="half" idx="2"/>
          </p:nvPr>
        </p:nvSpPr>
        <p:spPr>
          <a:xfrm>
            <a:off x="4510741" y="2422477"/>
            <a:ext cx="4392488" cy="4236475"/>
          </a:xfrm>
        </p:spPr>
        <p:txBody>
          <a:bodyPr/>
          <a:lstStyle/>
          <a:p>
            <a:pPr marL="342900" indent="-342900">
              <a:buFont typeface="Arial" panose="020B0604020202020204" pitchFamily="34" charset="0"/>
              <a:buChar char="•"/>
            </a:pPr>
            <a:r>
              <a:rPr lang="cy-GB" dirty="0" smtClean="0"/>
              <a:t>Mae’n rhaid i chi archebu Ystafelloedd y Brifysgol drwy ein </a:t>
            </a:r>
            <a:r>
              <a:rPr lang="cy-GB" u="sng" dirty="0" smtClean="0">
                <a:solidFill>
                  <a:schemeClr val="accent6">
                    <a:lumMod val="75000"/>
                  </a:schemeClr>
                </a:solidFill>
              </a:rPr>
              <a:t>ffurflen ar-lein</a:t>
            </a:r>
            <a:endParaRPr lang="cy-GB" dirty="0" smtClean="0"/>
          </a:p>
          <a:p>
            <a:pPr marL="342900" indent="-342900">
              <a:buFont typeface="Arial" panose="020B0604020202020204" pitchFamily="34" charset="0"/>
              <a:buChar char="•"/>
            </a:pPr>
            <a:r>
              <a:rPr lang="cy-GB" dirty="0" smtClean="0"/>
              <a:t>Gall archebion gymryd 1-3 diwrnod gwaith i’w gadarnhau</a:t>
            </a:r>
          </a:p>
          <a:p>
            <a:pPr marL="342900" indent="-342900">
              <a:buFont typeface="Arial" panose="020B0604020202020204" pitchFamily="34" charset="0"/>
              <a:buChar char="•"/>
            </a:pPr>
            <a:r>
              <a:rPr lang="cy-GB" dirty="0" smtClean="0"/>
              <a:t>Gwiriwch rhestrau Ystafelloedd </a:t>
            </a:r>
            <a:r>
              <a:rPr lang="cy-GB" dirty="0" err="1" smtClean="0"/>
              <a:t>Pool</a:t>
            </a:r>
            <a:r>
              <a:rPr lang="cy-GB" dirty="0" smtClean="0"/>
              <a:t> i ddod o hyd i leoliad addas</a:t>
            </a:r>
            <a:endParaRPr lang="cy-GB" dirty="0"/>
          </a:p>
        </p:txBody>
      </p:sp>
      <p:sp>
        <p:nvSpPr>
          <p:cNvPr id="4" name="Title 3"/>
          <p:cNvSpPr>
            <a:spLocks noGrp="1"/>
          </p:cNvSpPr>
          <p:nvPr>
            <p:ph type="title"/>
          </p:nvPr>
        </p:nvSpPr>
        <p:spPr/>
        <p:txBody>
          <a:bodyPr/>
          <a:lstStyle/>
          <a:p>
            <a:r>
              <a:rPr lang="en-GB" dirty="0" smtClean="0"/>
              <a:t>University Room Booking Form</a:t>
            </a:r>
            <a:endParaRPr lang="en-GB" dirty="0"/>
          </a:p>
        </p:txBody>
      </p:sp>
      <p:sp>
        <p:nvSpPr>
          <p:cNvPr id="7" name="Content Placeholder 6"/>
          <p:cNvSpPr>
            <a:spLocks noGrp="1"/>
          </p:cNvSpPr>
          <p:nvPr>
            <p:ph sz="quarter" idx="10"/>
          </p:nvPr>
        </p:nvSpPr>
        <p:spPr/>
        <p:txBody>
          <a:bodyPr/>
          <a:lstStyle/>
          <a:p>
            <a:r>
              <a:rPr lang="cy-GB" dirty="0" smtClean="0"/>
              <a:t>Ffurflen Archebu   y Brifysgol</a:t>
            </a:r>
            <a:endParaRPr lang="cy-GB" dirty="0"/>
          </a:p>
        </p:txBody>
      </p:sp>
    </p:spTree>
    <p:extLst>
      <p:ext uri="{BB962C8B-B14F-4D97-AF65-F5344CB8AC3E}">
        <p14:creationId xmlns:p14="http://schemas.microsoft.com/office/powerpoint/2010/main" val="114939473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20888"/>
            <a:ext cx="8229600" cy="1143000"/>
          </a:xfrm>
        </p:spPr>
        <p:txBody>
          <a:bodyPr/>
          <a:lstStyle/>
          <a:p>
            <a:pPr algn="ctr"/>
            <a:r>
              <a:rPr lang="cy-GB" dirty="0" smtClean="0"/>
              <a:t>Polisi Siaradwr Gwadd</a:t>
            </a:r>
            <a:endParaRPr lang="cy-GB" dirty="0"/>
          </a:p>
        </p:txBody>
      </p:sp>
      <p:sp>
        <p:nvSpPr>
          <p:cNvPr id="3" name="Text Placeholder 2"/>
          <p:cNvSpPr>
            <a:spLocks noGrp="1"/>
          </p:cNvSpPr>
          <p:nvPr>
            <p:ph type="body" sz="quarter" idx="10"/>
          </p:nvPr>
        </p:nvSpPr>
        <p:spPr>
          <a:xfrm>
            <a:off x="467544" y="1412776"/>
            <a:ext cx="8229600" cy="914400"/>
          </a:xfrm>
        </p:spPr>
        <p:txBody>
          <a:bodyPr/>
          <a:lstStyle/>
          <a:p>
            <a:pPr algn="ctr"/>
            <a:r>
              <a:rPr lang="en-GB" dirty="0" smtClean="0"/>
              <a:t>Guest Speaker Policy</a:t>
            </a:r>
            <a:endParaRPr lang="en-GB" dirty="0"/>
          </a:p>
        </p:txBody>
      </p:sp>
    </p:spTree>
    <p:extLst>
      <p:ext uri="{BB962C8B-B14F-4D97-AF65-F5344CB8AC3E}">
        <p14:creationId xmlns:p14="http://schemas.microsoft.com/office/powerpoint/2010/main" val="231492199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1979208"/>
            <a:ext cx="3740224" cy="4402120"/>
          </a:xfrm>
        </p:spPr>
        <p:txBody>
          <a:bodyPr/>
          <a:lstStyle/>
          <a:p>
            <a:r>
              <a:rPr lang="en-GB" dirty="0" smtClean="0"/>
              <a:t>Someone given a platform to speak to students at your events or activities</a:t>
            </a:r>
          </a:p>
          <a:p>
            <a:r>
              <a:rPr lang="en-GB" dirty="0" smtClean="0"/>
              <a:t>Students and staff at Cardiff University are not Guest Speakers</a:t>
            </a:r>
          </a:p>
          <a:p>
            <a:r>
              <a:rPr lang="en-GB" dirty="0" smtClean="0"/>
              <a:t>Register coaches/ instructors using registration form</a:t>
            </a:r>
            <a:endParaRPr lang="en-GB" dirty="0"/>
          </a:p>
        </p:txBody>
      </p:sp>
      <p:sp>
        <p:nvSpPr>
          <p:cNvPr id="3" name="Content Placeholder 2"/>
          <p:cNvSpPr>
            <a:spLocks noGrp="1"/>
          </p:cNvSpPr>
          <p:nvPr>
            <p:ph sz="half" idx="2"/>
          </p:nvPr>
        </p:nvSpPr>
        <p:spPr>
          <a:xfrm>
            <a:off x="4716016" y="2060848"/>
            <a:ext cx="4176464" cy="4236475"/>
          </a:xfrm>
        </p:spPr>
        <p:txBody>
          <a:bodyPr/>
          <a:lstStyle/>
          <a:p>
            <a:pPr marL="342900" indent="-342900">
              <a:buFont typeface="Arial" panose="020B0604020202020204" pitchFamily="34" charset="0"/>
              <a:buChar char="•"/>
            </a:pPr>
            <a:r>
              <a:rPr lang="cy-GB" dirty="0" smtClean="0"/>
              <a:t>Rhywun sy’n derbyn y platfform i siarad â myfyrwyr yn eich digwyddiadau neu weithgareddau</a:t>
            </a:r>
          </a:p>
          <a:p>
            <a:pPr marL="342900" indent="-342900">
              <a:buFont typeface="Arial" panose="020B0604020202020204" pitchFamily="34" charset="0"/>
              <a:buChar char="•"/>
            </a:pPr>
            <a:r>
              <a:rPr lang="cy-GB" dirty="0" smtClean="0"/>
              <a:t>Nid yw myfyrwyr a staff Prifysgol Caerdydd yn Siaradwyr Gwadd</a:t>
            </a:r>
          </a:p>
          <a:p>
            <a:pPr marL="342900" indent="-342900">
              <a:buFont typeface="Arial" panose="020B0604020202020204" pitchFamily="34" charset="0"/>
              <a:buChar char="•"/>
            </a:pPr>
            <a:r>
              <a:rPr lang="cy-GB" dirty="0" smtClean="0"/>
              <a:t>Cofrestrwch hyfforddwyr gan ddefnyddio ffurflen gofrestru</a:t>
            </a:r>
            <a:endParaRPr lang="cy-GB" dirty="0"/>
          </a:p>
        </p:txBody>
      </p:sp>
      <p:sp>
        <p:nvSpPr>
          <p:cNvPr id="4" name="Title 3"/>
          <p:cNvSpPr>
            <a:spLocks noGrp="1"/>
          </p:cNvSpPr>
          <p:nvPr>
            <p:ph type="title"/>
          </p:nvPr>
        </p:nvSpPr>
        <p:spPr/>
        <p:txBody>
          <a:bodyPr/>
          <a:lstStyle/>
          <a:p>
            <a:r>
              <a:rPr lang="en-GB" dirty="0" smtClean="0"/>
              <a:t>What is a Guest Speaker?</a:t>
            </a:r>
            <a:endParaRPr lang="en-GB" dirty="0"/>
          </a:p>
        </p:txBody>
      </p:sp>
      <p:sp>
        <p:nvSpPr>
          <p:cNvPr id="5" name="Content Placeholder 4"/>
          <p:cNvSpPr>
            <a:spLocks noGrp="1"/>
          </p:cNvSpPr>
          <p:nvPr>
            <p:ph sz="quarter" idx="10"/>
          </p:nvPr>
        </p:nvSpPr>
        <p:spPr/>
        <p:txBody>
          <a:bodyPr/>
          <a:lstStyle/>
          <a:p>
            <a:r>
              <a:rPr lang="cy-GB" dirty="0" smtClean="0"/>
              <a:t>Beth yw Siaradwr Gwadd?</a:t>
            </a:r>
            <a:endParaRPr lang="cy-GB" dirty="0"/>
          </a:p>
        </p:txBody>
      </p:sp>
    </p:spTree>
    <p:extLst>
      <p:ext uri="{BB962C8B-B14F-4D97-AF65-F5344CB8AC3E}">
        <p14:creationId xmlns:p14="http://schemas.microsoft.com/office/powerpoint/2010/main" val="30080194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0"/>
          </p:nvPr>
        </p:nvSpPr>
        <p:spPr>
          <a:xfrm>
            <a:off x="4756476" y="1907704"/>
            <a:ext cx="3919980" cy="3983765"/>
          </a:xfrm>
        </p:spPr>
        <p:txBody>
          <a:bodyPr/>
          <a:lstStyle/>
          <a:p>
            <a:pPr marL="0" indent="0">
              <a:spcAft>
                <a:spcPts val="450"/>
              </a:spcAft>
              <a:buNone/>
            </a:pPr>
            <a:r>
              <a:rPr lang="cy-GB" sz="2200" dirty="0"/>
              <a:t>Risgiau:</a:t>
            </a:r>
          </a:p>
          <a:p>
            <a:pPr>
              <a:spcAft>
                <a:spcPts val="450"/>
              </a:spcAft>
            </a:pPr>
            <a:r>
              <a:rPr lang="cy-GB" sz="2200" dirty="0"/>
              <a:t>Rydych yn cynrychioli'r Brifysgol.</a:t>
            </a:r>
          </a:p>
          <a:p>
            <a:pPr>
              <a:spcAft>
                <a:spcPts val="450"/>
              </a:spcAft>
            </a:pPr>
            <a:r>
              <a:rPr lang="cy-GB" sz="2200" dirty="0"/>
              <a:t>Cwynion cyhoeddus.</a:t>
            </a:r>
          </a:p>
          <a:p>
            <a:pPr>
              <a:spcAft>
                <a:spcPts val="450"/>
              </a:spcAft>
            </a:pPr>
            <a:r>
              <a:rPr lang="cy-GB" sz="2200" dirty="0"/>
              <a:t>Gwasg negyddol.</a:t>
            </a:r>
          </a:p>
          <a:p>
            <a:pPr>
              <a:spcAft>
                <a:spcPts val="450"/>
              </a:spcAft>
            </a:pPr>
            <a:r>
              <a:rPr lang="cy-GB" sz="2200" dirty="0"/>
              <a:t>Anfodlonrwydd / ymddieithrio aelodau.</a:t>
            </a:r>
          </a:p>
          <a:p>
            <a:pPr>
              <a:spcAft>
                <a:spcPts val="450"/>
              </a:spcAft>
            </a:pPr>
            <a:r>
              <a:rPr lang="cy-GB" sz="2200" dirty="0"/>
              <a:t>Profiad myfyrwyr.</a:t>
            </a:r>
          </a:p>
          <a:p>
            <a:pPr>
              <a:spcAft>
                <a:spcPts val="450"/>
              </a:spcAft>
            </a:pPr>
            <a:r>
              <a:rPr lang="cy-GB" sz="2200" dirty="0"/>
              <a:t>Cosbau Prifysgol a UM.</a:t>
            </a:r>
          </a:p>
          <a:p>
            <a:pPr>
              <a:spcAft>
                <a:spcPts val="450"/>
              </a:spcAft>
            </a:pPr>
            <a:r>
              <a:rPr lang="cy-GB" sz="2200" dirty="0"/>
              <a:t>Gwaharddiad.</a:t>
            </a:r>
          </a:p>
        </p:txBody>
      </p:sp>
      <p:sp>
        <p:nvSpPr>
          <p:cNvPr id="3" name="Content Placeholder 2"/>
          <p:cNvSpPr>
            <a:spLocks noGrp="1"/>
          </p:cNvSpPr>
          <p:nvPr>
            <p:ph sz="half" idx="1"/>
          </p:nvPr>
        </p:nvSpPr>
        <p:spPr>
          <a:xfrm>
            <a:off x="251520" y="1907704"/>
            <a:ext cx="4140000" cy="3926809"/>
          </a:xfrm>
        </p:spPr>
        <p:txBody>
          <a:bodyPr/>
          <a:lstStyle/>
          <a:p>
            <a:pPr marL="0" indent="0">
              <a:buNone/>
            </a:pPr>
            <a:r>
              <a:rPr lang="en-GB" sz="2200" dirty="0"/>
              <a:t>Risks:</a:t>
            </a:r>
          </a:p>
          <a:p>
            <a:pPr>
              <a:spcAft>
                <a:spcPts val="450"/>
              </a:spcAft>
            </a:pPr>
            <a:r>
              <a:rPr lang="en-GB" sz="2200" dirty="0"/>
              <a:t>You are representing the University. </a:t>
            </a:r>
          </a:p>
          <a:p>
            <a:pPr>
              <a:spcAft>
                <a:spcPts val="450"/>
              </a:spcAft>
            </a:pPr>
            <a:r>
              <a:rPr lang="en-GB" sz="2200" dirty="0"/>
              <a:t>Public complaints.</a:t>
            </a:r>
          </a:p>
          <a:p>
            <a:pPr>
              <a:spcAft>
                <a:spcPts val="450"/>
              </a:spcAft>
            </a:pPr>
            <a:r>
              <a:rPr lang="en-GB" sz="2200" dirty="0"/>
              <a:t>Negative press. </a:t>
            </a:r>
          </a:p>
          <a:p>
            <a:pPr>
              <a:spcAft>
                <a:spcPts val="450"/>
              </a:spcAft>
            </a:pPr>
            <a:r>
              <a:rPr lang="en-GB" sz="2200" dirty="0"/>
              <a:t>Member dissatisfaction / disengagement. </a:t>
            </a:r>
          </a:p>
          <a:p>
            <a:pPr>
              <a:spcAft>
                <a:spcPts val="450"/>
              </a:spcAft>
            </a:pPr>
            <a:r>
              <a:rPr lang="en-GB" sz="2200" dirty="0"/>
              <a:t>Student experience. </a:t>
            </a:r>
          </a:p>
          <a:p>
            <a:pPr>
              <a:spcAft>
                <a:spcPts val="450"/>
              </a:spcAft>
            </a:pPr>
            <a:r>
              <a:rPr lang="en-GB" sz="2200" dirty="0"/>
              <a:t>University and SU sanctions.</a:t>
            </a:r>
          </a:p>
          <a:p>
            <a:pPr>
              <a:spcAft>
                <a:spcPts val="450"/>
              </a:spcAft>
            </a:pPr>
            <a:r>
              <a:rPr lang="en-GB" sz="2200" dirty="0"/>
              <a:t>Disaffiliation. </a:t>
            </a:r>
          </a:p>
        </p:txBody>
      </p:sp>
      <p:sp>
        <p:nvSpPr>
          <p:cNvPr id="4" name="Title 3"/>
          <p:cNvSpPr>
            <a:spLocks noGrp="1"/>
          </p:cNvSpPr>
          <p:nvPr>
            <p:ph type="title"/>
          </p:nvPr>
        </p:nvSpPr>
        <p:spPr/>
        <p:txBody>
          <a:bodyPr/>
          <a:lstStyle/>
          <a:p>
            <a:r>
              <a:rPr lang="en-GB" dirty="0" smtClean="0"/>
              <a:t>Socials &amp; Conduct</a:t>
            </a:r>
            <a:endParaRPr lang="en-GB" dirty="0"/>
          </a:p>
        </p:txBody>
      </p:sp>
      <p:sp>
        <p:nvSpPr>
          <p:cNvPr id="5" name="Text Placeholder 4"/>
          <p:cNvSpPr>
            <a:spLocks noGrp="1"/>
          </p:cNvSpPr>
          <p:nvPr>
            <p:ph type="body" sz="quarter" idx="11"/>
          </p:nvPr>
        </p:nvSpPr>
        <p:spPr/>
        <p:txBody>
          <a:bodyPr/>
          <a:lstStyle/>
          <a:p>
            <a:r>
              <a:rPr lang="en-GB" dirty="0" err="1"/>
              <a:t>Cymdeithasol</a:t>
            </a:r>
            <a:r>
              <a:rPr lang="en-GB" dirty="0"/>
              <a:t> a </a:t>
            </a:r>
            <a:br>
              <a:rPr lang="en-GB" dirty="0"/>
            </a:br>
            <a:r>
              <a:rPr lang="en-GB" dirty="0" err="1"/>
              <a:t>Ymarweddiad</a:t>
            </a:r>
            <a:endParaRPr lang="cy-GB" dirty="0"/>
          </a:p>
        </p:txBody>
      </p:sp>
    </p:spTree>
    <p:extLst>
      <p:ext uri="{BB962C8B-B14F-4D97-AF65-F5344CB8AC3E}">
        <p14:creationId xmlns:p14="http://schemas.microsoft.com/office/powerpoint/2010/main" val="257517129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51520" y="2132856"/>
            <a:ext cx="3740224" cy="4402120"/>
          </a:xfrm>
        </p:spPr>
        <p:txBody>
          <a:bodyPr/>
          <a:lstStyle/>
          <a:p>
            <a:r>
              <a:rPr lang="en-GB" dirty="0" smtClean="0"/>
              <a:t>We have a responsibility to protect students and their welfare</a:t>
            </a:r>
          </a:p>
          <a:p>
            <a:r>
              <a:rPr lang="en-GB" dirty="0" smtClean="0"/>
              <a:t>The policy outlines a fair review of guest speakers to ensure the principles of free speech are upheld</a:t>
            </a:r>
            <a:endParaRPr lang="en-GB" dirty="0"/>
          </a:p>
        </p:txBody>
      </p:sp>
      <p:sp>
        <p:nvSpPr>
          <p:cNvPr id="6" name="Content Placeholder 5"/>
          <p:cNvSpPr>
            <a:spLocks noGrp="1"/>
          </p:cNvSpPr>
          <p:nvPr>
            <p:ph sz="half" idx="2"/>
          </p:nvPr>
        </p:nvSpPr>
        <p:spPr>
          <a:xfrm>
            <a:off x="4932040" y="2132856"/>
            <a:ext cx="3960440" cy="4236475"/>
          </a:xfrm>
        </p:spPr>
        <p:txBody>
          <a:bodyPr/>
          <a:lstStyle/>
          <a:p>
            <a:pPr marL="342900" indent="-342900">
              <a:buFont typeface="Arial" panose="020B0604020202020204" pitchFamily="34" charset="0"/>
              <a:buChar char="•"/>
            </a:pPr>
            <a:r>
              <a:rPr lang="cy-GB" dirty="0" smtClean="0"/>
              <a:t>Mae gennym gyfrifoldeb i amddiffyn myfyrwyr a’u lles</a:t>
            </a:r>
            <a:endParaRPr lang="cy-GB" dirty="0"/>
          </a:p>
          <a:p>
            <a:pPr marL="342900" indent="-342900">
              <a:buFont typeface="Arial" panose="020B0604020202020204" pitchFamily="34" charset="0"/>
              <a:buChar char="•"/>
            </a:pPr>
            <a:r>
              <a:rPr lang="cy-GB" dirty="0" smtClean="0"/>
              <a:t>Mae’r polisi hwn yn amlinellu adolygiad teg o siaradwyr gwadd er mwyn sicrhau bod egwyddorion rhyddhad yn cael eu defnyddio</a:t>
            </a:r>
            <a:endParaRPr lang="cy-GB" dirty="0"/>
          </a:p>
        </p:txBody>
      </p:sp>
      <p:sp>
        <p:nvSpPr>
          <p:cNvPr id="4" name="Title 3"/>
          <p:cNvSpPr>
            <a:spLocks noGrp="1"/>
          </p:cNvSpPr>
          <p:nvPr>
            <p:ph type="title"/>
          </p:nvPr>
        </p:nvSpPr>
        <p:spPr/>
        <p:txBody>
          <a:bodyPr/>
          <a:lstStyle/>
          <a:p>
            <a:r>
              <a:rPr lang="en-GB" dirty="0" smtClean="0"/>
              <a:t>Why does the policy exist?</a:t>
            </a:r>
            <a:endParaRPr lang="en-GB" dirty="0"/>
          </a:p>
        </p:txBody>
      </p:sp>
      <p:sp>
        <p:nvSpPr>
          <p:cNvPr id="7" name="Content Placeholder 6"/>
          <p:cNvSpPr>
            <a:spLocks noGrp="1"/>
          </p:cNvSpPr>
          <p:nvPr>
            <p:ph sz="quarter" idx="10"/>
          </p:nvPr>
        </p:nvSpPr>
        <p:spPr/>
        <p:txBody>
          <a:bodyPr/>
          <a:lstStyle/>
          <a:p>
            <a:r>
              <a:rPr lang="cy-GB" dirty="0" smtClean="0"/>
              <a:t>Pam fod y polisi yn bodoli?</a:t>
            </a:r>
            <a:endParaRPr lang="cy-GB" dirty="0"/>
          </a:p>
        </p:txBody>
      </p:sp>
    </p:spTree>
    <p:extLst>
      <p:ext uri="{BB962C8B-B14F-4D97-AF65-F5344CB8AC3E}">
        <p14:creationId xmlns:p14="http://schemas.microsoft.com/office/powerpoint/2010/main" val="96040630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2483264"/>
            <a:ext cx="3740224" cy="4402120"/>
          </a:xfrm>
        </p:spPr>
        <p:txBody>
          <a:bodyPr/>
          <a:lstStyle/>
          <a:p>
            <a:r>
              <a:rPr lang="en-GB" dirty="0" smtClean="0"/>
              <a:t>All events advertised under the name of the Society must comply with the policy</a:t>
            </a:r>
          </a:p>
          <a:p>
            <a:r>
              <a:rPr lang="en-GB" dirty="0" smtClean="0"/>
              <a:t>Guest Speakers off campus must also be declared!</a:t>
            </a:r>
            <a:endParaRPr lang="en-GB" dirty="0"/>
          </a:p>
        </p:txBody>
      </p:sp>
      <p:sp>
        <p:nvSpPr>
          <p:cNvPr id="3" name="Content Placeholder 2"/>
          <p:cNvSpPr>
            <a:spLocks noGrp="1"/>
          </p:cNvSpPr>
          <p:nvPr>
            <p:ph sz="half" idx="2"/>
          </p:nvPr>
        </p:nvSpPr>
        <p:spPr>
          <a:xfrm>
            <a:off x="4853880" y="2483264"/>
            <a:ext cx="4038600" cy="4402120"/>
          </a:xfrm>
        </p:spPr>
        <p:txBody>
          <a:bodyPr/>
          <a:lstStyle/>
          <a:p>
            <a:pPr marL="342900" indent="-342900">
              <a:buFont typeface="Arial" panose="020B0604020202020204" pitchFamily="34" charset="0"/>
              <a:buChar char="•"/>
            </a:pPr>
            <a:r>
              <a:rPr lang="cy-GB" dirty="0" smtClean="0"/>
              <a:t>Rhaid i bob digwyddiad a hysbysebir o dan enw’r Gymdeithas gydymffurfio </a:t>
            </a:r>
            <a:r>
              <a:rPr lang="cy-GB" dirty="0" err="1" smtClean="0"/>
              <a:t>â’r</a:t>
            </a:r>
            <a:r>
              <a:rPr lang="cy-GB" dirty="0" smtClean="0"/>
              <a:t> polisi</a:t>
            </a:r>
          </a:p>
          <a:p>
            <a:pPr marL="342900" indent="-342900">
              <a:buFont typeface="Arial" panose="020B0604020202020204" pitchFamily="34" charset="0"/>
              <a:buChar char="•"/>
            </a:pPr>
            <a:r>
              <a:rPr lang="cy-GB" dirty="0" smtClean="0"/>
              <a:t>Mae’n rhaid datgan Siaradwyr Gwadd oddi ar y campws hefyd! </a:t>
            </a:r>
            <a:endParaRPr lang="cy-GB" dirty="0"/>
          </a:p>
        </p:txBody>
      </p:sp>
      <p:sp>
        <p:nvSpPr>
          <p:cNvPr id="4" name="Title 3"/>
          <p:cNvSpPr>
            <a:spLocks noGrp="1"/>
          </p:cNvSpPr>
          <p:nvPr>
            <p:ph type="title"/>
          </p:nvPr>
        </p:nvSpPr>
        <p:spPr/>
        <p:txBody>
          <a:bodyPr/>
          <a:lstStyle/>
          <a:p>
            <a:r>
              <a:rPr lang="en-GB" dirty="0" smtClean="0"/>
              <a:t>What events does this apply to?</a:t>
            </a:r>
            <a:endParaRPr lang="en-GB" dirty="0"/>
          </a:p>
        </p:txBody>
      </p:sp>
      <p:sp>
        <p:nvSpPr>
          <p:cNvPr id="5" name="Content Placeholder 4"/>
          <p:cNvSpPr>
            <a:spLocks noGrp="1"/>
          </p:cNvSpPr>
          <p:nvPr>
            <p:ph sz="quarter" idx="10"/>
          </p:nvPr>
        </p:nvSpPr>
        <p:spPr/>
        <p:txBody>
          <a:bodyPr/>
          <a:lstStyle/>
          <a:p>
            <a:r>
              <a:rPr lang="cy-GB" dirty="0" smtClean="0"/>
              <a:t>Pa ddigwyddiadau sy’n berthnasol?</a:t>
            </a:r>
            <a:endParaRPr lang="cy-GB" dirty="0"/>
          </a:p>
        </p:txBody>
      </p:sp>
    </p:spTree>
    <p:extLst>
      <p:ext uri="{BB962C8B-B14F-4D97-AF65-F5344CB8AC3E}">
        <p14:creationId xmlns:p14="http://schemas.microsoft.com/office/powerpoint/2010/main" val="341299528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2411256"/>
            <a:ext cx="3740224" cy="4402120"/>
          </a:xfrm>
        </p:spPr>
        <p:txBody>
          <a:bodyPr/>
          <a:lstStyle/>
          <a:p>
            <a:r>
              <a:rPr lang="en-GB" dirty="0" smtClean="0"/>
              <a:t>Our Guest Speaker policy applies to all affiliated student groups</a:t>
            </a:r>
          </a:p>
          <a:p>
            <a:r>
              <a:rPr lang="en-GB" dirty="0"/>
              <a:t>All University Staff must seek approval for all Guest </a:t>
            </a:r>
            <a:r>
              <a:rPr lang="en-GB" dirty="0" smtClean="0"/>
              <a:t>Speakers through separate channels</a:t>
            </a:r>
            <a:endParaRPr lang="en-GB" dirty="0"/>
          </a:p>
          <a:p>
            <a:endParaRPr lang="en-GB" dirty="0"/>
          </a:p>
        </p:txBody>
      </p:sp>
      <p:sp>
        <p:nvSpPr>
          <p:cNvPr id="3" name="Content Placeholder 2"/>
          <p:cNvSpPr>
            <a:spLocks noGrp="1"/>
          </p:cNvSpPr>
          <p:nvPr>
            <p:ph sz="half" idx="2"/>
          </p:nvPr>
        </p:nvSpPr>
        <p:spPr>
          <a:xfrm>
            <a:off x="4853880" y="2411256"/>
            <a:ext cx="4038600" cy="4402120"/>
          </a:xfrm>
        </p:spPr>
        <p:txBody>
          <a:bodyPr/>
          <a:lstStyle/>
          <a:p>
            <a:pPr marL="342900" indent="-342900">
              <a:buFont typeface="Arial" panose="020B0604020202020204" pitchFamily="34" charset="0"/>
              <a:buChar char="•"/>
            </a:pPr>
            <a:r>
              <a:rPr lang="cy-GB" dirty="0" smtClean="0"/>
              <a:t>Mae ein polisi Siaradwr Gwadd yn berthnasol i holl grwpiau myfyrwyr cysylltiedig</a:t>
            </a:r>
          </a:p>
          <a:p>
            <a:pPr marL="342900" indent="-342900">
              <a:buFont typeface="Arial" panose="020B0604020202020204" pitchFamily="34" charset="0"/>
              <a:buChar char="•"/>
            </a:pPr>
            <a:r>
              <a:rPr lang="cy-GB" dirty="0" smtClean="0"/>
              <a:t>Mae’n rhaid i holl Staff y Brifysgol gael cymeradwyaeth ar gyfer pob Siaradwr Gwadd drwy sianeli ar wahân </a:t>
            </a:r>
          </a:p>
          <a:p>
            <a:pPr marL="342900" indent="-342900">
              <a:buFont typeface="Arial" panose="020B0604020202020204" pitchFamily="34" charset="0"/>
              <a:buChar char="•"/>
            </a:pPr>
            <a:endParaRPr lang="cy-GB" dirty="0"/>
          </a:p>
        </p:txBody>
      </p:sp>
      <p:sp>
        <p:nvSpPr>
          <p:cNvPr id="4" name="Title 3"/>
          <p:cNvSpPr>
            <a:spLocks noGrp="1"/>
          </p:cNvSpPr>
          <p:nvPr>
            <p:ph type="title"/>
          </p:nvPr>
        </p:nvSpPr>
        <p:spPr/>
        <p:txBody>
          <a:bodyPr/>
          <a:lstStyle/>
          <a:p>
            <a:r>
              <a:rPr lang="en-GB" dirty="0" smtClean="0"/>
              <a:t>Who does this policy apply to?</a:t>
            </a:r>
            <a:endParaRPr lang="en-GB" dirty="0"/>
          </a:p>
        </p:txBody>
      </p:sp>
      <p:sp>
        <p:nvSpPr>
          <p:cNvPr id="5" name="Content Placeholder 4"/>
          <p:cNvSpPr>
            <a:spLocks noGrp="1"/>
          </p:cNvSpPr>
          <p:nvPr>
            <p:ph sz="quarter" idx="10"/>
          </p:nvPr>
        </p:nvSpPr>
        <p:spPr/>
        <p:txBody>
          <a:bodyPr/>
          <a:lstStyle/>
          <a:p>
            <a:r>
              <a:rPr lang="cy-GB" dirty="0" smtClean="0"/>
              <a:t>Pwy sy’n gymwys i’r polisi hwn?</a:t>
            </a:r>
            <a:endParaRPr lang="cy-GB" dirty="0"/>
          </a:p>
        </p:txBody>
      </p:sp>
    </p:spTree>
    <p:extLst>
      <p:ext uri="{BB962C8B-B14F-4D97-AF65-F5344CB8AC3E}">
        <p14:creationId xmlns:p14="http://schemas.microsoft.com/office/powerpoint/2010/main" val="428070246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2051216"/>
            <a:ext cx="3740224" cy="4402120"/>
          </a:xfrm>
        </p:spPr>
        <p:txBody>
          <a:bodyPr/>
          <a:lstStyle/>
          <a:p>
            <a:r>
              <a:rPr lang="en-GB" dirty="0" smtClean="0"/>
              <a:t>Declare all Guest Speakers at least 21 days before the event takes place</a:t>
            </a:r>
          </a:p>
          <a:p>
            <a:r>
              <a:rPr lang="en-GB" dirty="0" smtClean="0"/>
              <a:t>Include all relevent information in Guest Speaker form</a:t>
            </a:r>
          </a:p>
          <a:p>
            <a:r>
              <a:rPr lang="en-GB" dirty="0" smtClean="0"/>
              <a:t>Do not advertise a speaker until they have been approved</a:t>
            </a:r>
          </a:p>
          <a:p>
            <a:endParaRPr lang="en-GB" dirty="0" smtClean="0"/>
          </a:p>
          <a:p>
            <a:endParaRPr lang="en-GB" dirty="0"/>
          </a:p>
        </p:txBody>
      </p:sp>
      <p:sp>
        <p:nvSpPr>
          <p:cNvPr id="3" name="Content Placeholder 2"/>
          <p:cNvSpPr>
            <a:spLocks noGrp="1"/>
          </p:cNvSpPr>
          <p:nvPr>
            <p:ph sz="half" idx="2"/>
          </p:nvPr>
        </p:nvSpPr>
        <p:spPr>
          <a:xfrm>
            <a:off x="4644008" y="2132856"/>
            <a:ext cx="4248472" cy="4236475"/>
          </a:xfrm>
        </p:spPr>
        <p:txBody>
          <a:bodyPr/>
          <a:lstStyle/>
          <a:p>
            <a:pPr marL="342900" indent="-342900">
              <a:buFont typeface="Arial" panose="020B0604020202020204" pitchFamily="34" charset="0"/>
              <a:buChar char="•"/>
            </a:pPr>
            <a:r>
              <a:rPr lang="cy-GB" dirty="0" smtClean="0"/>
              <a:t>Mae’n rhaid i chi ddatgan holl Siaradwyr Gwadd o leiaf 21 diwrnod cyn y digwyddiad</a:t>
            </a:r>
          </a:p>
          <a:p>
            <a:pPr marL="342900" indent="-342900">
              <a:buFont typeface="Arial" panose="020B0604020202020204" pitchFamily="34" charset="0"/>
              <a:buChar char="•"/>
            </a:pPr>
            <a:r>
              <a:rPr lang="cy-GB" dirty="0" smtClean="0"/>
              <a:t>Sicrhewch eich bod yn cynnwys yr holl wybodaeth perthnasol yn y ffurflen Siaradwyr Gwadd</a:t>
            </a:r>
          </a:p>
          <a:p>
            <a:pPr marL="342900" indent="-342900">
              <a:buFont typeface="Arial" panose="020B0604020202020204" pitchFamily="34" charset="0"/>
              <a:buChar char="•"/>
            </a:pPr>
            <a:r>
              <a:rPr lang="cy-GB" dirty="0" smtClean="0"/>
              <a:t>Peidiwch ag hysbysebu siaradwr nes eu bod wedi’u cymeradwyo</a:t>
            </a:r>
            <a:endParaRPr lang="cy-GB" dirty="0"/>
          </a:p>
        </p:txBody>
      </p:sp>
      <p:sp>
        <p:nvSpPr>
          <p:cNvPr id="4" name="Title 3"/>
          <p:cNvSpPr>
            <a:spLocks noGrp="1"/>
          </p:cNvSpPr>
          <p:nvPr>
            <p:ph type="title"/>
          </p:nvPr>
        </p:nvSpPr>
        <p:spPr/>
        <p:txBody>
          <a:bodyPr/>
          <a:lstStyle/>
          <a:p>
            <a:r>
              <a:rPr lang="en-GB" dirty="0" smtClean="0"/>
              <a:t>Your Responsibilities </a:t>
            </a:r>
            <a:endParaRPr lang="en-GB" dirty="0"/>
          </a:p>
        </p:txBody>
      </p:sp>
      <p:sp>
        <p:nvSpPr>
          <p:cNvPr id="5" name="Content Placeholder 4"/>
          <p:cNvSpPr>
            <a:spLocks noGrp="1"/>
          </p:cNvSpPr>
          <p:nvPr>
            <p:ph sz="quarter" idx="10"/>
          </p:nvPr>
        </p:nvSpPr>
        <p:spPr/>
        <p:txBody>
          <a:bodyPr/>
          <a:lstStyle/>
          <a:p>
            <a:r>
              <a:rPr lang="cy-GB" dirty="0" smtClean="0"/>
              <a:t>Eich             Cyfrifoldebau</a:t>
            </a:r>
            <a:endParaRPr lang="cy-GB" dirty="0"/>
          </a:p>
        </p:txBody>
      </p:sp>
    </p:spTree>
    <p:extLst>
      <p:ext uri="{BB962C8B-B14F-4D97-AF65-F5344CB8AC3E}">
        <p14:creationId xmlns:p14="http://schemas.microsoft.com/office/powerpoint/2010/main" val="23354765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2267240"/>
            <a:ext cx="3740224" cy="4402120"/>
          </a:xfrm>
        </p:spPr>
        <p:txBody>
          <a:bodyPr/>
          <a:lstStyle/>
          <a:p>
            <a:r>
              <a:rPr lang="en-GB" dirty="0" smtClean="0"/>
              <a:t>SU rooms – </a:t>
            </a:r>
            <a:r>
              <a:rPr lang="en-GB" dirty="0"/>
              <a:t>email Guest Speaker form to </a:t>
            </a:r>
            <a:r>
              <a:rPr lang="en-GB" dirty="0" smtClean="0">
                <a:hlinkClick r:id="rId2"/>
              </a:rPr>
              <a:t>Societies@cardiff.ac.uk</a:t>
            </a:r>
            <a:endParaRPr lang="en-GB" dirty="0" smtClean="0"/>
          </a:p>
          <a:p>
            <a:r>
              <a:rPr lang="en-GB" dirty="0" smtClean="0"/>
              <a:t>University rooms – questions included in booking form</a:t>
            </a:r>
          </a:p>
          <a:p>
            <a:r>
              <a:rPr lang="en-GB" dirty="0" smtClean="0"/>
              <a:t>Off campus – email Guest Speaker form to </a:t>
            </a:r>
            <a:r>
              <a:rPr lang="en-GB" dirty="0" smtClean="0">
                <a:hlinkClick r:id="rId2"/>
              </a:rPr>
              <a:t>Societies@cardiff.ac.uk</a:t>
            </a:r>
            <a:r>
              <a:rPr lang="en-GB" dirty="0" smtClean="0"/>
              <a:t>  </a:t>
            </a:r>
            <a:endParaRPr lang="en-GB" dirty="0"/>
          </a:p>
        </p:txBody>
      </p:sp>
      <p:sp>
        <p:nvSpPr>
          <p:cNvPr id="3" name="Content Placeholder 2"/>
          <p:cNvSpPr>
            <a:spLocks noGrp="1"/>
          </p:cNvSpPr>
          <p:nvPr>
            <p:ph sz="half" idx="2"/>
          </p:nvPr>
        </p:nvSpPr>
        <p:spPr>
          <a:xfrm>
            <a:off x="4355976" y="2348880"/>
            <a:ext cx="4536504" cy="4236475"/>
          </a:xfrm>
        </p:spPr>
        <p:txBody>
          <a:bodyPr/>
          <a:lstStyle/>
          <a:p>
            <a:pPr marL="342900" indent="-342900">
              <a:buFont typeface="Arial" panose="020B0604020202020204" pitchFamily="34" charset="0"/>
              <a:buChar char="•"/>
            </a:pPr>
            <a:r>
              <a:rPr lang="cy-GB" dirty="0" smtClean="0"/>
              <a:t>Ystafelloedd yr Undeb – e-bostio ffurflen Siaradwr Gwadd at </a:t>
            </a:r>
            <a:r>
              <a:rPr lang="en-GB" dirty="0" smtClean="0">
                <a:hlinkClick r:id="rId3"/>
              </a:rPr>
              <a:t>Societies@caerdydd.ac.uk</a:t>
            </a:r>
            <a:endParaRPr lang="en-GB" dirty="0"/>
          </a:p>
          <a:p>
            <a:pPr marL="342900" indent="-342900">
              <a:buFont typeface="Arial" panose="020B0604020202020204" pitchFamily="34" charset="0"/>
              <a:buChar char="•"/>
            </a:pPr>
            <a:r>
              <a:rPr lang="cy-GB" dirty="0" smtClean="0"/>
              <a:t>Ystafelloedd y Brifysgol – cwestiynau yn y ffurflen archebu</a:t>
            </a:r>
          </a:p>
          <a:p>
            <a:pPr marL="342900" indent="-342900">
              <a:buFont typeface="Arial" panose="020B0604020202020204" pitchFamily="34" charset="0"/>
              <a:buChar char="•"/>
            </a:pPr>
            <a:r>
              <a:rPr lang="cy-GB" dirty="0" smtClean="0"/>
              <a:t>Oddi ar y campws – e-bostiwch ffurflen Siaradwr Gwadd at </a:t>
            </a:r>
            <a:r>
              <a:rPr lang="en-GB" dirty="0" smtClean="0">
                <a:hlinkClick r:id="rId3"/>
              </a:rPr>
              <a:t>Societies@caerdydd.ac.uk</a:t>
            </a:r>
            <a:endParaRPr lang="en-GB" dirty="0"/>
          </a:p>
          <a:p>
            <a:pPr marL="342900" indent="-342900">
              <a:buFont typeface="Arial" panose="020B0604020202020204" pitchFamily="34" charset="0"/>
              <a:buChar char="•"/>
            </a:pPr>
            <a:endParaRPr lang="cy-GB" dirty="0"/>
          </a:p>
        </p:txBody>
      </p:sp>
      <p:sp>
        <p:nvSpPr>
          <p:cNvPr id="4" name="Title 3"/>
          <p:cNvSpPr>
            <a:spLocks noGrp="1"/>
          </p:cNvSpPr>
          <p:nvPr>
            <p:ph type="title"/>
          </p:nvPr>
        </p:nvSpPr>
        <p:spPr/>
        <p:txBody>
          <a:bodyPr/>
          <a:lstStyle/>
          <a:p>
            <a:r>
              <a:rPr lang="en-GB" dirty="0" smtClean="0"/>
              <a:t>Declaring Speakers</a:t>
            </a:r>
            <a:endParaRPr lang="en-GB" dirty="0"/>
          </a:p>
        </p:txBody>
      </p:sp>
      <p:sp>
        <p:nvSpPr>
          <p:cNvPr id="5" name="Content Placeholder 4"/>
          <p:cNvSpPr>
            <a:spLocks noGrp="1"/>
          </p:cNvSpPr>
          <p:nvPr>
            <p:ph sz="quarter" idx="10"/>
          </p:nvPr>
        </p:nvSpPr>
        <p:spPr/>
        <p:txBody>
          <a:bodyPr/>
          <a:lstStyle/>
          <a:p>
            <a:r>
              <a:rPr lang="cy-GB" dirty="0" smtClean="0"/>
              <a:t>Datgan      Siaradwyr</a:t>
            </a:r>
            <a:endParaRPr lang="cy-GB" dirty="0"/>
          </a:p>
        </p:txBody>
      </p:sp>
    </p:spTree>
    <p:extLst>
      <p:ext uri="{BB962C8B-B14F-4D97-AF65-F5344CB8AC3E}">
        <p14:creationId xmlns:p14="http://schemas.microsoft.com/office/powerpoint/2010/main" val="250089328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2195232"/>
            <a:ext cx="3740224" cy="4402120"/>
          </a:xfrm>
        </p:spPr>
        <p:txBody>
          <a:bodyPr/>
          <a:lstStyle/>
          <a:p>
            <a:r>
              <a:rPr lang="en-GB" dirty="0" smtClean="0"/>
              <a:t>Name and contacts</a:t>
            </a:r>
          </a:p>
          <a:p>
            <a:r>
              <a:rPr lang="en-GB" dirty="0" smtClean="0"/>
              <a:t>Topics due to be covered</a:t>
            </a:r>
          </a:p>
          <a:p>
            <a:r>
              <a:rPr lang="en-GB" dirty="0" smtClean="0"/>
              <a:t>Expected attendees</a:t>
            </a:r>
          </a:p>
          <a:p>
            <a:r>
              <a:rPr lang="en-GB" dirty="0" smtClean="0"/>
              <a:t>Speaker affiliations</a:t>
            </a:r>
          </a:p>
          <a:p>
            <a:r>
              <a:rPr lang="en-GB" dirty="0" smtClean="0"/>
              <a:t>Previous controversies</a:t>
            </a:r>
          </a:p>
          <a:p>
            <a:r>
              <a:rPr lang="en-GB" dirty="0" smtClean="0"/>
              <a:t>Likelihood of media interest</a:t>
            </a:r>
            <a:endParaRPr lang="en-GB" dirty="0"/>
          </a:p>
        </p:txBody>
      </p:sp>
      <p:sp>
        <p:nvSpPr>
          <p:cNvPr id="3" name="Content Placeholder 2"/>
          <p:cNvSpPr>
            <a:spLocks noGrp="1"/>
          </p:cNvSpPr>
          <p:nvPr>
            <p:ph sz="half" idx="2"/>
          </p:nvPr>
        </p:nvSpPr>
        <p:spPr>
          <a:xfrm>
            <a:off x="4572000" y="2276872"/>
            <a:ext cx="4320480" cy="4236475"/>
          </a:xfrm>
        </p:spPr>
        <p:txBody>
          <a:bodyPr/>
          <a:lstStyle/>
          <a:p>
            <a:pPr marL="342900" indent="-342900">
              <a:buFont typeface="Arial" panose="020B0604020202020204" pitchFamily="34" charset="0"/>
              <a:buChar char="•"/>
            </a:pPr>
            <a:r>
              <a:rPr lang="cy-GB" dirty="0" smtClean="0"/>
              <a:t>Enw a chysylltiadau</a:t>
            </a:r>
          </a:p>
          <a:p>
            <a:pPr marL="342900" indent="-342900">
              <a:buFont typeface="Arial" panose="020B0604020202020204" pitchFamily="34" charset="0"/>
              <a:buChar char="•"/>
            </a:pPr>
            <a:r>
              <a:rPr lang="cy-GB" dirty="0" smtClean="0"/>
              <a:t>Pynciau i’w trafod</a:t>
            </a:r>
          </a:p>
          <a:p>
            <a:pPr marL="342900" indent="-342900">
              <a:buFont typeface="Arial" panose="020B0604020202020204" pitchFamily="34" charset="0"/>
              <a:buChar char="•"/>
            </a:pPr>
            <a:r>
              <a:rPr lang="cy-GB" dirty="0" smtClean="0"/>
              <a:t>Nifer o fynychwyr disgwyliedig</a:t>
            </a:r>
          </a:p>
          <a:p>
            <a:pPr marL="342900" indent="-342900">
              <a:buFont typeface="Arial" panose="020B0604020202020204" pitchFamily="34" charset="0"/>
              <a:buChar char="•"/>
            </a:pPr>
            <a:r>
              <a:rPr lang="cy-GB" dirty="0" smtClean="0"/>
              <a:t>Cysylltiadau siaradwyr</a:t>
            </a:r>
          </a:p>
          <a:p>
            <a:pPr marL="342900" indent="-342900">
              <a:buFont typeface="Arial" panose="020B0604020202020204" pitchFamily="34" charset="0"/>
              <a:buChar char="•"/>
            </a:pPr>
            <a:r>
              <a:rPr lang="cy-GB" dirty="0" smtClean="0"/>
              <a:t>Dadleuon blaenorol</a:t>
            </a:r>
          </a:p>
          <a:p>
            <a:pPr marL="342900" indent="-342900">
              <a:buFont typeface="Arial" panose="020B0604020202020204" pitchFamily="34" charset="0"/>
              <a:buChar char="•"/>
            </a:pPr>
            <a:r>
              <a:rPr lang="cy-GB" dirty="0" smtClean="0"/>
              <a:t>Tebygolrwydd o ddiddordeb y cyfryngau</a:t>
            </a:r>
            <a:endParaRPr lang="cy-GB" dirty="0"/>
          </a:p>
        </p:txBody>
      </p:sp>
      <p:sp>
        <p:nvSpPr>
          <p:cNvPr id="4" name="Title 3"/>
          <p:cNvSpPr>
            <a:spLocks noGrp="1"/>
          </p:cNvSpPr>
          <p:nvPr>
            <p:ph type="title"/>
          </p:nvPr>
        </p:nvSpPr>
        <p:spPr/>
        <p:txBody>
          <a:bodyPr/>
          <a:lstStyle/>
          <a:p>
            <a:r>
              <a:rPr lang="en-GB" dirty="0" smtClean="0"/>
              <a:t>Declaring Speakers</a:t>
            </a:r>
            <a:endParaRPr lang="en-GB" dirty="0"/>
          </a:p>
        </p:txBody>
      </p:sp>
      <p:sp>
        <p:nvSpPr>
          <p:cNvPr id="5" name="Content Placeholder 4"/>
          <p:cNvSpPr>
            <a:spLocks noGrp="1"/>
          </p:cNvSpPr>
          <p:nvPr>
            <p:ph sz="quarter" idx="10"/>
          </p:nvPr>
        </p:nvSpPr>
        <p:spPr/>
        <p:txBody>
          <a:bodyPr/>
          <a:lstStyle/>
          <a:p>
            <a:r>
              <a:rPr lang="cy-GB" dirty="0" smtClean="0"/>
              <a:t>Datgan       Siaradwyr</a:t>
            </a:r>
            <a:endParaRPr lang="cy-GB" dirty="0"/>
          </a:p>
        </p:txBody>
      </p:sp>
    </p:spTree>
    <p:extLst>
      <p:ext uri="{BB962C8B-B14F-4D97-AF65-F5344CB8AC3E}">
        <p14:creationId xmlns:p14="http://schemas.microsoft.com/office/powerpoint/2010/main" val="118929442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2051216"/>
            <a:ext cx="3740224" cy="4402120"/>
          </a:xfrm>
        </p:spPr>
        <p:txBody>
          <a:bodyPr/>
          <a:lstStyle/>
          <a:p>
            <a:r>
              <a:rPr lang="en-GB" dirty="0"/>
              <a:t>Research speaker(s) before submitting forms</a:t>
            </a:r>
          </a:p>
          <a:p>
            <a:r>
              <a:rPr lang="en-GB" dirty="0"/>
              <a:t>Search for key words – </a:t>
            </a:r>
          </a:p>
          <a:p>
            <a:pPr lvl="1"/>
            <a:r>
              <a:rPr lang="en-GB" dirty="0"/>
              <a:t>“Controversy” </a:t>
            </a:r>
          </a:p>
          <a:p>
            <a:pPr lvl="1"/>
            <a:r>
              <a:rPr lang="en-GB" dirty="0"/>
              <a:t>“Banned”</a:t>
            </a:r>
          </a:p>
          <a:p>
            <a:pPr lvl="1"/>
            <a:r>
              <a:rPr lang="en-GB" dirty="0"/>
              <a:t>“Students Union”</a:t>
            </a:r>
          </a:p>
          <a:p>
            <a:r>
              <a:rPr lang="en-GB" dirty="0"/>
              <a:t>Include as much information as possible</a:t>
            </a:r>
          </a:p>
          <a:p>
            <a:endParaRPr lang="en-GB" dirty="0"/>
          </a:p>
        </p:txBody>
      </p:sp>
      <p:sp>
        <p:nvSpPr>
          <p:cNvPr id="3" name="Content Placeholder 2"/>
          <p:cNvSpPr>
            <a:spLocks noGrp="1"/>
          </p:cNvSpPr>
          <p:nvPr>
            <p:ph sz="half" idx="2"/>
          </p:nvPr>
        </p:nvSpPr>
        <p:spPr>
          <a:xfrm>
            <a:off x="4427984" y="2132856"/>
            <a:ext cx="4464496" cy="4236475"/>
          </a:xfrm>
        </p:spPr>
        <p:txBody>
          <a:bodyPr/>
          <a:lstStyle/>
          <a:p>
            <a:pPr marL="342900" indent="-342900">
              <a:buFont typeface="Arial" panose="020B0604020202020204" pitchFamily="34" charset="0"/>
              <a:buChar char="•"/>
            </a:pPr>
            <a:r>
              <a:rPr lang="cy-GB" dirty="0" smtClean="0"/>
              <a:t>Ymchwiliwch siaradwyr cyn cyflwyno ffurflenni </a:t>
            </a:r>
          </a:p>
          <a:p>
            <a:pPr marL="342900" indent="-342900">
              <a:buFont typeface="Arial" panose="020B0604020202020204" pitchFamily="34" charset="0"/>
              <a:buChar char="•"/>
            </a:pPr>
            <a:r>
              <a:rPr lang="cy-GB" dirty="0" smtClean="0"/>
              <a:t>Chwiliwch am eiriau allweddol- </a:t>
            </a:r>
          </a:p>
          <a:p>
            <a:pPr marL="342900" indent="-342900">
              <a:buFontTx/>
              <a:buChar char="-"/>
            </a:pPr>
            <a:r>
              <a:rPr lang="cy-GB" dirty="0" smtClean="0"/>
              <a:t>“Dadleuol”</a:t>
            </a:r>
          </a:p>
          <a:p>
            <a:pPr marL="342900" indent="-342900">
              <a:buFontTx/>
              <a:buChar char="-"/>
            </a:pPr>
            <a:r>
              <a:rPr lang="cy-GB" dirty="0" smtClean="0"/>
              <a:t>“Wedi’u gwahardd”</a:t>
            </a:r>
          </a:p>
          <a:p>
            <a:pPr marL="342900" indent="-342900">
              <a:buFontTx/>
              <a:buChar char="-"/>
            </a:pPr>
            <a:r>
              <a:rPr lang="cy-GB" dirty="0" smtClean="0"/>
              <a:t>“Undeb Myfyrwyr”</a:t>
            </a:r>
          </a:p>
          <a:p>
            <a:pPr marL="342900" indent="-342900">
              <a:buFont typeface="Arial" panose="020B0604020202020204" pitchFamily="34" charset="0"/>
              <a:buChar char="•"/>
            </a:pPr>
            <a:r>
              <a:rPr lang="cy-GB" dirty="0" smtClean="0"/>
              <a:t>Cynhwyswch gymaint o wybodaeth â phosib</a:t>
            </a:r>
            <a:endParaRPr lang="cy-GB" dirty="0"/>
          </a:p>
        </p:txBody>
      </p:sp>
      <p:sp>
        <p:nvSpPr>
          <p:cNvPr id="4" name="Title 3"/>
          <p:cNvSpPr>
            <a:spLocks noGrp="1"/>
          </p:cNvSpPr>
          <p:nvPr>
            <p:ph type="title"/>
          </p:nvPr>
        </p:nvSpPr>
        <p:spPr/>
        <p:txBody>
          <a:bodyPr/>
          <a:lstStyle/>
          <a:p>
            <a:r>
              <a:rPr lang="en-GB" dirty="0" smtClean="0"/>
              <a:t>Declaring Speakers</a:t>
            </a:r>
            <a:endParaRPr lang="en-GB" dirty="0"/>
          </a:p>
        </p:txBody>
      </p:sp>
      <p:sp>
        <p:nvSpPr>
          <p:cNvPr id="5" name="Content Placeholder 4"/>
          <p:cNvSpPr>
            <a:spLocks noGrp="1"/>
          </p:cNvSpPr>
          <p:nvPr>
            <p:ph sz="quarter" idx="10"/>
          </p:nvPr>
        </p:nvSpPr>
        <p:spPr/>
        <p:txBody>
          <a:bodyPr/>
          <a:lstStyle/>
          <a:p>
            <a:r>
              <a:rPr lang="cy-GB" dirty="0"/>
              <a:t>Datgan    </a:t>
            </a:r>
            <a:r>
              <a:rPr lang="cy-GB" dirty="0" smtClean="0"/>
              <a:t> Siaradwyr</a:t>
            </a:r>
            <a:endParaRPr lang="cy-GB" dirty="0"/>
          </a:p>
          <a:p>
            <a:endParaRPr lang="en-GB" dirty="0"/>
          </a:p>
        </p:txBody>
      </p:sp>
    </p:spTree>
    <p:extLst>
      <p:ext uri="{BB962C8B-B14F-4D97-AF65-F5344CB8AC3E}">
        <p14:creationId xmlns:p14="http://schemas.microsoft.com/office/powerpoint/2010/main" val="69897524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Speakers will be approved or referred</a:t>
            </a:r>
          </a:p>
          <a:p>
            <a:r>
              <a:rPr lang="en-GB" dirty="0" smtClean="0"/>
              <a:t>Referred speakers will be researched further</a:t>
            </a:r>
          </a:p>
          <a:p>
            <a:r>
              <a:rPr lang="en-GB" dirty="0" smtClean="0"/>
              <a:t>University staff may be consulted</a:t>
            </a:r>
          </a:p>
          <a:p>
            <a:r>
              <a:rPr lang="en-GB" dirty="0" smtClean="0"/>
              <a:t>Events may be cancelled or events amended</a:t>
            </a:r>
            <a:endParaRPr lang="en-GB" dirty="0"/>
          </a:p>
        </p:txBody>
      </p:sp>
      <p:sp>
        <p:nvSpPr>
          <p:cNvPr id="3" name="Content Placeholder 2"/>
          <p:cNvSpPr>
            <a:spLocks noGrp="1"/>
          </p:cNvSpPr>
          <p:nvPr>
            <p:ph sz="half" idx="2"/>
          </p:nvPr>
        </p:nvSpPr>
        <p:spPr>
          <a:xfrm>
            <a:off x="4716016" y="1988840"/>
            <a:ext cx="4176464" cy="4236475"/>
          </a:xfrm>
        </p:spPr>
        <p:txBody>
          <a:bodyPr/>
          <a:lstStyle/>
          <a:p>
            <a:pPr marL="342900" indent="-342900">
              <a:buFont typeface="Arial" panose="020B0604020202020204" pitchFamily="34" charset="0"/>
              <a:buChar char="•"/>
            </a:pPr>
            <a:r>
              <a:rPr lang="cy-GB" dirty="0" smtClean="0"/>
              <a:t>Caiff siaradwyr eu cymeradwyo neu eu cyfeirio</a:t>
            </a:r>
          </a:p>
          <a:p>
            <a:pPr marL="342900" indent="-342900">
              <a:buFont typeface="Arial" panose="020B0604020202020204" pitchFamily="34" charset="0"/>
              <a:buChar char="•"/>
            </a:pPr>
            <a:r>
              <a:rPr lang="cy-GB" dirty="0" smtClean="0"/>
              <a:t>Caiff siaradwyr a gyfeirir eu hymchwilio ymhellach</a:t>
            </a:r>
          </a:p>
          <a:p>
            <a:pPr marL="342900" indent="-342900">
              <a:buFont typeface="Arial" panose="020B0604020202020204" pitchFamily="34" charset="0"/>
              <a:buChar char="•"/>
            </a:pPr>
            <a:r>
              <a:rPr lang="cy-GB" dirty="0" err="1" smtClean="0"/>
              <a:t>Gellir</a:t>
            </a:r>
            <a:r>
              <a:rPr lang="cy-GB" dirty="0" smtClean="0"/>
              <a:t> ymgynghori â staff y Brifysgol</a:t>
            </a:r>
          </a:p>
          <a:p>
            <a:pPr marL="342900" indent="-342900">
              <a:buFont typeface="Arial" panose="020B0604020202020204" pitchFamily="34" charset="0"/>
              <a:buChar char="•"/>
            </a:pPr>
            <a:r>
              <a:rPr lang="cy-GB" dirty="0" err="1" smtClean="0"/>
              <a:t>Gellir</a:t>
            </a:r>
            <a:r>
              <a:rPr lang="cy-GB" dirty="0" smtClean="0"/>
              <a:t> canslo digwyddiadau neu newid ddigwyddiadau</a:t>
            </a:r>
            <a:endParaRPr lang="cy-GB" dirty="0"/>
          </a:p>
        </p:txBody>
      </p:sp>
      <p:sp>
        <p:nvSpPr>
          <p:cNvPr id="4" name="Title 3"/>
          <p:cNvSpPr>
            <a:spLocks noGrp="1"/>
          </p:cNvSpPr>
          <p:nvPr>
            <p:ph type="title"/>
          </p:nvPr>
        </p:nvSpPr>
        <p:spPr/>
        <p:txBody>
          <a:bodyPr/>
          <a:lstStyle/>
          <a:p>
            <a:r>
              <a:rPr lang="en-GB" dirty="0" smtClean="0"/>
              <a:t>Actions</a:t>
            </a:r>
            <a:endParaRPr lang="en-GB" dirty="0"/>
          </a:p>
        </p:txBody>
      </p:sp>
      <p:sp>
        <p:nvSpPr>
          <p:cNvPr id="5" name="Content Placeholder 4"/>
          <p:cNvSpPr>
            <a:spLocks noGrp="1"/>
          </p:cNvSpPr>
          <p:nvPr>
            <p:ph sz="quarter" idx="10"/>
          </p:nvPr>
        </p:nvSpPr>
        <p:spPr/>
        <p:txBody>
          <a:bodyPr/>
          <a:lstStyle/>
          <a:p>
            <a:r>
              <a:rPr lang="cy-GB" dirty="0" smtClean="0"/>
              <a:t>Camau Gweithredu</a:t>
            </a:r>
            <a:endParaRPr lang="cy-GB" dirty="0"/>
          </a:p>
        </p:txBody>
      </p:sp>
    </p:spTree>
    <p:extLst>
      <p:ext uri="{BB962C8B-B14F-4D97-AF65-F5344CB8AC3E}">
        <p14:creationId xmlns:p14="http://schemas.microsoft.com/office/powerpoint/2010/main" val="276179312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2195232"/>
            <a:ext cx="3740224" cy="4402120"/>
          </a:xfrm>
        </p:spPr>
        <p:txBody>
          <a:bodyPr/>
          <a:lstStyle/>
          <a:p>
            <a:r>
              <a:rPr lang="en-GB" dirty="0" smtClean="0"/>
              <a:t>Cancelling an event or prevent speakers attending is a last resort</a:t>
            </a:r>
          </a:p>
          <a:p>
            <a:r>
              <a:rPr lang="en-GB" dirty="0" smtClean="0"/>
              <a:t>Normally only cancelled if policy isn’t followed correctly</a:t>
            </a:r>
          </a:p>
          <a:p>
            <a:r>
              <a:rPr lang="en-GB" dirty="0" smtClean="0"/>
              <a:t>We would much rather amend the event to make it more suitable</a:t>
            </a:r>
          </a:p>
          <a:p>
            <a:endParaRPr lang="en-GB" dirty="0"/>
          </a:p>
        </p:txBody>
      </p:sp>
      <p:sp>
        <p:nvSpPr>
          <p:cNvPr id="3" name="Content Placeholder 2"/>
          <p:cNvSpPr>
            <a:spLocks noGrp="1"/>
          </p:cNvSpPr>
          <p:nvPr>
            <p:ph sz="half" idx="2"/>
          </p:nvPr>
        </p:nvSpPr>
        <p:spPr>
          <a:xfrm>
            <a:off x="4853880" y="2195232"/>
            <a:ext cx="4038600" cy="4402120"/>
          </a:xfrm>
        </p:spPr>
        <p:txBody>
          <a:bodyPr/>
          <a:lstStyle/>
          <a:p>
            <a:pPr marL="342900" indent="-342900">
              <a:buFont typeface="Arial" panose="020B0604020202020204" pitchFamily="34" charset="0"/>
              <a:buChar char="•"/>
            </a:pPr>
            <a:r>
              <a:rPr lang="cy-GB" dirty="0" smtClean="0"/>
              <a:t>Canslo digwyddiad neu atal siaradwyr rhag mynychu yw’r dewis olaf</a:t>
            </a:r>
          </a:p>
          <a:p>
            <a:pPr marL="342900" indent="-342900">
              <a:buFont typeface="Arial" panose="020B0604020202020204" pitchFamily="34" charset="0"/>
              <a:buChar char="•"/>
            </a:pPr>
            <a:r>
              <a:rPr lang="cy-GB" dirty="0" smtClean="0"/>
              <a:t>Fel arfer ond yn cael ei ganslo os nad yw’r polisi yn cael ei ddilyn yn gywir</a:t>
            </a:r>
          </a:p>
          <a:p>
            <a:pPr marL="342900" indent="-342900">
              <a:buFont typeface="Arial" panose="020B0604020202020204" pitchFamily="34" charset="0"/>
              <a:buChar char="•"/>
            </a:pPr>
            <a:r>
              <a:rPr lang="cy-GB" dirty="0" smtClean="0"/>
              <a:t>Byddai’n well gennym newid y digwyddiad i’w gwneud yn fwy addas</a:t>
            </a:r>
            <a:endParaRPr lang="cy-GB" dirty="0"/>
          </a:p>
        </p:txBody>
      </p:sp>
      <p:sp>
        <p:nvSpPr>
          <p:cNvPr id="4" name="Title 3"/>
          <p:cNvSpPr>
            <a:spLocks noGrp="1"/>
          </p:cNvSpPr>
          <p:nvPr>
            <p:ph type="title"/>
          </p:nvPr>
        </p:nvSpPr>
        <p:spPr/>
        <p:txBody>
          <a:bodyPr/>
          <a:lstStyle/>
          <a:p>
            <a:r>
              <a:rPr lang="en-GB" dirty="0" smtClean="0"/>
              <a:t>Cancelling Events</a:t>
            </a:r>
            <a:endParaRPr lang="en-GB" dirty="0"/>
          </a:p>
        </p:txBody>
      </p:sp>
      <p:sp>
        <p:nvSpPr>
          <p:cNvPr id="5" name="Content Placeholder 4"/>
          <p:cNvSpPr>
            <a:spLocks noGrp="1"/>
          </p:cNvSpPr>
          <p:nvPr>
            <p:ph sz="quarter" idx="10"/>
          </p:nvPr>
        </p:nvSpPr>
        <p:spPr/>
        <p:txBody>
          <a:bodyPr/>
          <a:lstStyle/>
          <a:p>
            <a:r>
              <a:rPr lang="en-GB" dirty="0" err="1" smtClean="0"/>
              <a:t>Canslo</a:t>
            </a:r>
            <a:r>
              <a:rPr lang="en-GB" dirty="0" smtClean="0"/>
              <a:t> </a:t>
            </a:r>
            <a:r>
              <a:rPr lang="en-GB" dirty="0" err="1" smtClean="0"/>
              <a:t>Digwyddiadau</a:t>
            </a:r>
            <a:endParaRPr lang="en-GB" dirty="0"/>
          </a:p>
        </p:txBody>
      </p:sp>
    </p:spTree>
    <p:extLst>
      <p:ext uri="{BB962C8B-B14F-4D97-AF65-F5344CB8AC3E}">
        <p14:creationId xmlns:p14="http://schemas.microsoft.com/office/powerpoint/2010/main" val="8285893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2051216"/>
            <a:ext cx="3740224" cy="4402120"/>
          </a:xfrm>
        </p:spPr>
        <p:txBody>
          <a:bodyPr/>
          <a:lstStyle/>
          <a:p>
            <a:r>
              <a:rPr lang="en-GB" dirty="0" smtClean="0"/>
              <a:t>Event filmed by independent group</a:t>
            </a:r>
          </a:p>
          <a:p>
            <a:r>
              <a:rPr lang="en-GB" dirty="0" smtClean="0"/>
              <a:t>Event attended by staff or third party officials</a:t>
            </a:r>
          </a:p>
          <a:p>
            <a:r>
              <a:rPr lang="en-GB" dirty="0" smtClean="0"/>
              <a:t>Increased security</a:t>
            </a:r>
          </a:p>
          <a:p>
            <a:r>
              <a:rPr lang="en-GB" dirty="0" smtClean="0"/>
              <a:t>Opportunity for challenge or debate</a:t>
            </a:r>
          </a:p>
          <a:p>
            <a:r>
              <a:rPr lang="en-GB" dirty="0" smtClean="0"/>
              <a:t>Speeches submitted for approval beforehand</a:t>
            </a:r>
          </a:p>
        </p:txBody>
      </p:sp>
      <p:sp>
        <p:nvSpPr>
          <p:cNvPr id="6" name="Content Placeholder 5"/>
          <p:cNvSpPr>
            <a:spLocks noGrp="1"/>
          </p:cNvSpPr>
          <p:nvPr>
            <p:ph sz="half" idx="2"/>
          </p:nvPr>
        </p:nvSpPr>
        <p:spPr>
          <a:xfrm>
            <a:off x="4644008" y="2132856"/>
            <a:ext cx="4248472" cy="4236475"/>
          </a:xfrm>
        </p:spPr>
        <p:txBody>
          <a:bodyPr/>
          <a:lstStyle/>
          <a:p>
            <a:pPr marL="342900" indent="-342900">
              <a:buFont typeface="Arial" panose="020B0604020202020204" pitchFamily="34" charset="0"/>
              <a:buChar char="•"/>
            </a:pPr>
            <a:r>
              <a:rPr lang="cy-GB" dirty="0" smtClean="0"/>
              <a:t>Digwyddiad yn cael ei ffilmio gan grŵp annibynnol</a:t>
            </a:r>
          </a:p>
          <a:p>
            <a:pPr marL="342900" indent="-342900">
              <a:buFont typeface="Arial" panose="020B0604020202020204" pitchFamily="34" charset="0"/>
              <a:buChar char="•"/>
            </a:pPr>
            <a:r>
              <a:rPr lang="cy-GB" dirty="0" smtClean="0"/>
              <a:t>Staff neu swyddogion trydydd parti yn mynychu’r digwyddiad</a:t>
            </a:r>
          </a:p>
          <a:p>
            <a:pPr marL="342900" indent="-342900">
              <a:buFont typeface="Arial" panose="020B0604020202020204" pitchFamily="34" charset="0"/>
              <a:buChar char="•"/>
            </a:pPr>
            <a:r>
              <a:rPr lang="cy-GB" dirty="0" smtClean="0"/>
              <a:t>Mwy o ddiogelwch</a:t>
            </a:r>
          </a:p>
          <a:p>
            <a:pPr marL="342900" indent="-342900">
              <a:buFont typeface="Arial" panose="020B0604020202020204" pitchFamily="34" charset="0"/>
              <a:buChar char="•"/>
            </a:pPr>
            <a:r>
              <a:rPr lang="cy-GB" dirty="0" smtClean="0"/>
              <a:t>Cyfle i herio neu ddadlau</a:t>
            </a:r>
          </a:p>
          <a:p>
            <a:pPr marL="342900" indent="-342900">
              <a:buFont typeface="Arial" panose="020B0604020202020204" pitchFamily="34" charset="0"/>
              <a:buChar char="•"/>
            </a:pPr>
            <a:r>
              <a:rPr lang="cy-GB" dirty="0" smtClean="0"/>
              <a:t>Cyflwyno areithiau i’w cymeradwyo o flaen llaw</a:t>
            </a:r>
            <a:endParaRPr lang="cy-GB" dirty="0"/>
          </a:p>
        </p:txBody>
      </p:sp>
      <p:sp>
        <p:nvSpPr>
          <p:cNvPr id="4" name="Title 3"/>
          <p:cNvSpPr>
            <a:spLocks noGrp="1"/>
          </p:cNvSpPr>
          <p:nvPr>
            <p:ph type="title"/>
          </p:nvPr>
        </p:nvSpPr>
        <p:spPr/>
        <p:txBody>
          <a:bodyPr/>
          <a:lstStyle/>
          <a:p>
            <a:r>
              <a:rPr lang="en-GB" dirty="0" smtClean="0"/>
              <a:t>Possible Amendments </a:t>
            </a:r>
            <a:endParaRPr lang="en-GB" dirty="0"/>
          </a:p>
        </p:txBody>
      </p:sp>
      <p:sp>
        <p:nvSpPr>
          <p:cNvPr id="7" name="Content Placeholder 6"/>
          <p:cNvSpPr>
            <a:spLocks noGrp="1"/>
          </p:cNvSpPr>
          <p:nvPr>
            <p:ph sz="quarter" idx="10"/>
          </p:nvPr>
        </p:nvSpPr>
        <p:spPr/>
        <p:txBody>
          <a:bodyPr/>
          <a:lstStyle/>
          <a:p>
            <a:r>
              <a:rPr lang="en-GB" dirty="0" err="1" smtClean="0"/>
              <a:t>Newidiadau</a:t>
            </a:r>
            <a:r>
              <a:rPr lang="en-GB" dirty="0" smtClean="0"/>
              <a:t> </a:t>
            </a:r>
            <a:r>
              <a:rPr lang="en-GB" dirty="0" err="1" smtClean="0"/>
              <a:t>Posibl</a:t>
            </a:r>
            <a:endParaRPr lang="en-GB" dirty="0"/>
          </a:p>
        </p:txBody>
      </p:sp>
    </p:spTree>
    <p:extLst>
      <p:ext uri="{BB962C8B-B14F-4D97-AF65-F5344CB8AC3E}">
        <p14:creationId xmlns:p14="http://schemas.microsoft.com/office/powerpoint/2010/main" val="34599498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0"/>
          </p:nvPr>
        </p:nvSpPr>
        <p:spPr>
          <a:xfrm>
            <a:off x="4536504" y="1945990"/>
            <a:ext cx="4788024" cy="3549435"/>
          </a:xfrm>
        </p:spPr>
        <p:txBody>
          <a:bodyPr/>
          <a:lstStyle/>
          <a:p>
            <a:pPr>
              <a:spcAft>
                <a:spcPts val="450"/>
              </a:spcAft>
            </a:pPr>
            <a:r>
              <a:rPr lang="en-GB" sz="2200" dirty="0" err="1"/>
              <a:t>Polisïau</a:t>
            </a:r>
            <a:r>
              <a:rPr lang="en-GB" sz="2200" dirty="0"/>
              <a:t> UM: </a:t>
            </a:r>
          </a:p>
          <a:p>
            <a:pPr>
              <a:spcAft>
                <a:spcPts val="450"/>
              </a:spcAft>
            </a:pPr>
            <a:r>
              <a:rPr lang="en-GB" sz="2200" dirty="0" err="1"/>
              <a:t>Polisi</a:t>
            </a:r>
            <a:r>
              <a:rPr lang="en-GB" sz="2200" dirty="0"/>
              <a:t> </a:t>
            </a:r>
            <a:r>
              <a:rPr lang="en-GB" sz="2200" dirty="0" err="1"/>
              <a:t>Cymdeithasol</a:t>
            </a:r>
            <a:r>
              <a:rPr lang="en-GB" sz="2200" dirty="0"/>
              <a:t> ac </a:t>
            </a:r>
            <a:r>
              <a:rPr lang="en-GB" sz="2200" dirty="0" err="1"/>
              <a:t>Ymddygiad</a:t>
            </a:r>
            <a:r>
              <a:rPr lang="en-GB" sz="2200" dirty="0" smtClean="0"/>
              <a:t>:</a:t>
            </a:r>
            <a:br>
              <a:rPr lang="en-GB" sz="2200" dirty="0" smtClean="0"/>
            </a:br>
            <a:r>
              <a:rPr lang="en-GB" sz="2200" dirty="0"/>
              <a:t/>
            </a:r>
            <a:br>
              <a:rPr lang="en-GB" sz="2200" dirty="0"/>
            </a:br>
            <a:r>
              <a:rPr lang="en-GB" sz="2200" dirty="0"/>
              <a:t>- </a:t>
            </a:r>
            <a:r>
              <a:rPr lang="en-GB" sz="2200" dirty="0" err="1"/>
              <a:t>Pwyllgorau</a:t>
            </a:r>
            <a:r>
              <a:rPr lang="en-GB" sz="2200" dirty="0"/>
              <a:t/>
            </a:r>
            <a:br>
              <a:rPr lang="en-GB" sz="2200" dirty="0"/>
            </a:br>
            <a:r>
              <a:rPr lang="en-GB" sz="2200" dirty="0"/>
              <a:t>- </a:t>
            </a:r>
            <a:r>
              <a:rPr lang="en-GB" sz="2200" dirty="0" err="1"/>
              <a:t>Aelodau</a:t>
            </a:r>
            <a:endParaRPr lang="en-GB" sz="2200" dirty="0"/>
          </a:p>
          <a:p>
            <a:pPr>
              <a:spcAft>
                <a:spcPts val="450"/>
              </a:spcAft>
            </a:pPr>
            <a:r>
              <a:rPr lang="en-GB" sz="2200" dirty="0" err="1"/>
              <a:t>Ymddygiad</a:t>
            </a:r>
            <a:r>
              <a:rPr lang="en-GB" sz="2200" dirty="0"/>
              <a:t> </a:t>
            </a:r>
            <a:r>
              <a:rPr lang="en-GB" sz="2200" dirty="0" err="1"/>
              <a:t>mewn</a:t>
            </a:r>
            <a:r>
              <a:rPr lang="en-GB" sz="2200" dirty="0"/>
              <a:t> </a:t>
            </a:r>
            <a:r>
              <a:rPr lang="en-GB" sz="2200" dirty="0" err="1"/>
              <a:t>eiddo</a:t>
            </a:r>
            <a:r>
              <a:rPr lang="en-GB" sz="2200" dirty="0"/>
              <a:t> </a:t>
            </a:r>
            <a:r>
              <a:rPr lang="en-GB" sz="2200" dirty="0" err="1"/>
              <a:t>trwyddedig</a:t>
            </a:r>
            <a:r>
              <a:rPr lang="en-GB" sz="2200" dirty="0"/>
              <a:t> SU</a:t>
            </a:r>
          </a:p>
          <a:p>
            <a:pPr>
              <a:spcAft>
                <a:spcPts val="450"/>
              </a:spcAft>
            </a:pPr>
            <a:r>
              <a:rPr lang="en-GB" sz="2200" dirty="0" err="1"/>
              <a:t>Strwythur</a:t>
            </a:r>
            <a:r>
              <a:rPr lang="en-GB" sz="2200" dirty="0"/>
              <a:t> </a:t>
            </a:r>
            <a:r>
              <a:rPr lang="en-GB" sz="2200" dirty="0" err="1"/>
              <a:t>Haen</a:t>
            </a:r>
            <a:r>
              <a:rPr lang="en-GB" sz="2200" dirty="0"/>
              <a:t> - </a:t>
            </a:r>
            <a:r>
              <a:rPr lang="en-GB" sz="2200" dirty="0" err="1"/>
              <a:t>Cymdeithasau</a:t>
            </a:r>
            <a:r>
              <a:rPr lang="en-GB" sz="2200" dirty="0"/>
              <a:t> di-alcohol. </a:t>
            </a:r>
          </a:p>
          <a:p>
            <a:pPr>
              <a:spcAft>
                <a:spcPts val="450"/>
              </a:spcAft>
            </a:pPr>
            <a:r>
              <a:rPr lang="en-GB" sz="2200" dirty="0" err="1"/>
              <a:t>Gweithdrefnau</a:t>
            </a:r>
            <a:r>
              <a:rPr lang="en-GB" sz="2200" dirty="0"/>
              <a:t> </a:t>
            </a:r>
            <a:r>
              <a:rPr lang="en-GB" sz="2200" dirty="0" err="1"/>
              <a:t>cwyno</a:t>
            </a:r>
            <a:endParaRPr lang="en-GB" sz="2200" dirty="0"/>
          </a:p>
          <a:p>
            <a:pPr>
              <a:spcAft>
                <a:spcPts val="450"/>
              </a:spcAft>
            </a:pPr>
            <a:r>
              <a:rPr lang="en-GB" sz="2200" dirty="0" err="1"/>
              <a:t>Aelodaeth</a:t>
            </a:r>
            <a:r>
              <a:rPr lang="en-GB" sz="2200" dirty="0"/>
              <a:t> T &amp; C's</a:t>
            </a:r>
            <a:endParaRPr lang="cy-GB" sz="2200" dirty="0"/>
          </a:p>
        </p:txBody>
      </p:sp>
      <p:sp>
        <p:nvSpPr>
          <p:cNvPr id="3" name="Content Placeholder 2"/>
          <p:cNvSpPr>
            <a:spLocks noGrp="1"/>
          </p:cNvSpPr>
          <p:nvPr>
            <p:ph sz="half" idx="1"/>
          </p:nvPr>
        </p:nvSpPr>
        <p:spPr>
          <a:xfrm>
            <a:off x="-36512" y="2078850"/>
            <a:ext cx="4872896" cy="3510390"/>
          </a:xfrm>
        </p:spPr>
        <p:txBody>
          <a:bodyPr/>
          <a:lstStyle/>
          <a:p>
            <a:r>
              <a:rPr lang="en-GB" sz="2200" dirty="0"/>
              <a:t>SU policies:</a:t>
            </a:r>
          </a:p>
          <a:p>
            <a:pPr>
              <a:spcAft>
                <a:spcPts val="450"/>
              </a:spcAft>
            </a:pPr>
            <a:r>
              <a:rPr lang="en-GB" sz="2200" dirty="0"/>
              <a:t>Social and Behaviour Policy:</a:t>
            </a:r>
          </a:p>
          <a:p>
            <a:pPr marL="0" indent="0">
              <a:spcAft>
                <a:spcPts val="450"/>
              </a:spcAft>
              <a:buNone/>
            </a:pPr>
            <a:r>
              <a:rPr lang="en-GB" sz="2200" dirty="0"/>
              <a:t>- Committees</a:t>
            </a:r>
            <a:br>
              <a:rPr lang="en-GB" sz="2200" dirty="0"/>
            </a:br>
            <a:r>
              <a:rPr lang="en-GB" sz="2200" dirty="0"/>
              <a:t>- Members</a:t>
            </a:r>
          </a:p>
          <a:p>
            <a:pPr>
              <a:spcAft>
                <a:spcPts val="450"/>
              </a:spcAft>
            </a:pPr>
            <a:r>
              <a:rPr lang="en-GB" sz="2200" dirty="0"/>
              <a:t>Behaviour in SU licensed </a:t>
            </a:r>
            <a:r>
              <a:rPr lang="en-GB" sz="2200" dirty="0" smtClean="0"/>
              <a:t>premises </a:t>
            </a:r>
            <a:endParaRPr lang="en-GB" sz="2200" dirty="0"/>
          </a:p>
          <a:p>
            <a:pPr>
              <a:spcAft>
                <a:spcPts val="450"/>
              </a:spcAft>
            </a:pPr>
            <a:r>
              <a:rPr lang="en-GB" sz="2200" dirty="0"/>
              <a:t>Tier Structure – Non-alcoholic socials </a:t>
            </a:r>
          </a:p>
          <a:p>
            <a:pPr>
              <a:spcAft>
                <a:spcPts val="450"/>
              </a:spcAft>
            </a:pPr>
            <a:r>
              <a:rPr lang="en-GB" sz="2200" dirty="0"/>
              <a:t>Complaints </a:t>
            </a:r>
            <a:r>
              <a:rPr lang="en-GB" sz="2200" dirty="0" smtClean="0"/>
              <a:t>procedures</a:t>
            </a:r>
            <a:endParaRPr lang="en-GB" sz="2200" dirty="0"/>
          </a:p>
          <a:p>
            <a:pPr>
              <a:spcAft>
                <a:spcPts val="450"/>
              </a:spcAft>
            </a:pPr>
            <a:r>
              <a:rPr lang="en-GB" sz="2200" dirty="0"/>
              <a:t>Membership T &amp; </a:t>
            </a:r>
            <a:r>
              <a:rPr lang="en-GB" sz="2200" dirty="0" smtClean="0"/>
              <a:t>C’s</a:t>
            </a:r>
            <a:endParaRPr lang="en-GB" sz="2200" dirty="0"/>
          </a:p>
        </p:txBody>
      </p:sp>
      <p:sp>
        <p:nvSpPr>
          <p:cNvPr id="4" name="Title 3"/>
          <p:cNvSpPr>
            <a:spLocks noGrp="1"/>
          </p:cNvSpPr>
          <p:nvPr>
            <p:ph type="title"/>
          </p:nvPr>
        </p:nvSpPr>
        <p:spPr>
          <a:xfrm>
            <a:off x="314910" y="908720"/>
            <a:ext cx="3105000" cy="749238"/>
          </a:xfrm>
        </p:spPr>
        <p:txBody>
          <a:bodyPr/>
          <a:lstStyle/>
          <a:p>
            <a:r>
              <a:rPr lang="en-GB" dirty="0" smtClean="0"/>
              <a:t>Socials &amp; Conduct</a:t>
            </a:r>
            <a:endParaRPr lang="en-GB" dirty="0"/>
          </a:p>
        </p:txBody>
      </p:sp>
      <p:sp>
        <p:nvSpPr>
          <p:cNvPr id="5" name="Text Placeholder 4"/>
          <p:cNvSpPr>
            <a:spLocks noGrp="1"/>
          </p:cNvSpPr>
          <p:nvPr>
            <p:ph type="body" sz="quarter" idx="11"/>
          </p:nvPr>
        </p:nvSpPr>
        <p:spPr/>
        <p:txBody>
          <a:bodyPr/>
          <a:lstStyle/>
          <a:p>
            <a:r>
              <a:rPr lang="en-GB" dirty="0" err="1"/>
              <a:t>Cymdeithasol</a:t>
            </a:r>
            <a:r>
              <a:rPr lang="en-GB" dirty="0"/>
              <a:t> a </a:t>
            </a:r>
            <a:br>
              <a:rPr lang="en-GB" dirty="0"/>
            </a:br>
            <a:r>
              <a:rPr lang="en-GB" dirty="0" err="1"/>
              <a:t>Ymarweddiad</a:t>
            </a:r>
            <a:endParaRPr lang="cy-GB" dirty="0"/>
          </a:p>
          <a:p>
            <a:endParaRPr lang="cy-GB" dirty="0"/>
          </a:p>
        </p:txBody>
      </p:sp>
    </p:spTree>
    <p:extLst>
      <p:ext uri="{BB962C8B-B14F-4D97-AF65-F5344CB8AC3E}">
        <p14:creationId xmlns:p14="http://schemas.microsoft.com/office/powerpoint/2010/main" val="165559388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Hosting speaker without consent</a:t>
            </a:r>
          </a:p>
          <a:p>
            <a:r>
              <a:rPr lang="en-GB" dirty="0" smtClean="0"/>
              <a:t>Providing false or incomplete information</a:t>
            </a:r>
          </a:p>
          <a:p>
            <a:r>
              <a:rPr lang="en-GB" dirty="0" smtClean="0"/>
              <a:t>Seeking venue for non-Society activities</a:t>
            </a:r>
          </a:p>
          <a:p>
            <a:r>
              <a:rPr lang="en-GB" dirty="0" smtClean="0"/>
              <a:t>Breach of terms and conditions of venue</a:t>
            </a:r>
            <a:endParaRPr lang="en-GB"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GB" dirty="0" smtClean="0"/>
              <a:t>Cynnal siaradwr heb ganiatâd </a:t>
            </a:r>
          </a:p>
          <a:p>
            <a:pPr marL="342900" indent="-342900">
              <a:buFont typeface="Arial" panose="020B0604020202020204" pitchFamily="34" charset="0"/>
              <a:buChar char="•"/>
            </a:pPr>
            <a:r>
              <a:rPr lang="cy-GB" dirty="0" smtClean="0"/>
              <a:t>Darparu gwybodaeth ffug neu anghyflawn</a:t>
            </a:r>
          </a:p>
          <a:p>
            <a:pPr marL="342900" indent="-342900">
              <a:buFont typeface="Arial" panose="020B0604020202020204" pitchFamily="34" charset="0"/>
              <a:buChar char="•"/>
            </a:pPr>
            <a:r>
              <a:rPr lang="cy-GB" dirty="0" smtClean="0"/>
              <a:t>Chwilio am leoliad ar gyfer gweithgareddau y tu allan i’r Gymdeithas</a:t>
            </a:r>
          </a:p>
          <a:p>
            <a:pPr marL="342900" indent="-342900">
              <a:buFont typeface="Arial" panose="020B0604020202020204" pitchFamily="34" charset="0"/>
              <a:buChar char="•"/>
            </a:pPr>
            <a:r>
              <a:rPr lang="cy-GB" dirty="0" smtClean="0"/>
              <a:t>Torri amodau a thelerau’r lleoliad </a:t>
            </a:r>
            <a:endParaRPr lang="cy-GB" dirty="0"/>
          </a:p>
        </p:txBody>
      </p:sp>
      <p:sp>
        <p:nvSpPr>
          <p:cNvPr id="4" name="Title 3"/>
          <p:cNvSpPr>
            <a:spLocks noGrp="1"/>
          </p:cNvSpPr>
          <p:nvPr>
            <p:ph type="title"/>
          </p:nvPr>
        </p:nvSpPr>
        <p:spPr/>
        <p:txBody>
          <a:bodyPr/>
          <a:lstStyle/>
          <a:p>
            <a:r>
              <a:rPr lang="en-GB" dirty="0" smtClean="0"/>
              <a:t>Non Compliance</a:t>
            </a:r>
            <a:endParaRPr lang="en-GB" dirty="0"/>
          </a:p>
        </p:txBody>
      </p:sp>
      <p:sp>
        <p:nvSpPr>
          <p:cNvPr id="5" name="Content Placeholder 4"/>
          <p:cNvSpPr>
            <a:spLocks noGrp="1"/>
          </p:cNvSpPr>
          <p:nvPr>
            <p:ph sz="quarter" idx="10"/>
          </p:nvPr>
        </p:nvSpPr>
        <p:spPr/>
        <p:txBody>
          <a:bodyPr/>
          <a:lstStyle/>
          <a:p>
            <a:r>
              <a:rPr lang="en-GB" dirty="0" smtClean="0"/>
              <a:t>Dim </a:t>
            </a:r>
            <a:r>
              <a:rPr lang="en-GB" dirty="0" err="1" smtClean="0"/>
              <a:t>Cydymffurfio</a:t>
            </a:r>
            <a:endParaRPr lang="en-GB" dirty="0"/>
          </a:p>
        </p:txBody>
      </p:sp>
    </p:spTree>
    <p:extLst>
      <p:ext uri="{BB962C8B-B14F-4D97-AF65-F5344CB8AC3E}">
        <p14:creationId xmlns:p14="http://schemas.microsoft.com/office/powerpoint/2010/main" val="128322125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Events cancelled or speakers refused entry to event</a:t>
            </a:r>
          </a:p>
          <a:p>
            <a:r>
              <a:rPr lang="en-GB" dirty="0" smtClean="0"/>
              <a:t>Restrictions placed on Society</a:t>
            </a:r>
          </a:p>
          <a:p>
            <a:r>
              <a:rPr lang="en-GB" dirty="0" smtClean="0"/>
              <a:t>Suspension or disciplinary procedures against Society or individuals in extreme cases</a:t>
            </a:r>
            <a:endParaRPr lang="en-GB"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GB" dirty="0" smtClean="0"/>
              <a:t>Canslo digwyddiadau neu gwrthod mynediad i’r siaradwyr</a:t>
            </a:r>
          </a:p>
          <a:p>
            <a:pPr marL="342900" indent="-342900">
              <a:buFont typeface="Arial" panose="020B0604020202020204" pitchFamily="34" charset="0"/>
              <a:buChar char="•"/>
            </a:pPr>
            <a:r>
              <a:rPr lang="cy-GB" dirty="0" smtClean="0"/>
              <a:t>Cyfyngiadau ar y Gymdeithas</a:t>
            </a:r>
          </a:p>
          <a:p>
            <a:pPr marL="342900" indent="-342900">
              <a:buFont typeface="Arial" panose="020B0604020202020204" pitchFamily="34" charset="0"/>
              <a:buChar char="•"/>
            </a:pPr>
            <a:r>
              <a:rPr lang="cy-GB" dirty="0" smtClean="0"/>
              <a:t>Gweithdrefnau atal neu ddisgyblu yn erbyn Cymdeithas neu unigolion mewn </a:t>
            </a:r>
            <a:r>
              <a:rPr lang="cy-GB" smtClean="0"/>
              <a:t>achosion eithafol</a:t>
            </a:r>
            <a:endParaRPr lang="cy-GB" dirty="0"/>
          </a:p>
        </p:txBody>
      </p:sp>
      <p:sp>
        <p:nvSpPr>
          <p:cNvPr id="4" name="Title 3"/>
          <p:cNvSpPr>
            <a:spLocks noGrp="1"/>
          </p:cNvSpPr>
          <p:nvPr>
            <p:ph type="title"/>
          </p:nvPr>
        </p:nvSpPr>
        <p:spPr/>
        <p:txBody>
          <a:bodyPr/>
          <a:lstStyle/>
          <a:p>
            <a:r>
              <a:rPr lang="en-GB" dirty="0" smtClean="0"/>
              <a:t>Non Compliance</a:t>
            </a:r>
            <a:endParaRPr lang="en-GB" dirty="0"/>
          </a:p>
        </p:txBody>
      </p:sp>
      <p:sp>
        <p:nvSpPr>
          <p:cNvPr id="5" name="Content Placeholder 4"/>
          <p:cNvSpPr>
            <a:spLocks noGrp="1"/>
          </p:cNvSpPr>
          <p:nvPr>
            <p:ph sz="quarter" idx="10"/>
          </p:nvPr>
        </p:nvSpPr>
        <p:spPr/>
        <p:txBody>
          <a:bodyPr/>
          <a:lstStyle/>
          <a:p>
            <a:r>
              <a:rPr lang="en-GB" dirty="0"/>
              <a:t>Dim </a:t>
            </a:r>
            <a:r>
              <a:rPr lang="en-GB" dirty="0" err="1"/>
              <a:t>Cydymffurfio</a:t>
            </a:r>
            <a:endParaRPr lang="en-GB" dirty="0"/>
          </a:p>
          <a:p>
            <a:endParaRPr lang="en-GB" dirty="0"/>
          </a:p>
        </p:txBody>
      </p:sp>
    </p:spTree>
    <p:extLst>
      <p:ext uri="{BB962C8B-B14F-4D97-AF65-F5344CB8AC3E}">
        <p14:creationId xmlns:p14="http://schemas.microsoft.com/office/powerpoint/2010/main" val="280668426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3568" y="1407708"/>
            <a:ext cx="7776864" cy="998984"/>
          </a:xfrm>
        </p:spPr>
        <p:txBody>
          <a:bodyPr/>
          <a:lstStyle/>
          <a:p>
            <a:pPr algn="ctr"/>
            <a:r>
              <a:rPr lang="en-GB" dirty="0" smtClean="0"/>
              <a:t>IF YOU HAVE ANY ISSUES AT ALL…</a:t>
            </a:r>
            <a:br>
              <a:rPr lang="en-GB" dirty="0" smtClean="0"/>
            </a:br>
            <a:r>
              <a:rPr lang="en-GB" dirty="0"/>
              <a:t/>
            </a:r>
            <a:br>
              <a:rPr lang="en-GB" dirty="0"/>
            </a:br>
            <a:r>
              <a:rPr lang="en-GB" b="1" u="sng" dirty="0" smtClean="0">
                <a:solidFill>
                  <a:srgbClr val="FF0000"/>
                </a:solidFill>
              </a:rPr>
              <a:t>TALK TO US!!!!!</a:t>
            </a:r>
            <a:endParaRPr lang="en-GB" b="1" u="sng" dirty="0">
              <a:solidFill>
                <a:srgbClr val="FF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100" y="3501008"/>
            <a:ext cx="2971800" cy="2428875"/>
          </a:xfrm>
          <a:prstGeom prst="rect">
            <a:avLst/>
          </a:prstGeom>
        </p:spPr>
      </p:pic>
    </p:spTree>
    <p:extLst>
      <p:ext uri="{BB962C8B-B14F-4D97-AF65-F5344CB8AC3E}">
        <p14:creationId xmlns:p14="http://schemas.microsoft.com/office/powerpoint/2010/main" val="132178104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Coaching and Instructing</a:t>
            </a:r>
            <a:endParaRPr lang="en-GB" dirty="0"/>
          </a:p>
        </p:txBody>
      </p:sp>
      <p:sp>
        <p:nvSpPr>
          <p:cNvPr id="4" name="Title 1"/>
          <p:cNvSpPr txBox="1">
            <a:spLocks/>
          </p:cNvSpPr>
          <p:nvPr/>
        </p:nvSpPr>
        <p:spPr>
          <a:xfrm>
            <a:off x="323528" y="3140968"/>
            <a:ext cx="8208912" cy="1470025"/>
          </a:xfrm>
          <a:prstGeom prst="rect">
            <a:avLst/>
          </a:prstGeom>
        </p:spPr>
        <p:txBody>
          <a:bodyPr/>
          <a:lstStyle>
            <a:lvl1pPr algn="ctr" rtl="0" eaLnBrk="1" fontAlgn="base" hangingPunct="1">
              <a:spcBef>
                <a:spcPct val="0"/>
              </a:spcBef>
              <a:spcAft>
                <a:spcPct val="0"/>
              </a:spcAft>
              <a:defRPr sz="4400">
                <a:solidFill>
                  <a:schemeClr val="tx1"/>
                </a:solidFill>
                <a:latin typeface="Franklin Gothic Demi" pitchFamily="34" charset="0"/>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r>
              <a:rPr lang="en-GB" kern="0" dirty="0" err="1" smtClean="0"/>
              <a:t>Hyfforddwyr</a:t>
            </a:r>
            <a:endParaRPr lang="en-GB" kern="0" dirty="0"/>
          </a:p>
        </p:txBody>
      </p:sp>
    </p:spTree>
    <p:extLst>
      <p:ext uri="{BB962C8B-B14F-4D97-AF65-F5344CB8AC3E}">
        <p14:creationId xmlns:p14="http://schemas.microsoft.com/office/powerpoint/2010/main" val="294230070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0"/>
          </p:nvPr>
        </p:nvSpPr>
        <p:spPr>
          <a:xfrm>
            <a:off x="4572000" y="2498413"/>
            <a:ext cx="4504956" cy="4020451"/>
          </a:xfrm>
        </p:spPr>
        <p:txBody>
          <a:bodyPr/>
          <a:lstStyle/>
          <a:p>
            <a:r>
              <a:rPr lang="cy-GB" dirty="0" smtClean="0"/>
              <a:t>Mae aelodau pwyllgor yn trefnu gweithgaredd, ddim o reidrwydd ei arwain</a:t>
            </a:r>
          </a:p>
          <a:p>
            <a:r>
              <a:rPr lang="cy-GB" dirty="0" smtClean="0"/>
              <a:t>Mae hyfforddwyr yn cael eu talu gan y grŵp a’n cael ei reoli gan bwyllgor</a:t>
            </a:r>
          </a:p>
        </p:txBody>
      </p:sp>
      <p:sp>
        <p:nvSpPr>
          <p:cNvPr id="3" name="Content Placeholder 2"/>
          <p:cNvSpPr>
            <a:spLocks noGrp="1"/>
          </p:cNvSpPr>
          <p:nvPr>
            <p:ph sz="half" idx="1"/>
          </p:nvPr>
        </p:nvSpPr>
        <p:spPr>
          <a:xfrm>
            <a:off x="251520" y="2498414"/>
            <a:ext cx="4392488" cy="4020451"/>
          </a:xfrm>
        </p:spPr>
        <p:txBody>
          <a:bodyPr/>
          <a:lstStyle/>
          <a:p>
            <a:r>
              <a:rPr lang="en-GB" dirty="0" smtClean="0"/>
              <a:t>Committee members organise activity, not necessarily lead it.</a:t>
            </a:r>
          </a:p>
          <a:p>
            <a:r>
              <a:rPr lang="en-GB" dirty="0" smtClean="0"/>
              <a:t>Instructors are employed by the group and managed by committee.</a:t>
            </a:r>
          </a:p>
        </p:txBody>
      </p:sp>
      <p:sp>
        <p:nvSpPr>
          <p:cNvPr id="4" name="Title 3"/>
          <p:cNvSpPr>
            <a:spLocks noGrp="1"/>
          </p:cNvSpPr>
          <p:nvPr>
            <p:ph type="title"/>
          </p:nvPr>
        </p:nvSpPr>
        <p:spPr/>
        <p:txBody>
          <a:bodyPr/>
          <a:lstStyle/>
          <a:p>
            <a:r>
              <a:rPr lang="en-GB" dirty="0" smtClean="0"/>
              <a:t>Coaches &amp; Instructors</a:t>
            </a:r>
            <a:endParaRPr lang="en-GB" dirty="0"/>
          </a:p>
        </p:txBody>
      </p:sp>
      <p:sp>
        <p:nvSpPr>
          <p:cNvPr id="5" name="Text Placeholder 4"/>
          <p:cNvSpPr>
            <a:spLocks noGrp="1"/>
          </p:cNvSpPr>
          <p:nvPr>
            <p:ph type="body" sz="quarter" idx="11"/>
          </p:nvPr>
        </p:nvSpPr>
        <p:spPr/>
        <p:txBody>
          <a:bodyPr/>
          <a:lstStyle/>
          <a:p>
            <a:r>
              <a:rPr lang="cy-GB" dirty="0" smtClean="0"/>
              <a:t>Hyfforddwyr </a:t>
            </a:r>
            <a:endParaRPr lang="cy-GB" dirty="0"/>
          </a:p>
        </p:txBody>
      </p:sp>
    </p:spTree>
    <p:extLst>
      <p:ext uri="{BB962C8B-B14F-4D97-AF65-F5344CB8AC3E}">
        <p14:creationId xmlns:p14="http://schemas.microsoft.com/office/powerpoint/2010/main" val="326017560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0"/>
          </p:nvPr>
        </p:nvSpPr>
        <p:spPr>
          <a:xfrm>
            <a:off x="4640012" y="2160200"/>
            <a:ext cx="4252468" cy="4258788"/>
          </a:xfrm>
        </p:spPr>
        <p:txBody>
          <a:bodyPr/>
          <a:lstStyle/>
          <a:p>
            <a:r>
              <a:rPr lang="cy-GB" dirty="0" smtClean="0"/>
              <a:t>Bydd hyfforddwyr ond yn cael eu talu os maent wedi cofrestru â ni</a:t>
            </a:r>
            <a:r>
              <a:rPr lang="cy-GB" dirty="0"/>
              <a:t> a darparu manylion </a:t>
            </a:r>
            <a:r>
              <a:rPr lang="cy-GB" dirty="0" smtClean="0"/>
              <a:t>cymwysterau</a:t>
            </a:r>
          </a:p>
          <a:p>
            <a:r>
              <a:rPr lang="cy-GB" dirty="0" smtClean="0"/>
              <a:t> Nid yw aelodau pwyllgor yn gallu cael tâl am arwain sesiynau – </a:t>
            </a:r>
            <a:r>
              <a:rPr lang="cy-GB" dirty="0" smtClean="0">
                <a:latin typeface="Franklin Gothic Demi" panose="020B0703020102020204" pitchFamily="34" charset="0"/>
              </a:rPr>
              <a:t>gwrthdaro buddiannau</a:t>
            </a:r>
            <a:endParaRPr lang="cy-GB" dirty="0">
              <a:latin typeface="Franklin Gothic Demi" panose="020B0703020102020204" pitchFamily="34" charset="0"/>
            </a:endParaRPr>
          </a:p>
        </p:txBody>
      </p:sp>
      <p:sp>
        <p:nvSpPr>
          <p:cNvPr id="3" name="Content Placeholder 2"/>
          <p:cNvSpPr>
            <a:spLocks noGrp="1"/>
          </p:cNvSpPr>
          <p:nvPr>
            <p:ph sz="half" idx="1"/>
          </p:nvPr>
        </p:nvSpPr>
        <p:spPr/>
        <p:txBody>
          <a:bodyPr/>
          <a:lstStyle/>
          <a:p>
            <a:r>
              <a:rPr lang="en-GB" dirty="0" smtClean="0"/>
              <a:t>Instructors will only be paid if they are registered with us and provide details of qualifications.</a:t>
            </a:r>
          </a:p>
          <a:p>
            <a:r>
              <a:rPr lang="en-GB" dirty="0" smtClean="0"/>
              <a:t>Committee members cannot </a:t>
            </a:r>
            <a:r>
              <a:rPr lang="en-GB" dirty="0"/>
              <a:t>get paid to lead </a:t>
            </a:r>
            <a:r>
              <a:rPr lang="en-GB" dirty="0" smtClean="0"/>
              <a:t>sessions – </a:t>
            </a:r>
            <a:r>
              <a:rPr lang="en-GB" dirty="0" smtClean="0">
                <a:latin typeface="Franklin Gothic Demi" panose="020B0703020102020204" pitchFamily="34" charset="0"/>
              </a:rPr>
              <a:t>conflict of interest.</a:t>
            </a:r>
          </a:p>
        </p:txBody>
      </p:sp>
      <p:sp>
        <p:nvSpPr>
          <p:cNvPr id="4" name="Title 3"/>
          <p:cNvSpPr>
            <a:spLocks noGrp="1"/>
          </p:cNvSpPr>
          <p:nvPr>
            <p:ph type="title"/>
          </p:nvPr>
        </p:nvSpPr>
        <p:spPr/>
        <p:txBody>
          <a:bodyPr/>
          <a:lstStyle/>
          <a:p>
            <a:r>
              <a:rPr lang="en-GB" dirty="0"/>
              <a:t>Coaches &amp; Instructors</a:t>
            </a:r>
          </a:p>
        </p:txBody>
      </p:sp>
      <p:sp>
        <p:nvSpPr>
          <p:cNvPr id="5" name="Text Placeholder 4"/>
          <p:cNvSpPr>
            <a:spLocks noGrp="1"/>
          </p:cNvSpPr>
          <p:nvPr>
            <p:ph type="body" sz="quarter" idx="11"/>
          </p:nvPr>
        </p:nvSpPr>
        <p:spPr/>
        <p:txBody>
          <a:bodyPr/>
          <a:lstStyle/>
          <a:p>
            <a:r>
              <a:rPr lang="cy-GB" dirty="0" smtClean="0"/>
              <a:t>Hyfforddwyr </a:t>
            </a:r>
            <a:endParaRPr lang="cy-GB" dirty="0"/>
          </a:p>
        </p:txBody>
      </p:sp>
    </p:spTree>
    <p:extLst>
      <p:ext uri="{BB962C8B-B14F-4D97-AF65-F5344CB8AC3E}">
        <p14:creationId xmlns:p14="http://schemas.microsoft.com/office/powerpoint/2010/main" val="27501529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0"/>
          </p:nvPr>
        </p:nvSpPr>
        <p:spPr>
          <a:xfrm>
            <a:off x="4756476" y="1700808"/>
            <a:ext cx="4387524" cy="4020451"/>
          </a:xfrm>
        </p:spPr>
        <p:txBody>
          <a:bodyPr/>
          <a:lstStyle/>
          <a:p>
            <a:r>
              <a:rPr lang="en-GB" sz="2400" dirty="0" err="1" smtClean="0"/>
              <a:t>Hysbyswch</a:t>
            </a:r>
            <a:r>
              <a:rPr lang="en-GB" sz="2400" dirty="0" smtClean="0"/>
              <a:t> </a:t>
            </a:r>
            <a:r>
              <a:rPr lang="en-GB" sz="2400" dirty="0"/>
              <a:t>staff </a:t>
            </a:r>
            <a:r>
              <a:rPr lang="en-GB" sz="2400" dirty="0" smtClean="0"/>
              <a:t>UM </a:t>
            </a:r>
            <a:r>
              <a:rPr lang="en-GB" sz="2400" dirty="0" err="1" smtClean="0"/>
              <a:t>os</a:t>
            </a:r>
            <a:r>
              <a:rPr lang="en-GB" sz="2400" dirty="0" smtClean="0"/>
              <a:t> </a:t>
            </a:r>
            <a:r>
              <a:rPr lang="en-GB" sz="2400" dirty="0" err="1"/>
              <a:t>ydych</a:t>
            </a:r>
            <a:r>
              <a:rPr lang="en-GB" sz="2400" dirty="0"/>
              <a:t> chi am </a:t>
            </a:r>
            <a:r>
              <a:rPr lang="en-GB" sz="2400" dirty="0" err="1"/>
              <a:t>i</a:t>
            </a:r>
            <a:r>
              <a:rPr lang="en-GB" sz="2400" dirty="0"/>
              <a:t> </a:t>
            </a:r>
            <a:r>
              <a:rPr lang="en-GB" sz="2400" dirty="0" err="1"/>
              <a:t>ni</a:t>
            </a:r>
            <a:r>
              <a:rPr lang="en-GB" sz="2400" dirty="0"/>
              <a:t> </a:t>
            </a:r>
            <a:r>
              <a:rPr lang="en-GB" sz="2400" dirty="0" err="1"/>
              <a:t>gysylltu</a:t>
            </a:r>
            <a:r>
              <a:rPr lang="en-GB" sz="2400" dirty="0"/>
              <a:t> </a:t>
            </a:r>
            <a:r>
              <a:rPr lang="en-GB" sz="2400" dirty="0" err="1"/>
              <a:t>â'ch</a:t>
            </a:r>
            <a:r>
              <a:rPr lang="en-GB" sz="2400" dirty="0"/>
              <a:t> </a:t>
            </a:r>
            <a:r>
              <a:rPr lang="en-GB" sz="2400" dirty="0" err="1"/>
              <a:t>hyfforddwyr</a:t>
            </a:r>
            <a:r>
              <a:rPr lang="en-GB" sz="2400" dirty="0"/>
              <a:t> </a:t>
            </a:r>
            <a:r>
              <a:rPr lang="en-GB" sz="2400" dirty="0" err="1"/>
              <a:t>ar</a:t>
            </a:r>
            <a:r>
              <a:rPr lang="en-GB" sz="2400" dirty="0"/>
              <a:t> </a:t>
            </a:r>
            <a:r>
              <a:rPr lang="en-GB" sz="2400" dirty="0" err="1"/>
              <a:t>unrhyw</a:t>
            </a:r>
            <a:r>
              <a:rPr lang="en-GB" sz="2400" dirty="0"/>
              <a:t> </a:t>
            </a:r>
            <a:r>
              <a:rPr lang="en-GB" sz="2400" dirty="0" err="1"/>
              <a:t>fater</a:t>
            </a:r>
            <a:r>
              <a:rPr lang="en-GB" sz="2400" dirty="0"/>
              <a:t> - </a:t>
            </a:r>
            <a:r>
              <a:rPr lang="en-GB" sz="2400" dirty="0" err="1"/>
              <a:t>gweinyddwr</a:t>
            </a:r>
            <a:r>
              <a:rPr lang="en-GB" sz="2400" dirty="0"/>
              <a:t> </a:t>
            </a:r>
            <a:r>
              <a:rPr lang="en-GB" sz="2400" dirty="0" err="1"/>
              <a:t>gosod</a:t>
            </a:r>
            <a:r>
              <a:rPr lang="en-GB" sz="2400" dirty="0"/>
              <a:t> ac </a:t>
            </a:r>
            <a:r>
              <a:rPr lang="en-GB" sz="2400" dirty="0" err="1" smtClean="0"/>
              <a:t>ati</a:t>
            </a:r>
            <a:endParaRPr lang="en-GB" sz="2400" dirty="0" smtClean="0"/>
          </a:p>
          <a:p>
            <a:r>
              <a:rPr lang="cy-GB" sz="2400" dirty="0">
                <a:latin typeface="Franklin Gothic Book" panose="020B0503020102020204" pitchFamily="34" charset="0"/>
              </a:rPr>
              <a:t>Mae arwain eich clybiau yn rhan o brofiad myfyrwyr a'ch datblygiad</a:t>
            </a:r>
            <a:r>
              <a:rPr lang="cy-GB" sz="2400" dirty="0" smtClean="0">
                <a:latin typeface="Franklin Gothic Book" panose="020B0503020102020204" pitchFamily="34" charset="0"/>
              </a:rPr>
              <a:t>.</a:t>
            </a:r>
          </a:p>
          <a:p>
            <a:r>
              <a:rPr lang="cy-GB" sz="2400" dirty="0">
                <a:latin typeface="Franklin Gothic Book" panose="020B0503020102020204" pitchFamily="34" charset="0"/>
              </a:rPr>
              <a:t>Os ydych </a:t>
            </a:r>
            <a:r>
              <a:rPr lang="cy-GB" sz="2400" dirty="0" err="1">
                <a:latin typeface="Franklin Gothic Book" panose="020B0503020102020204" pitchFamily="34" charset="0"/>
              </a:rPr>
              <a:t>chi'n</a:t>
            </a:r>
            <a:r>
              <a:rPr lang="cy-GB" sz="2400" dirty="0">
                <a:latin typeface="Franklin Gothic Book" panose="020B0503020102020204" pitchFamily="34" charset="0"/>
              </a:rPr>
              <a:t> cael anhawster i gyfathrebu â hyfforddwyr ynghylch lefelau cyfrifoldeb, rhowch wybod i ni</a:t>
            </a:r>
          </a:p>
        </p:txBody>
      </p:sp>
      <p:sp>
        <p:nvSpPr>
          <p:cNvPr id="3" name="Content Placeholder 2"/>
          <p:cNvSpPr>
            <a:spLocks noGrp="1"/>
          </p:cNvSpPr>
          <p:nvPr>
            <p:ph sz="half" idx="1"/>
          </p:nvPr>
        </p:nvSpPr>
        <p:spPr>
          <a:xfrm>
            <a:off x="0" y="2060848"/>
            <a:ext cx="4499992" cy="4020451"/>
          </a:xfrm>
        </p:spPr>
        <p:txBody>
          <a:bodyPr/>
          <a:lstStyle/>
          <a:p>
            <a:r>
              <a:rPr lang="en-GB" sz="2400" dirty="0" smtClean="0"/>
              <a:t>Notify SU staff if you want us to liaise with your coaches on any matter</a:t>
            </a:r>
          </a:p>
          <a:p>
            <a:r>
              <a:rPr lang="en-GB" sz="2400" dirty="0" smtClean="0"/>
              <a:t>Leading your Clubs is part of the student experience and your development. </a:t>
            </a:r>
          </a:p>
          <a:p>
            <a:r>
              <a:rPr lang="en-GB" sz="2400" dirty="0" smtClean="0"/>
              <a:t>If you are having difficulty communicating with coaches around levels of responsibility let us know. </a:t>
            </a:r>
            <a:endParaRPr lang="en-GB" sz="2400" dirty="0" smtClean="0">
              <a:latin typeface="Franklin Gothic Demi" panose="020B0703020102020204" pitchFamily="34" charset="0"/>
            </a:endParaRPr>
          </a:p>
        </p:txBody>
      </p:sp>
      <p:sp>
        <p:nvSpPr>
          <p:cNvPr id="4" name="Title 3"/>
          <p:cNvSpPr>
            <a:spLocks noGrp="1"/>
          </p:cNvSpPr>
          <p:nvPr>
            <p:ph type="title"/>
          </p:nvPr>
        </p:nvSpPr>
        <p:spPr>
          <a:xfrm>
            <a:off x="251520" y="908720"/>
            <a:ext cx="4248472" cy="998984"/>
          </a:xfrm>
        </p:spPr>
        <p:txBody>
          <a:bodyPr/>
          <a:lstStyle/>
          <a:p>
            <a:r>
              <a:rPr lang="en-GB" dirty="0"/>
              <a:t>Coaches &amp; Instructors</a:t>
            </a:r>
          </a:p>
        </p:txBody>
      </p:sp>
      <p:sp>
        <p:nvSpPr>
          <p:cNvPr id="5" name="Text Placeholder 4"/>
          <p:cNvSpPr>
            <a:spLocks noGrp="1"/>
          </p:cNvSpPr>
          <p:nvPr>
            <p:ph type="body" sz="quarter" idx="11"/>
          </p:nvPr>
        </p:nvSpPr>
        <p:spPr/>
        <p:txBody>
          <a:bodyPr/>
          <a:lstStyle/>
          <a:p>
            <a:r>
              <a:rPr lang="cy-GB" dirty="0" smtClean="0"/>
              <a:t>Hyfforddwyr </a:t>
            </a:r>
            <a:endParaRPr lang="cy-GB" dirty="0"/>
          </a:p>
        </p:txBody>
      </p:sp>
    </p:spTree>
    <p:extLst>
      <p:ext uri="{BB962C8B-B14F-4D97-AF65-F5344CB8AC3E}">
        <p14:creationId xmlns:p14="http://schemas.microsoft.com/office/powerpoint/2010/main" val="14696851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870176"/>
            <a:ext cx="8229600" cy="1143000"/>
          </a:xfrm>
        </p:spPr>
        <p:txBody>
          <a:bodyPr/>
          <a:lstStyle/>
          <a:p>
            <a:pPr algn="ctr"/>
            <a:r>
              <a:rPr lang="en-GB" dirty="0" err="1" smtClean="0"/>
              <a:t>Defnyddio</a:t>
            </a:r>
            <a:r>
              <a:rPr lang="en-GB" dirty="0" smtClean="0"/>
              <a:t> cardiffstudents.com</a:t>
            </a:r>
            <a:endParaRPr lang="en-GB" dirty="0"/>
          </a:p>
        </p:txBody>
      </p:sp>
      <p:sp>
        <p:nvSpPr>
          <p:cNvPr id="3" name="Text Placeholder 2"/>
          <p:cNvSpPr>
            <a:spLocks noGrp="1"/>
          </p:cNvSpPr>
          <p:nvPr>
            <p:ph type="body" sz="quarter" idx="10"/>
          </p:nvPr>
        </p:nvSpPr>
        <p:spPr>
          <a:xfrm>
            <a:off x="467544" y="2348880"/>
            <a:ext cx="8229600" cy="914400"/>
          </a:xfrm>
        </p:spPr>
        <p:txBody>
          <a:bodyPr/>
          <a:lstStyle/>
          <a:p>
            <a:pPr algn="ctr"/>
            <a:r>
              <a:rPr lang="en-GB" dirty="0" smtClean="0"/>
              <a:t>Using </a:t>
            </a:r>
            <a:r>
              <a:rPr lang="en-GB" dirty="0" smtClean="0">
                <a:hlinkClick r:id="rId2"/>
              </a:rPr>
              <a:t>cardiffstudents.com</a:t>
            </a:r>
            <a:endParaRPr lang="en-GB" dirty="0"/>
          </a:p>
        </p:txBody>
      </p:sp>
    </p:spTree>
    <p:extLst>
      <p:ext uri="{BB962C8B-B14F-4D97-AF65-F5344CB8AC3E}">
        <p14:creationId xmlns:p14="http://schemas.microsoft.com/office/powerpoint/2010/main" val="204837035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2636912"/>
            <a:ext cx="8208912" cy="1470025"/>
          </a:xfrm>
        </p:spPr>
        <p:txBody>
          <a:bodyPr/>
          <a:lstStyle/>
          <a:p>
            <a:r>
              <a:rPr lang="en-GB" dirty="0" smtClean="0"/>
              <a:t>Marketing Your Society</a:t>
            </a:r>
            <a:endParaRPr lang="en-GB" dirty="0"/>
          </a:p>
        </p:txBody>
      </p:sp>
      <p:sp>
        <p:nvSpPr>
          <p:cNvPr id="3" name="Subtitle 2"/>
          <p:cNvSpPr>
            <a:spLocks noGrp="1"/>
          </p:cNvSpPr>
          <p:nvPr>
            <p:ph type="subTitle" idx="1"/>
          </p:nvPr>
        </p:nvSpPr>
        <p:spPr>
          <a:xfrm>
            <a:off x="0" y="3917757"/>
            <a:ext cx="9144000" cy="1752600"/>
          </a:xfrm>
        </p:spPr>
        <p:txBody>
          <a:bodyPr/>
          <a:lstStyle/>
          <a:p>
            <a:r>
              <a:rPr lang="cy-GB" sz="4400" dirty="0" smtClean="0"/>
              <a:t>Marchnata Eich Cymdeithas</a:t>
            </a:r>
            <a:endParaRPr lang="cy-GB" sz="4400" dirty="0"/>
          </a:p>
        </p:txBody>
      </p:sp>
    </p:spTree>
    <p:extLst>
      <p:ext uri="{BB962C8B-B14F-4D97-AF65-F5344CB8AC3E}">
        <p14:creationId xmlns:p14="http://schemas.microsoft.com/office/powerpoint/2010/main" val="333544314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Use Room Booking System</a:t>
            </a:r>
          </a:p>
          <a:p>
            <a:r>
              <a:rPr lang="en-GB" dirty="0" smtClean="0"/>
              <a:t>Contact Neil if you want a stall in the IV Lounge</a:t>
            </a:r>
          </a:p>
          <a:p>
            <a:r>
              <a:rPr lang="en-GB" dirty="0"/>
              <a:t>Competitions, ticket sales, activities, events, campaigns, etc. </a:t>
            </a:r>
          </a:p>
          <a:p>
            <a:r>
              <a:rPr lang="en-GB" dirty="0"/>
              <a:t>Don’t rely on passers by – drive people to your stall!</a:t>
            </a:r>
          </a:p>
          <a:p>
            <a:endParaRPr lang="en-GB" dirty="0" smtClean="0"/>
          </a:p>
        </p:txBody>
      </p:sp>
      <p:sp>
        <p:nvSpPr>
          <p:cNvPr id="3" name="Content Placeholder 2"/>
          <p:cNvSpPr>
            <a:spLocks noGrp="1"/>
          </p:cNvSpPr>
          <p:nvPr>
            <p:ph sz="half" idx="2"/>
          </p:nvPr>
        </p:nvSpPr>
        <p:spPr>
          <a:xfrm>
            <a:off x="4427984" y="1907200"/>
            <a:ext cx="4968552" cy="4402120"/>
          </a:xfrm>
        </p:spPr>
        <p:txBody>
          <a:bodyPr/>
          <a:lstStyle/>
          <a:p>
            <a:pPr marL="342900" indent="-342900">
              <a:buFont typeface="Arial" panose="020B0604020202020204" pitchFamily="34" charset="0"/>
              <a:buChar char="•"/>
            </a:pPr>
            <a:r>
              <a:rPr lang="cy-GB" dirty="0" smtClean="0"/>
              <a:t>Defnyddio System Archebu Ystafell</a:t>
            </a:r>
          </a:p>
          <a:p>
            <a:pPr marL="342900" indent="-342900">
              <a:buFont typeface="Arial" panose="020B0604020202020204" pitchFamily="34" charset="0"/>
              <a:buChar char="•"/>
            </a:pPr>
            <a:r>
              <a:rPr lang="cy-GB" dirty="0" smtClean="0"/>
              <a:t>Cysylltu â Neil os hoffech stondin yn y Lolfa IV</a:t>
            </a:r>
          </a:p>
          <a:p>
            <a:pPr marL="342900" indent="-342900">
              <a:buFont typeface="Arial" panose="020B0604020202020204" pitchFamily="34" charset="0"/>
              <a:buChar char="•"/>
            </a:pPr>
            <a:r>
              <a:rPr lang="cy-GB" dirty="0"/>
              <a:t>Cystadlaethau, gwerthu tocynnau, gweithgareddau, digwyddiadau, ymgyrchoedd ayyb.</a:t>
            </a:r>
          </a:p>
          <a:p>
            <a:pPr marL="342900" indent="-342900">
              <a:buFont typeface="Arial" panose="020B0604020202020204" pitchFamily="34" charset="0"/>
              <a:buChar char="•"/>
            </a:pPr>
            <a:r>
              <a:rPr lang="cy-GB" dirty="0"/>
              <a:t>Peidiwch â dibynnu ar bobl yn cerdded heibio – gyrrwch pobl i’ch stondin!</a:t>
            </a:r>
          </a:p>
          <a:p>
            <a:pPr marL="342900" indent="-342900">
              <a:buFont typeface="Arial" panose="020B0604020202020204" pitchFamily="34" charset="0"/>
              <a:buChar char="•"/>
            </a:pPr>
            <a:endParaRPr lang="cy-GB" dirty="0"/>
          </a:p>
        </p:txBody>
      </p:sp>
      <p:sp>
        <p:nvSpPr>
          <p:cNvPr id="4" name="Title 3"/>
          <p:cNvSpPr>
            <a:spLocks noGrp="1"/>
          </p:cNvSpPr>
          <p:nvPr>
            <p:ph type="title"/>
          </p:nvPr>
        </p:nvSpPr>
        <p:spPr/>
        <p:txBody>
          <a:bodyPr/>
          <a:lstStyle/>
          <a:p>
            <a:r>
              <a:rPr lang="en-GB" dirty="0" smtClean="0"/>
              <a:t>Stalls</a:t>
            </a:r>
            <a:endParaRPr lang="en-GB" dirty="0"/>
          </a:p>
        </p:txBody>
      </p:sp>
      <p:sp>
        <p:nvSpPr>
          <p:cNvPr id="5" name="Content Placeholder 4"/>
          <p:cNvSpPr>
            <a:spLocks noGrp="1"/>
          </p:cNvSpPr>
          <p:nvPr>
            <p:ph sz="quarter" idx="10"/>
          </p:nvPr>
        </p:nvSpPr>
        <p:spPr/>
        <p:txBody>
          <a:bodyPr/>
          <a:lstStyle/>
          <a:p>
            <a:r>
              <a:rPr lang="cy-GB" dirty="0" smtClean="0"/>
              <a:t>Stondinau</a:t>
            </a:r>
            <a:endParaRPr lang="cy-GB" dirty="0"/>
          </a:p>
        </p:txBody>
      </p:sp>
    </p:spTree>
    <p:extLst>
      <p:ext uri="{BB962C8B-B14F-4D97-AF65-F5344CB8AC3E}">
        <p14:creationId xmlns:p14="http://schemas.microsoft.com/office/powerpoint/2010/main" val="12155629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3568" y="1407708"/>
            <a:ext cx="7776864" cy="998984"/>
          </a:xfrm>
        </p:spPr>
        <p:txBody>
          <a:bodyPr/>
          <a:lstStyle/>
          <a:p>
            <a:pPr algn="ctr"/>
            <a:r>
              <a:rPr lang="en-GB" dirty="0" smtClean="0"/>
              <a:t>IF YOU HAVE ANY ISSUES AT ALL…</a:t>
            </a:r>
            <a:br>
              <a:rPr lang="en-GB" dirty="0" smtClean="0"/>
            </a:br>
            <a:r>
              <a:rPr lang="en-GB" dirty="0"/>
              <a:t/>
            </a:r>
            <a:br>
              <a:rPr lang="en-GB" dirty="0"/>
            </a:br>
            <a:r>
              <a:rPr lang="en-GB" b="1" u="sng" dirty="0" smtClean="0">
                <a:solidFill>
                  <a:srgbClr val="FF0000"/>
                </a:solidFill>
              </a:rPr>
              <a:t>TALK TO US!!!!!</a:t>
            </a:r>
            <a:endParaRPr lang="en-GB" b="1" u="sng" dirty="0">
              <a:solidFill>
                <a:srgbClr val="FF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100" y="3501008"/>
            <a:ext cx="2971800" cy="2428875"/>
          </a:xfrm>
          <a:prstGeom prst="rect">
            <a:avLst/>
          </a:prstGeom>
        </p:spPr>
      </p:pic>
    </p:spTree>
    <p:extLst>
      <p:ext uri="{BB962C8B-B14F-4D97-AF65-F5344CB8AC3E}">
        <p14:creationId xmlns:p14="http://schemas.microsoft.com/office/powerpoint/2010/main" val="353113879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5712" y="2525768"/>
            <a:ext cx="3740224" cy="4402120"/>
          </a:xfrm>
        </p:spPr>
        <p:txBody>
          <a:bodyPr/>
          <a:lstStyle/>
          <a:p>
            <a:r>
              <a:rPr lang="en-GB" dirty="0" smtClean="0"/>
              <a:t>Gair Rhydd, Quench, Xpress Radio and CUTV</a:t>
            </a:r>
          </a:p>
          <a:p>
            <a:r>
              <a:rPr lang="en-GB" dirty="0" smtClean="0"/>
              <a:t>Invite CSM to your events!</a:t>
            </a:r>
          </a:p>
          <a:p>
            <a:r>
              <a:rPr lang="en-GB" dirty="0" smtClean="0"/>
              <a:t>Find contacts online:</a:t>
            </a:r>
          </a:p>
          <a:p>
            <a:pPr marL="0" indent="0" algn="ctr">
              <a:buNone/>
            </a:pPr>
            <a:r>
              <a:rPr lang="en-GB" sz="1800" dirty="0">
                <a:hlinkClick r:id="rId2"/>
              </a:rPr>
              <a:t>http://cardiffstudentmedia.co.uk</a:t>
            </a:r>
            <a:r>
              <a:rPr lang="en-GB" sz="1800" dirty="0" smtClean="0">
                <a:hlinkClick r:id="rId2"/>
              </a:rPr>
              <a:t>/</a:t>
            </a:r>
            <a:r>
              <a:rPr lang="en-GB" sz="1800" dirty="0" smtClean="0"/>
              <a:t> </a:t>
            </a:r>
            <a:endParaRPr lang="en-GB" sz="1800" dirty="0"/>
          </a:p>
          <a:p>
            <a:endParaRPr lang="en-GB" dirty="0"/>
          </a:p>
        </p:txBody>
      </p:sp>
      <p:sp>
        <p:nvSpPr>
          <p:cNvPr id="3" name="Content Placeholder 2"/>
          <p:cNvSpPr>
            <a:spLocks noGrp="1"/>
          </p:cNvSpPr>
          <p:nvPr>
            <p:ph sz="half" idx="2"/>
          </p:nvPr>
        </p:nvSpPr>
        <p:spPr>
          <a:xfrm>
            <a:off x="4427984" y="2505504"/>
            <a:ext cx="4464496" cy="4236475"/>
          </a:xfrm>
        </p:spPr>
        <p:txBody>
          <a:bodyPr/>
          <a:lstStyle/>
          <a:p>
            <a:pPr marL="342900" indent="-342900">
              <a:buFont typeface="Arial" panose="020B0604020202020204" pitchFamily="34" charset="0"/>
              <a:buChar char="•"/>
            </a:pPr>
            <a:r>
              <a:rPr lang="cy-GB" dirty="0" smtClean="0"/>
              <a:t>Gair Rhydd, </a:t>
            </a:r>
            <a:r>
              <a:rPr lang="cy-GB" dirty="0" err="1" smtClean="0"/>
              <a:t>Quench</a:t>
            </a:r>
            <a:r>
              <a:rPr lang="cy-GB" dirty="0" smtClean="0"/>
              <a:t>, Radio </a:t>
            </a:r>
            <a:r>
              <a:rPr lang="cy-GB" dirty="0" err="1" smtClean="0"/>
              <a:t>Xpress</a:t>
            </a:r>
            <a:r>
              <a:rPr lang="cy-GB" dirty="0" smtClean="0"/>
              <a:t> a CUTV</a:t>
            </a:r>
          </a:p>
          <a:p>
            <a:pPr marL="342900" indent="-342900">
              <a:buFont typeface="Arial" panose="020B0604020202020204" pitchFamily="34" charset="0"/>
              <a:buChar char="•"/>
            </a:pPr>
            <a:r>
              <a:rPr lang="cy-GB" dirty="0" smtClean="0"/>
              <a:t>Gwahodd CMC i’ch digwyddiadau!</a:t>
            </a:r>
          </a:p>
          <a:p>
            <a:pPr marL="342900" indent="-342900">
              <a:buFont typeface="Arial" panose="020B0604020202020204" pitchFamily="34" charset="0"/>
              <a:buChar char="•"/>
            </a:pPr>
            <a:r>
              <a:rPr lang="cy-GB" dirty="0" smtClean="0"/>
              <a:t>Dod o hyd i gysylltiadau ar-lein:</a:t>
            </a:r>
          </a:p>
          <a:p>
            <a:r>
              <a:rPr lang="en-GB" sz="1800" dirty="0">
                <a:hlinkClick r:id="rId2"/>
              </a:rPr>
              <a:t>http://cardiffstudentmedia.co.uk/</a:t>
            </a:r>
            <a:r>
              <a:rPr lang="en-GB" sz="1800" dirty="0"/>
              <a:t> </a:t>
            </a:r>
          </a:p>
          <a:p>
            <a:pPr marL="342900" indent="-342900">
              <a:buFont typeface="Arial" panose="020B0604020202020204" pitchFamily="34" charset="0"/>
              <a:buChar char="•"/>
            </a:pPr>
            <a:endParaRPr lang="cy-GB" dirty="0"/>
          </a:p>
        </p:txBody>
      </p:sp>
      <p:sp>
        <p:nvSpPr>
          <p:cNvPr id="4" name="Title 3"/>
          <p:cNvSpPr>
            <a:spLocks noGrp="1"/>
          </p:cNvSpPr>
          <p:nvPr>
            <p:ph type="title"/>
          </p:nvPr>
        </p:nvSpPr>
        <p:spPr/>
        <p:txBody>
          <a:bodyPr/>
          <a:lstStyle/>
          <a:p>
            <a:r>
              <a:rPr lang="en-GB" dirty="0" smtClean="0"/>
              <a:t>Cardiff Student Media</a:t>
            </a:r>
            <a:endParaRPr lang="en-GB" dirty="0"/>
          </a:p>
        </p:txBody>
      </p:sp>
      <p:sp>
        <p:nvSpPr>
          <p:cNvPr id="5" name="Content Placeholder 4"/>
          <p:cNvSpPr>
            <a:spLocks noGrp="1"/>
          </p:cNvSpPr>
          <p:nvPr>
            <p:ph sz="quarter" idx="10"/>
          </p:nvPr>
        </p:nvSpPr>
        <p:spPr/>
        <p:txBody>
          <a:bodyPr/>
          <a:lstStyle/>
          <a:p>
            <a:r>
              <a:rPr lang="cy-GB" dirty="0" smtClean="0"/>
              <a:t>Cyfryngau Myfyrwyr Caerdydd</a:t>
            </a:r>
            <a:endParaRPr lang="cy-GB" dirty="0"/>
          </a:p>
        </p:txBody>
      </p:sp>
    </p:spTree>
    <p:extLst>
      <p:ext uri="{BB962C8B-B14F-4D97-AF65-F5344CB8AC3E}">
        <p14:creationId xmlns:p14="http://schemas.microsoft.com/office/powerpoint/2010/main" val="146073657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Keep posters simple – titles, locations, costs,</a:t>
            </a:r>
          </a:p>
          <a:p>
            <a:r>
              <a:rPr lang="en-GB" dirty="0" smtClean="0"/>
              <a:t>Use striking imagery and existing branding</a:t>
            </a:r>
          </a:p>
          <a:p>
            <a:r>
              <a:rPr lang="en-GB" dirty="0" smtClean="0"/>
              <a:t>Link to webpage or social media for more info</a:t>
            </a:r>
          </a:p>
          <a:p>
            <a:r>
              <a:rPr lang="en-GB" dirty="0" smtClean="0"/>
              <a:t>Get permission for putting up posters!</a:t>
            </a:r>
          </a:p>
          <a:p>
            <a:endParaRPr lang="en-GB"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GB" dirty="0" smtClean="0"/>
              <a:t>Symleiddiwch eich posteri – teitlau, lleoliadau, costau</a:t>
            </a:r>
          </a:p>
          <a:p>
            <a:pPr marL="342900" indent="-342900">
              <a:buFont typeface="Arial" panose="020B0604020202020204" pitchFamily="34" charset="0"/>
              <a:buChar char="•"/>
            </a:pPr>
            <a:r>
              <a:rPr lang="cy-GB" dirty="0" smtClean="0"/>
              <a:t>Defnyddio delweddau a brandio presennol</a:t>
            </a:r>
          </a:p>
          <a:p>
            <a:pPr marL="342900" indent="-342900">
              <a:buFont typeface="Arial" panose="020B0604020202020204" pitchFamily="34" charset="0"/>
              <a:buChar char="•"/>
            </a:pPr>
            <a:r>
              <a:rPr lang="cy-GB" dirty="0" smtClean="0"/>
              <a:t>Dolen i’ch tudalen gwe neu gyfryngau cymdeithasol am fwy o wybodaeth</a:t>
            </a:r>
          </a:p>
          <a:p>
            <a:pPr marL="342900" indent="-342900">
              <a:buFont typeface="Arial" panose="020B0604020202020204" pitchFamily="34" charset="0"/>
              <a:buChar char="•"/>
            </a:pPr>
            <a:r>
              <a:rPr lang="cy-GB" dirty="0" smtClean="0"/>
              <a:t>Cael caniatâd i roi posteri i fyny!</a:t>
            </a:r>
            <a:endParaRPr lang="cy-GB" dirty="0"/>
          </a:p>
        </p:txBody>
      </p:sp>
      <p:sp>
        <p:nvSpPr>
          <p:cNvPr id="4" name="Title 3"/>
          <p:cNvSpPr>
            <a:spLocks noGrp="1"/>
          </p:cNvSpPr>
          <p:nvPr>
            <p:ph type="title"/>
          </p:nvPr>
        </p:nvSpPr>
        <p:spPr/>
        <p:txBody>
          <a:bodyPr/>
          <a:lstStyle/>
          <a:p>
            <a:r>
              <a:rPr lang="en-GB" dirty="0" smtClean="0"/>
              <a:t>Posters</a:t>
            </a:r>
            <a:endParaRPr lang="en-GB" dirty="0"/>
          </a:p>
        </p:txBody>
      </p:sp>
      <p:sp>
        <p:nvSpPr>
          <p:cNvPr id="5" name="Content Placeholder 4"/>
          <p:cNvSpPr>
            <a:spLocks noGrp="1"/>
          </p:cNvSpPr>
          <p:nvPr>
            <p:ph sz="quarter" idx="10"/>
          </p:nvPr>
        </p:nvSpPr>
        <p:spPr/>
        <p:txBody>
          <a:bodyPr/>
          <a:lstStyle/>
          <a:p>
            <a:r>
              <a:rPr lang="cy-GB" dirty="0" smtClean="0"/>
              <a:t>Posteri</a:t>
            </a:r>
            <a:endParaRPr lang="cy-GB" dirty="0"/>
          </a:p>
        </p:txBody>
      </p:sp>
    </p:spTree>
    <p:extLst>
      <p:ext uri="{BB962C8B-B14F-4D97-AF65-F5344CB8AC3E}">
        <p14:creationId xmlns:p14="http://schemas.microsoft.com/office/powerpoint/2010/main" val="394703220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We can add your posters to our screens</a:t>
            </a:r>
          </a:p>
          <a:p>
            <a:r>
              <a:rPr lang="en-GB" dirty="0" smtClean="0"/>
              <a:t>768(w</a:t>
            </a:r>
            <a:r>
              <a:rPr lang="en-GB" dirty="0"/>
              <a:t>) x 1280(h</a:t>
            </a:r>
            <a:r>
              <a:rPr lang="en-GB" dirty="0" smtClean="0"/>
              <a:t>), JPEG file</a:t>
            </a:r>
          </a:p>
          <a:p>
            <a:r>
              <a:rPr lang="en-GB" dirty="0" smtClean="0"/>
              <a:t>Email to Activities Team</a:t>
            </a:r>
          </a:p>
          <a:p>
            <a:r>
              <a:rPr lang="en-GB" dirty="0" smtClean="0"/>
              <a:t>Include finish date for promotion</a:t>
            </a:r>
            <a:endParaRPr lang="en-GB"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GB" dirty="0" smtClean="0">
                <a:latin typeface="Franklin Gothic Book" panose="020B0503020102020204" pitchFamily="34" charset="0"/>
              </a:rPr>
              <a:t>Gallwn ychwanegu eich posteri i’n sgriniau</a:t>
            </a:r>
          </a:p>
          <a:p>
            <a:pPr marL="342900" indent="-342900">
              <a:buFont typeface="Arial" panose="020B0604020202020204" pitchFamily="34" charset="0"/>
              <a:buChar char="•"/>
            </a:pPr>
            <a:r>
              <a:rPr lang="cy-GB" dirty="0" smtClean="0">
                <a:latin typeface="Franklin Gothic Book" panose="020B0503020102020204" pitchFamily="34" charset="0"/>
              </a:rPr>
              <a:t>768(lled) x 1280 (uchder), ffeil JPEG</a:t>
            </a:r>
          </a:p>
          <a:p>
            <a:pPr marL="342900" indent="-342900">
              <a:buFont typeface="Arial" panose="020B0604020202020204" pitchFamily="34" charset="0"/>
              <a:buChar char="•"/>
            </a:pPr>
            <a:r>
              <a:rPr lang="cy-GB" dirty="0" smtClean="0">
                <a:latin typeface="Franklin Gothic Book" panose="020B0503020102020204" pitchFamily="34" charset="0"/>
              </a:rPr>
              <a:t>E-bostio i’r T</a:t>
            </a:r>
            <a:r>
              <a:rPr lang="cy-GB" dirty="0" smtClean="0">
                <a:latin typeface="Franklin Gothic Book" panose="020B0503020102020204" pitchFamily="34" charset="0"/>
                <a:cs typeface="Times New Roman" panose="02020603050405020304" pitchFamily="18" charset="0"/>
              </a:rPr>
              <a:t>îm Gweithgareddau</a:t>
            </a:r>
          </a:p>
          <a:p>
            <a:pPr marL="342900" indent="-342900">
              <a:buFont typeface="Arial" panose="020B0604020202020204" pitchFamily="34" charset="0"/>
              <a:buChar char="•"/>
            </a:pPr>
            <a:r>
              <a:rPr lang="cy-GB" dirty="0" smtClean="0">
                <a:latin typeface="Franklin Gothic Book" panose="020B0503020102020204" pitchFamily="34" charset="0"/>
                <a:cs typeface="Times New Roman" panose="02020603050405020304" pitchFamily="18" charset="0"/>
              </a:rPr>
              <a:t>Cynnwys dyddiad gorffen ar gyfer yr hyrwyddo</a:t>
            </a:r>
            <a:endParaRPr lang="cy-GB" dirty="0">
              <a:latin typeface="Franklin Gothic Book" panose="020B0503020102020204" pitchFamily="34" charset="0"/>
            </a:endParaRPr>
          </a:p>
        </p:txBody>
      </p:sp>
      <p:sp>
        <p:nvSpPr>
          <p:cNvPr id="4" name="Title 3"/>
          <p:cNvSpPr>
            <a:spLocks noGrp="1"/>
          </p:cNvSpPr>
          <p:nvPr>
            <p:ph type="title"/>
          </p:nvPr>
        </p:nvSpPr>
        <p:spPr/>
        <p:txBody>
          <a:bodyPr/>
          <a:lstStyle/>
          <a:p>
            <a:r>
              <a:rPr lang="en-GB" dirty="0" smtClean="0"/>
              <a:t>Poster Screens</a:t>
            </a:r>
            <a:endParaRPr lang="en-GB" dirty="0"/>
          </a:p>
        </p:txBody>
      </p:sp>
      <p:sp>
        <p:nvSpPr>
          <p:cNvPr id="5" name="Content Placeholder 4"/>
          <p:cNvSpPr>
            <a:spLocks noGrp="1"/>
          </p:cNvSpPr>
          <p:nvPr>
            <p:ph sz="quarter" idx="10"/>
          </p:nvPr>
        </p:nvSpPr>
        <p:spPr/>
        <p:txBody>
          <a:bodyPr/>
          <a:lstStyle/>
          <a:p>
            <a:r>
              <a:rPr lang="cy-GB" dirty="0" smtClean="0"/>
              <a:t>Posteri Sgrîn</a:t>
            </a:r>
            <a:endParaRPr lang="cy-GB" dirty="0"/>
          </a:p>
        </p:txBody>
      </p:sp>
    </p:spTree>
    <p:extLst>
      <p:ext uri="{BB962C8B-B14F-4D97-AF65-F5344CB8AC3E}">
        <p14:creationId xmlns:p14="http://schemas.microsoft.com/office/powerpoint/2010/main" val="202306133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7544" y="3654152"/>
            <a:ext cx="8229600" cy="1143000"/>
          </a:xfrm>
        </p:spPr>
        <p:txBody>
          <a:bodyPr/>
          <a:lstStyle/>
          <a:p>
            <a:pPr algn="ctr"/>
            <a:r>
              <a:rPr lang="en-GB" dirty="0" smtClean="0"/>
              <a:t>Y Gymraeg</a:t>
            </a:r>
            <a:endParaRPr lang="en-GB" dirty="0"/>
          </a:p>
        </p:txBody>
      </p:sp>
      <p:sp>
        <p:nvSpPr>
          <p:cNvPr id="7" name="Text Placeholder 6"/>
          <p:cNvSpPr>
            <a:spLocks noGrp="1"/>
          </p:cNvSpPr>
          <p:nvPr>
            <p:ph type="body" sz="quarter" idx="10"/>
          </p:nvPr>
        </p:nvSpPr>
        <p:spPr>
          <a:xfrm>
            <a:off x="467544" y="2132856"/>
            <a:ext cx="8229600" cy="914400"/>
          </a:xfrm>
        </p:spPr>
        <p:txBody>
          <a:bodyPr/>
          <a:lstStyle/>
          <a:p>
            <a:pPr algn="ctr"/>
            <a:r>
              <a:rPr lang="en-GB" dirty="0" smtClean="0"/>
              <a:t>Welsh Language</a:t>
            </a:r>
            <a:endParaRPr lang="en-GB" dirty="0"/>
          </a:p>
        </p:txBody>
      </p:sp>
    </p:spTree>
    <p:extLst>
      <p:ext uri="{BB962C8B-B14F-4D97-AF65-F5344CB8AC3E}">
        <p14:creationId xmlns:p14="http://schemas.microsoft.com/office/powerpoint/2010/main" val="187345349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Cardiff University has a thriving Welsh speaking community</a:t>
            </a:r>
          </a:p>
          <a:p>
            <a:r>
              <a:rPr lang="en-GB" dirty="0" smtClean="0"/>
              <a:t>You can reach more members if you promote yourselves bilingually!</a:t>
            </a:r>
          </a:p>
          <a:p>
            <a:r>
              <a:rPr lang="en-GB" dirty="0" smtClean="0"/>
              <a:t>We encourage you to use the Welsh language in your communications</a:t>
            </a:r>
            <a:endParaRPr lang="en-GB" dirty="0"/>
          </a:p>
        </p:txBody>
      </p:sp>
      <p:sp>
        <p:nvSpPr>
          <p:cNvPr id="3" name="Content Placeholder 2"/>
          <p:cNvSpPr>
            <a:spLocks noGrp="1"/>
          </p:cNvSpPr>
          <p:nvPr>
            <p:ph sz="half" idx="2"/>
          </p:nvPr>
        </p:nvSpPr>
        <p:spPr>
          <a:xfrm>
            <a:off x="4572000" y="1988840"/>
            <a:ext cx="4320480" cy="4236475"/>
          </a:xfrm>
        </p:spPr>
        <p:txBody>
          <a:bodyPr/>
          <a:lstStyle/>
          <a:p>
            <a:pPr marL="342900" indent="-342900">
              <a:buFont typeface="Arial" panose="020B0604020202020204" pitchFamily="34" charset="0"/>
              <a:buChar char="•"/>
            </a:pPr>
            <a:r>
              <a:rPr lang="cy-GB" dirty="0" smtClean="0"/>
              <a:t>Mae gan Brifysgol Caerdydd gymuned ffyniannus o siaradwyr Cymraeg</a:t>
            </a:r>
          </a:p>
          <a:p>
            <a:pPr marL="342900" indent="-342900">
              <a:buFont typeface="Arial" panose="020B0604020202020204" pitchFamily="34" charset="0"/>
              <a:buChar char="•"/>
            </a:pPr>
            <a:r>
              <a:rPr lang="cy-GB" dirty="0" smtClean="0"/>
              <a:t>Gallwch gyrraedd mwy o aelodau os fyddwch yn hyrwyddo eich hun yn ddwyieithog!</a:t>
            </a:r>
          </a:p>
          <a:p>
            <a:pPr marL="342900" indent="-342900">
              <a:buFont typeface="Arial" panose="020B0604020202020204" pitchFamily="34" charset="0"/>
              <a:buChar char="•"/>
            </a:pPr>
            <a:r>
              <a:rPr lang="cy-GB" dirty="0" smtClean="0"/>
              <a:t>Rydym yn eich annog i ddefnyddio’r Gymraeg yn eich cyfathrebiadau</a:t>
            </a:r>
            <a:endParaRPr lang="cy-GB" dirty="0"/>
          </a:p>
        </p:txBody>
      </p:sp>
      <p:sp>
        <p:nvSpPr>
          <p:cNvPr id="4" name="Title 3"/>
          <p:cNvSpPr>
            <a:spLocks noGrp="1"/>
          </p:cNvSpPr>
          <p:nvPr>
            <p:ph type="title"/>
          </p:nvPr>
        </p:nvSpPr>
        <p:spPr>
          <a:xfrm>
            <a:off x="251520" y="781032"/>
            <a:ext cx="3744416" cy="998984"/>
          </a:xfrm>
        </p:spPr>
        <p:txBody>
          <a:bodyPr/>
          <a:lstStyle/>
          <a:p>
            <a:r>
              <a:rPr lang="en-GB" dirty="0" smtClean="0"/>
              <a:t>Welsh Speakers</a:t>
            </a:r>
            <a:endParaRPr lang="en-GB" dirty="0"/>
          </a:p>
        </p:txBody>
      </p:sp>
      <p:sp>
        <p:nvSpPr>
          <p:cNvPr id="5" name="Content Placeholder 4"/>
          <p:cNvSpPr>
            <a:spLocks noGrp="1"/>
          </p:cNvSpPr>
          <p:nvPr>
            <p:ph sz="quarter" idx="10"/>
          </p:nvPr>
        </p:nvSpPr>
        <p:spPr>
          <a:xfrm>
            <a:off x="4788024" y="781032"/>
            <a:ext cx="4104456" cy="1008063"/>
          </a:xfrm>
        </p:spPr>
        <p:txBody>
          <a:bodyPr/>
          <a:lstStyle/>
          <a:p>
            <a:r>
              <a:rPr lang="cy-GB" dirty="0" smtClean="0"/>
              <a:t>Siaradwyr Cymraeg</a:t>
            </a:r>
            <a:endParaRPr lang="cy-GB" dirty="0"/>
          </a:p>
        </p:txBody>
      </p:sp>
    </p:spTree>
    <p:extLst>
      <p:ext uri="{BB962C8B-B14F-4D97-AF65-F5344CB8AC3E}">
        <p14:creationId xmlns:p14="http://schemas.microsoft.com/office/powerpoint/2010/main" val="412385944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Social media posts</a:t>
            </a:r>
          </a:p>
          <a:p>
            <a:r>
              <a:rPr lang="en-GB" dirty="0" smtClean="0"/>
              <a:t>Posters and flyers</a:t>
            </a:r>
          </a:p>
          <a:p>
            <a:r>
              <a:rPr lang="en-GB" dirty="0" smtClean="0"/>
              <a:t>Presentation slides</a:t>
            </a:r>
          </a:p>
          <a:p>
            <a:r>
              <a:rPr lang="en-GB" dirty="0" smtClean="0"/>
              <a:t>Promotional materials</a:t>
            </a:r>
          </a:p>
          <a:p>
            <a:endParaRPr lang="en-GB" dirty="0"/>
          </a:p>
        </p:txBody>
      </p:sp>
      <p:sp>
        <p:nvSpPr>
          <p:cNvPr id="3" name="Content Placeholder 2"/>
          <p:cNvSpPr>
            <a:spLocks noGrp="1"/>
          </p:cNvSpPr>
          <p:nvPr>
            <p:ph sz="half" idx="2"/>
          </p:nvPr>
        </p:nvSpPr>
        <p:spPr>
          <a:xfrm>
            <a:off x="4572000" y="1916832"/>
            <a:ext cx="4320480" cy="4308483"/>
          </a:xfrm>
        </p:spPr>
        <p:txBody>
          <a:bodyPr/>
          <a:lstStyle/>
          <a:p>
            <a:pPr marL="342900" indent="-342900">
              <a:buFont typeface="Arial" panose="020B0604020202020204" pitchFamily="34" charset="0"/>
              <a:buChar char="•"/>
            </a:pPr>
            <a:r>
              <a:rPr lang="cy-GB" dirty="0" smtClean="0"/>
              <a:t>Sylwadau cyfryngau cymdeithasol</a:t>
            </a:r>
          </a:p>
          <a:p>
            <a:pPr marL="342900" indent="-342900">
              <a:buFont typeface="Arial" panose="020B0604020202020204" pitchFamily="34" charset="0"/>
              <a:buChar char="•"/>
            </a:pPr>
            <a:r>
              <a:rPr lang="cy-GB" dirty="0" smtClean="0"/>
              <a:t>Posteri a thaflenni</a:t>
            </a:r>
          </a:p>
          <a:p>
            <a:pPr marL="342900" indent="-342900">
              <a:buFont typeface="Arial" panose="020B0604020202020204" pitchFamily="34" charset="0"/>
              <a:buChar char="•"/>
            </a:pPr>
            <a:r>
              <a:rPr lang="cy-GB" dirty="0" smtClean="0"/>
              <a:t>Sleidiau pwynt pŵer</a:t>
            </a:r>
          </a:p>
          <a:p>
            <a:pPr marL="342900" indent="-342900">
              <a:buFont typeface="Arial" panose="020B0604020202020204" pitchFamily="34" charset="0"/>
              <a:buChar char="•"/>
            </a:pPr>
            <a:r>
              <a:rPr lang="cy-GB" dirty="0" smtClean="0"/>
              <a:t>Deunyddiau hyrwyddo</a:t>
            </a:r>
            <a:endParaRPr lang="cy-GB" dirty="0"/>
          </a:p>
        </p:txBody>
      </p:sp>
      <p:sp>
        <p:nvSpPr>
          <p:cNvPr id="4" name="Title 3"/>
          <p:cNvSpPr>
            <a:spLocks noGrp="1"/>
          </p:cNvSpPr>
          <p:nvPr>
            <p:ph type="title"/>
          </p:nvPr>
        </p:nvSpPr>
        <p:spPr/>
        <p:txBody>
          <a:bodyPr/>
          <a:lstStyle/>
          <a:p>
            <a:r>
              <a:rPr lang="en-GB" dirty="0" smtClean="0"/>
              <a:t>What can you translate?</a:t>
            </a:r>
            <a:endParaRPr lang="en-GB" dirty="0"/>
          </a:p>
        </p:txBody>
      </p:sp>
      <p:sp>
        <p:nvSpPr>
          <p:cNvPr id="5" name="Content Placeholder 4"/>
          <p:cNvSpPr>
            <a:spLocks noGrp="1"/>
          </p:cNvSpPr>
          <p:nvPr>
            <p:ph sz="quarter" idx="10"/>
          </p:nvPr>
        </p:nvSpPr>
        <p:spPr/>
        <p:txBody>
          <a:bodyPr/>
          <a:lstStyle/>
          <a:p>
            <a:r>
              <a:rPr lang="cy-GB" dirty="0" smtClean="0"/>
              <a:t>Beth i’w gyfieithu?</a:t>
            </a:r>
            <a:endParaRPr lang="cy-GB" dirty="0"/>
          </a:p>
        </p:txBody>
      </p:sp>
    </p:spTree>
    <p:extLst>
      <p:ext uri="{BB962C8B-B14F-4D97-AF65-F5344CB8AC3E}">
        <p14:creationId xmlns:p14="http://schemas.microsoft.com/office/powerpoint/2010/main" val="46414258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Welsh Bible of key phrases – available online</a:t>
            </a:r>
          </a:p>
          <a:p>
            <a:r>
              <a:rPr lang="en-GB" dirty="0" smtClean="0"/>
              <a:t>Free translation service</a:t>
            </a:r>
          </a:p>
          <a:p>
            <a:endParaRPr lang="en-GB"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GB" dirty="0" smtClean="0"/>
              <a:t>Beibl Cymraeg yn llawn ymadroddion allweddol – ar gael ar-lein</a:t>
            </a:r>
          </a:p>
          <a:p>
            <a:pPr marL="342900" indent="-342900">
              <a:buFont typeface="Arial" panose="020B0604020202020204" pitchFamily="34" charset="0"/>
              <a:buChar char="•"/>
            </a:pPr>
            <a:r>
              <a:rPr lang="cy-GB" dirty="0" smtClean="0"/>
              <a:t>Gwasanaeth cyfieithu am ddim</a:t>
            </a:r>
            <a:endParaRPr lang="cy-GB" dirty="0"/>
          </a:p>
        </p:txBody>
      </p:sp>
      <p:sp>
        <p:nvSpPr>
          <p:cNvPr id="4" name="Title 3"/>
          <p:cNvSpPr>
            <a:spLocks noGrp="1"/>
          </p:cNvSpPr>
          <p:nvPr>
            <p:ph type="title"/>
          </p:nvPr>
        </p:nvSpPr>
        <p:spPr/>
        <p:txBody>
          <a:bodyPr/>
          <a:lstStyle/>
          <a:p>
            <a:r>
              <a:rPr lang="en-GB" dirty="0" smtClean="0"/>
              <a:t>Other Resources</a:t>
            </a:r>
            <a:endParaRPr lang="en-GB" dirty="0"/>
          </a:p>
        </p:txBody>
      </p:sp>
      <p:sp>
        <p:nvSpPr>
          <p:cNvPr id="5" name="Content Placeholder 4"/>
          <p:cNvSpPr>
            <a:spLocks noGrp="1"/>
          </p:cNvSpPr>
          <p:nvPr>
            <p:ph sz="quarter" idx="10"/>
          </p:nvPr>
        </p:nvSpPr>
        <p:spPr/>
        <p:txBody>
          <a:bodyPr/>
          <a:lstStyle/>
          <a:p>
            <a:r>
              <a:rPr lang="cy-GB" dirty="0" smtClean="0"/>
              <a:t>Adnoddau Eraill</a:t>
            </a:r>
            <a:endParaRPr lang="cy-GB" dirty="0"/>
          </a:p>
        </p:txBody>
      </p:sp>
    </p:spTree>
    <p:extLst>
      <p:ext uri="{BB962C8B-B14F-4D97-AF65-F5344CB8AC3E}">
        <p14:creationId xmlns:p14="http://schemas.microsoft.com/office/powerpoint/2010/main" val="6857054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1988840"/>
            <a:ext cx="4032448" cy="4236475"/>
          </a:xfrm>
        </p:spPr>
        <p:txBody>
          <a:bodyPr/>
          <a:lstStyle/>
          <a:p>
            <a:pPr lvl="0"/>
            <a:r>
              <a:rPr lang="en-US" dirty="0"/>
              <a:t>Send your translation </a:t>
            </a:r>
            <a:r>
              <a:rPr lang="en-US" dirty="0" smtClean="0"/>
              <a:t>to </a:t>
            </a:r>
            <a:r>
              <a:rPr lang="en-US" u="sng" dirty="0" smtClean="0">
                <a:hlinkClick r:id="rId2"/>
              </a:rPr>
              <a:t>WilliamsEM17@cardiff.ac.uk</a:t>
            </a:r>
            <a:r>
              <a:rPr lang="en-US" u="sng" dirty="0" smtClean="0"/>
              <a:t> </a:t>
            </a:r>
            <a:r>
              <a:rPr lang="en-US" dirty="0" smtClean="0"/>
              <a:t>with </a:t>
            </a:r>
            <a:r>
              <a:rPr lang="en-US" dirty="0"/>
              <a:t>the subject </a:t>
            </a:r>
            <a:r>
              <a:rPr lang="en-US" dirty="0" smtClean="0"/>
              <a:t>(Group Name </a:t>
            </a:r>
            <a:r>
              <a:rPr lang="en-US" dirty="0"/>
              <a:t>– Translation Request)</a:t>
            </a:r>
            <a:endParaRPr lang="en-GB" dirty="0"/>
          </a:p>
          <a:p>
            <a:pPr lvl="0"/>
            <a:r>
              <a:rPr lang="en-US" dirty="0"/>
              <a:t>For anything under 50 words, you will receive back in 2 working </a:t>
            </a:r>
            <a:r>
              <a:rPr lang="en-US" dirty="0" smtClean="0"/>
              <a:t>days, up to </a:t>
            </a:r>
            <a:r>
              <a:rPr lang="en-US" dirty="0"/>
              <a:t>100 words </a:t>
            </a:r>
            <a:r>
              <a:rPr lang="en-US" dirty="0" smtClean="0"/>
              <a:t>is </a:t>
            </a:r>
            <a:r>
              <a:rPr lang="en-US" dirty="0"/>
              <a:t>3 working days and so on</a:t>
            </a:r>
            <a:r>
              <a:rPr lang="en-US" dirty="0" smtClean="0"/>
              <a:t>.</a:t>
            </a:r>
            <a:endParaRPr lang="en-GB" dirty="0"/>
          </a:p>
        </p:txBody>
      </p:sp>
      <p:sp>
        <p:nvSpPr>
          <p:cNvPr id="3" name="Content Placeholder 2"/>
          <p:cNvSpPr>
            <a:spLocks noGrp="1"/>
          </p:cNvSpPr>
          <p:nvPr>
            <p:ph sz="half" idx="2"/>
          </p:nvPr>
        </p:nvSpPr>
        <p:spPr>
          <a:xfrm>
            <a:off x="4680012" y="1988839"/>
            <a:ext cx="4392488" cy="4236475"/>
          </a:xfrm>
        </p:spPr>
        <p:txBody>
          <a:bodyPr/>
          <a:lstStyle/>
          <a:p>
            <a:pPr marL="342900" indent="-342900">
              <a:buFont typeface="Arial" panose="020B0604020202020204" pitchFamily="34" charset="0"/>
              <a:buChar char="•"/>
            </a:pPr>
            <a:r>
              <a:rPr lang="cy-GB" dirty="0" smtClean="0"/>
              <a:t>Danfonwch eich cyfieithiadau at </a:t>
            </a:r>
            <a:r>
              <a:rPr lang="cy-GB" dirty="0" smtClean="0">
                <a:hlinkClick r:id="rId3"/>
              </a:rPr>
              <a:t>WilliamsEM17@Caerdydd.ac.uk</a:t>
            </a:r>
            <a:r>
              <a:rPr lang="cy-GB" dirty="0" smtClean="0"/>
              <a:t> gyda’r pwnc (Enw Grŵp – Cais Cyfieithu)</a:t>
            </a:r>
          </a:p>
          <a:p>
            <a:pPr marL="342900" indent="-342900">
              <a:buFont typeface="Arial" panose="020B0604020202020204" pitchFamily="34" charset="0"/>
              <a:buChar char="•"/>
            </a:pPr>
            <a:r>
              <a:rPr lang="cy-GB" dirty="0" smtClean="0"/>
              <a:t>Ar gyfer unrhyw beth o dan 50 gair, fe fyddwch yn ei dderbyn yn ôl o fewn 2 ddiwrnod gwaith, hyd at 100 yn 3 diwrnod gwaith ayyb.</a:t>
            </a:r>
            <a:endParaRPr lang="cy-GB" dirty="0"/>
          </a:p>
        </p:txBody>
      </p:sp>
      <p:sp>
        <p:nvSpPr>
          <p:cNvPr id="4" name="Title 3"/>
          <p:cNvSpPr>
            <a:spLocks noGrp="1"/>
          </p:cNvSpPr>
          <p:nvPr>
            <p:ph type="title"/>
          </p:nvPr>
        </p:nvSpPr>
        <p:spPr/>
        <p:txBody>
          <a:bodyPr/>
          <a:lstStyle/>
          <a:p>
            <a:r>
              <a:rPr lang="en-GB" dirty="0" smtClean="0"/>
              <a:t>Translation process</a:t>
            </a:r>
            <a:endParaRPr lang="en-GB" dirty="0"/>
          </a:p>
        </p:txBody>
      </p:sp>
      <p:sp>
        <p:nvSpPr>
          <p:cNvPr id="5" name="Content Placeholder 4"/>
          <p:cNvSpPr>
            <a:spLocks noGrp="1"/>
          </p:cNvSpPr>
          <p:nvPr>
            <p:ph sz="quarter" idx="10"/>
          </p:nvPr>
        </p:nvSpPr>
        <p:spPr/>
        <p:txBody>
          <a:bodyPr/>
          <a:lstStyle/>
          <a:p>
            <a:r>
              <a:rPr lang="en-GB" dirty="0" smtClean="0"/>
              <a:t>Proses </a:t>
            </a:r>
            <a:r>
              <a:rPr lang="en-GB" dirty="0" err="1" smtClean="0"/>
              <a:t>gyfieithu</a:t>
            </a:r>
            <a:endParaRPr lang="en-GB" dirty="0"/>
          </a:p>
        </p:txBody>
      </p:sp>
    </p:spTree>
    <p:extLst>
      <p:ext uri="{BB962C8B-B14F-4D97-AF65-F5344CB8AC3E}">
        <p14:creationId xmlns:p14="http://schemas.microsoft.com/office/powerpoint/2010/main" val="383683037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2640795"/>
            <a:ext cx="4032448" cy="4236475"/>
          </a:xfrm>
        </p:spPr>
        <p:txBody>
          <a:bodyPr/>
          <a:lstStyle/>
          <a:p>
            <a:pPr lvl="0"/>
            <a:r>
              <a:rPr lang="en-US" dirty="0" smtClean="0"/>
              <a:t>Send translations </a:t>
            </a:r>
            <a:r>
              <a:rPr lang="en-US" dirty="0"/>
              <a:t>7 days in </a:t>
            </a:r>
            <a:r>
              <a:rPr lang="en-US" dirty="0" smtClean="0"/>
              <a:t>advance to avoid disappointment.</a:t>
            </a:r>
            <a:endParaRPr lang="en-GB" dirty="0"/>
          </a:p>
        </p:txBody>
      </p:sp>
      <p:sp>
        <p:nvSpPr>
          <p:cNvPr id="3" name="Content Placeholder 2"/>
          <p:cNvSpPr>
            <a:spLocks noGrp="1"/>
          </p:cNvSpPr>
          <p:nvPr>
            <p:ph sz="half" idx="2"/>
          </p:nvPr>
        </p:nvSpPr>
        <p:spPr>
          <a:xfrm>
            <a:off x="4750030" y="2640795"/>
            <a:ext cx="4176464" cy="4236475"/>
          </a:xfrm>
        </p:spPr>
        <p:txBody>
          <a:bodyPr/>
          <a:lstStyle/>
          <a:p>
            <a:pPr marL="342900" indent="-342900">
              <a:buFont typeface="Arial" panose="020B0604020202020204" pitchFamily="34" charset="0"/>
              <a:buChar char="•"/>
            </a:pPr>
            <a:r>
              <a:rPr lang="cy-GB" dirty="0" smtClean="0"/>
              <a:t>Danfonwch eich cyfieithiadau 7 diwrnod o flaen llaw i osgoi siom.</a:t>
            </a:r>
          </a:p>
        </p:txBody>
      </p:sp>
      <p:sp>
        <p:nvSpPr>
          <p:cNvPr id="4" name="Title 3"/>
          <p:cNvSpPr>
            <a:spLocks noGrp="1"/>
          </p:cNvSpPr>
          <p:nvPr>
            <p:ph type="title"/>
          </p:nvPr>
        </p:nvSpPr>
        <p:spPr/>
        <p:txBody>
          <a:bodyPr/>
          <a:lstStyle/>
          <a:p>
            <a:r>
              <a:rPr lang="en-GB" dirty="0" smtClean="0"/>
              <a:t>Translation process</a:t>
            </a:r>
            <a:endParaRPr lang="en-GB" dirty="0"/>
          </a:p>
        </p:txBody>
      </p:sp>
      <p:sp>
        <p:nvSpPr>
          <p:cNvPr id="5" name="Content Placeholder 4"/>
          <p:cNvSpPr>
            <a:spLocks noGrp="1"/>
          </p:cNvSpPr>
          <p:nvPr>
            <p:ph sz="quarter" idx="10"/>
          </p:nvPr>
        </p:nvSpPr>
        <p:spPr/>
        <p:txBody>
          <a:bodyPr/>
          <a:lstStyle/>
          <a:p>
            <a:r>
              <a:rPr lang="en-GB" dirty="0"/>
              <a:t>Proses </a:t>
            </a:r>
            <a:r>
              <a:rPr lang="en-GB" dirty="0" err="1"/>
              <a:t>gyfieithu</a:t>
            </a:r>
            <a:endParaRPr lang="en-GB" dirty="0"/>
          </a:p>
          <a:p>
            <a:endParaRPr lang="en-GB" dirty="0"/>
          </a:p>
        </p:txBody>
      </p:sp>
    </p:spTree>
    <p:extLst>
      <p:ext uri="{BB962C8B-B14F-4D97-AF65-F5344CB8AC3E}">
        <p14:creationId xmlns:p14="http://schemas.microsoft.com/office/powerpoint/2010/main" val="49080938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124744"/>
            <a:ext cx="9144000" cy="1735860"/>
          </a:xfrm>
          <a:prstGeom prst="rect">
            <a:avLst/>
          </a:prstGeom>
        </p:spPr>
        <p:txBody>
          <a:bodyPr wrap="square">
            <a:spAutoFit/>
          </a:bodyPr>
          <a:lstStyle/>
          <a:p>
            <a:pPr lvl="0" algn="ctr">
              <a:spcBef>
                <a:spcPct val="20000"/>
              </a:spcBef>
              <a:spcAft>
                <a:spcPts val="1200"/>
              </a:spcAft>
            </a:pPr>
            <a:r>
              <a:rPr lang="en-GB" sz="4400" b="1" kern="0" dirty="0">
                <a:solidFill>
                  <a:srgbClr val="FF0000"/>
                </a:solidFill>
                <a:latin typeface="Franklin Gothic Book"/>
                <a:cs typeface="+mn-cs"/>
              </a:rPr>
              <a:t>GOLDEN RULE – </a:t>
            </a:r>
            <a:endParaRPr lang="en-GB" sz="4400" b="1" kern="0" dirty="0" smtClean="0">
              <a:solidFill>
                <a:srgbClr val="FF0000"/>
              </a:solidFill>
              <a:latin typeface="Franklin Gothic Book"/>
              <a:cs typeface="+mn-cs"/>
            </a:endParaRPr>
          </a:p>
          <a:p>
            <a:pPr lvl="0" algn="ctr">
              <a:spcBef>
                <a:spcPct val="20000"/>
              </a:spcBef>
              <a:spcAft>
                <a:spcPts val="1200"/>
              </a:spcAft>
            </a:pPr>
            <a:r>
              <a:rPr lang="en-GB" sz="4400" b="1" u="sng" kern="0" dirty="0" smtClean="0">
                <a:solidFill>
                  <a:srgbClr val="FF0000"/>
                </a:solidFill>
                <a:latin typeface="Franklin Gothic Book"/>
                <a:cs typeface="+mn-cs"/>
              </a:rPr>
              <a:t>DO </a:t>
            </a:r>
            <a:r>
              <a:rPr lang="en-GB" sz="4400" b="1" u="sng" kern="0" dirty="0">
                <a:solidFill>
                  <a:srgbClr val="FF0000"/>
                </a:solidFill>
                <a:latin typeface="Franklin Gothic Book"/>
                <a:cs typeface="+mn-cs"/>
              </a:rPr>
              <a:t>NOT USE GOOGLE TRANSLATE</a:t>
            </a:r>
          </a:p>
        </p:txBody>
      </p:sp>
      <p:sp>
        <p:nvSpPr>
          <p:cNvPr id="9" name="Rectangle 8"/>
          <p:cNvSpPr/>
          <p:nvPr/>
        </p:nvSpPr>
        <p:spPr>
          <a:xfrm>
            <a:off x="0" y="3356992"/>
            <a:ext cx="9144000" cy="2412968"/>
          </a:xfrm>
          <a:prstGeom prst="rect">
            <a:avLst/>
          </a:prstGeom>
        </p:spPr>
        <p:txBody>
          <a:bodyPr wrap="square">
            <a:spAutoFit/>
          </a:bodyPr>
          <a:lstStyle/>
          <a:p>
            <a:pPr lvl="0" algn="ctr">
              <a:spcBef>
                <a:spcPct val="20000"/>
              </a:spcBef>
              <a:spcAft>
                <a:spcPts val="1200"/>
              </a:spcAft>
            </a:pPr>
            <a:r>
              <a:rPr lang="cy-GB" sz="4400" b="1" kern="0" dirty="0">
                <a:solidFill>
                  <a:srgbClr val="FF0000"/>
                </a:solidFill>
                <a:latin typeface="Franklin Gothic Book"/>
                <a:cs typeface="+mn-cs"/>
              </a:rPr>
              <a:t>Y RHEOL AUR – </a:t>
            </a:r>
            <a:endParaRPr lang="cy-GB" sz="4400" b="1" kern="0" dirty="0" smtClean="0">
              <a:solidFill>
                <a:srgbClr val="FF0000"/>
              </a:solidFill>
              <a:latin typeface="Franklin Gothic Book"/>
              <a:cs typeface="+mn-cs"/>
            </a:endParaRPr>
          </a:p>
          <a:p>
            <a:pPr lvl="0" algn="ctr">
              <a:spcBef>
                <a:spcPct val="20000"/>
              </a:spcBef>
              <a:spcAft>
                <a:spcPts val="1200"/>
              </a:spcAft>
            </a:pPr>
            <a:r>
              <a:rPr lang="cy-GB" sz="4400" b="1" u="sng" kern="0" dirty="0" smtClean="0">
                <a:solidFill>
                  <a:srgbClr val="FF0000"/>
                </a:solidFill>
                <a:latin typeface="Franklin Gothic Book"/>
                <a:cs typeface="+mn-cs"/>
              </a:rPr>
              <a:t>PEIDIWCH </a:t>
            </a:r>
            <a:r>
              <a:rPr lang="cy-GB" sz="4400" b="1" u="sng" kern="0" dirty="0">
                <a:solidFill>
                  <a:srgbClr val="FF0000"/>
                </a:solidFill>
                <a:latin typeface="Franklin Gothic Book"/>
                <a:cs typeface="+mn-cs"/>
              </a:rPr>
              <a:t>â DEFNYDDIO GOOGLE TRANSLATE</a:t>
            </a:r>
          </a:p>
        </p:txBody>
      </p:sp>
    </p:spTree>
    <p:extLst>
      <p:ext uri="{BB962C8B-B14F-4D97-AF65-F5344CB8AC3E}">
        <p14:creationId xmlns:p14="http://schemas.microsoft.com/office/powerpoint/2010/main" val="26270887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7544" y="2924944"/>
            <a:ext cx="8229600" cy="914400"/>
          </a:xfrm>
        </p:spPr>
        <p:txBody>
          <a:bodyPr/>
          <a:lstStyle/>
          <a:p>
            <a:pPr algn="ctr"/>
            <a:r>
              <a:rPr lang="en-GB" dirty="0" smtClean="0"/>
              <a:t>Finance</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7743" y="1268760"/>
            <a:ext cx="1949202" cy="1461902"/>
          </a:xfrm>
          <a:prstGeom prst="rect">
            <a:avLst/>
          </a:prstGeom>
        </p:spPr>
      </p:pic>
    </p:spTree>
    <p:extLst>
      <p:ext uri="{BB962C8B-B14F-4D97-AF65-F5344CB8AC3E}">
        <p14:creationId xmlns:p14="http://schemas.microsoft.com/office/powerpoint/2010/main" val="91316788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7544" y="3870176"/>
            <a:ext cx="8229600" cy="1143000"/>
          </a:xfrm>
        </p:spPr>
        <p:txBody>
          <a:bodyPr/>
          <a:lstStyle/>
          <a:p>
            <a:pPr algn="ctr"/>
            <a:r>
              <a:rPr lang="cy-GB" dirty="0" smtClean="0"/>
              <a:t>Diogelu Data</a:t>
            </a:r>
            <a:endParaRPr lang="cy-GB" dirty="0"/>
          </a:p>
        </p:txBody>
      </p:sp>
      <p:sp>
        <p:nvSpPr>
          <p:cNvPr id="7" name="Text Placeholder 6"/>
          <p:cNvSpPr>
            <a:spLocks noGrp="1"/>
          </p:cNvSpPr>
          <p:nvPr>
            <p:ph type="body" sz="quarter" idx="10"/>
          </p:nvPr>
        </p:nvSpPr>
        <p:spPr>
          <a:xfrm>
            <a:off x="467544" y="2348880"/>
            <a:ext cx="8229600" cy="914400"/>
          </a:xfrm>
        </p:spPr>
        <p:txBody>
          <a:bodyPr/>
          <a:lstStyle/>
          <a:p>
            <a:pPr algn="ctr"/>
            <a:r>
              <a:rPr lang="en-GB" dirty="0" smtClean="0"/>
              <a:t>Data Protection</a:t>
            </a:r>
            <a:endParaRPr lang="en-GB" dirty="0"/>
          </a:p>
        </p:txBody>
      </p:sp>
    </p:spTree>
    <p:extLst>
      <p:ext uri="{BB962C8B-B14F-4D97-AF65-F5344CB8AC3E}">
        <p14:creationId xmlns:p14="http://schemas.microsoft.com/office/powerpoint/2010/main" val="10281236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269840" y="1988840"/>
            <a:ext cx="4604320" cy="4236475"/>
          </a:xfrm>
        </p:spPr>
        <p:txBody>
          <a:bodyPr/>
          <a:lstStyle/>
          <a:p>
            <a:pPr marL="0" indent="0" algn="ctr">
              <a:buNone/>
            </a:pPr>
            <a:r>
              <a:rPr lang="en-GB" i="1" dirty="0" smtClean="0"/>
              <a:t>“The incoming General Data Protection Regulation will impact how we collect and use personal data. There will be increased penalties for misuse, including fines for organisations and individuals.”</a:t>
            </a:r>
            <a:endParaRPr lang="en-GB" i="1" dirty="0"/>
          </a:p>
        </p:txBody>
      </p:sp>
      <p:sp>
        <p:nvSpPr>
          <p:cNvPr id="4" name="Title 3"/>
          <p:cNvSpPr>
            <a:spLocks noGrp="1"/>
          </p:cNvSpPr>
          <p:nvPr>
            <p:ph type="title"/>
          </p:nvPr>
        </p:nvSpPr>
        <p:spPr>
          <a:xfrm>
            <a:off x="755576" y="781032"/>
            <a:ext cx="3744416" cy="998984"/>
          </a:xfrm>
        </p:spPr>
        <p:txBody>
          <a:bodyPr/>
          <a:lstStyle/>
          <a:p>
            <a:r>
              <a:rPr lang="en-GB" dirty="0" smtClean="0"/>
              <a:t>GDPR</a:t>
            </a:r>
            <a:endParaRPr lang="en-GB" dirty="0"/>
          </a:p>
        </p:txBody>
      </p:sp>
    </p:spTree>
    <p:extLst>
      <p:ext uri="{BB962C8B-B14F-4D97-AF65-F5344CB8AC3E}">
        <p14:creationId xmlns:p14="http://schemas.microsoft.com/office/powerpoint/2010/main" val="282097881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Information relating to an “identified or identifiable person”</a:t>
            </a:r>
          </a:p>
          <a:p>
            <a:pPr lvl="1"/>
            <a:r>
              <a:rPr lang="en-GB" dirty="0" smtClean="0"/>
              <a:t>Names</a:t>
            </a:r>
          </a:p>
          <a:p>
            <a:pPr lvl="1"/>
            <a:r>
              <a:rPr lang="en-GB" dirty="0" smtClean="0"/>
              <a:t>Student Numbers</a:t>
            </a:r>
          </a:p>
          <a:p>
            <a:pPr lvl="1"/>
            <a:r>
              <a:rPr lang="en-GB" dirty="0" smtClean="0"/>
              <a:t>Email Addresses</a:t>
            </a:r>
          </a:p>
          <a:p>
            <a:pPr lvl="1"/>
            <a:r>
              <a:rPr lang="en-GB" dirty="0" smtClean="0"/>
              <a:t>Phone numbers</a:t>
            </a:r>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GB" dirty="0" smtClean="0"/>
              <a:t>Gwybodaeth sy’n ymwneud â “person dynodedig neu adnabyddadwy”</a:t>
            </a:r>
          </a:p>
          <a:p>
            <a:pPr marL="342900" indent="-342900">
              <a:buFontTx/>
              <a:buChar char="-"/>
            </a:pPr>
            <a:r>
              <a:rPr lang="cy-GB" dirty="0" smtClean="0"/>
              <a:t>Enwau </a:t>
            </a:r>
          </a:p>
          <a:p>
            <a:pPr marL="342900" indent="-342900">
              <a:buFontTx/>
              <a:buChar char="-"/>
            </a:pPr>
            <a:r>
              <a:rPr lang="cy-GB" dirty="0" smtClean="0"/>
              <a:t>Rhifau myfyrwyr</a:t>
            </a:r>
          </a:p>
          <a:p>
            <a:pPr marL="342900" indent="-342900">
              <a:buFontTx/>
              <a:buChar char="-"/>
            </a:pPr>
            <a:r>
              <a:rPr lang="cy-GB" dirty="0" smtClean="0"/>
              <a:t>Cyfeiriadau e-bost</a:t>
            </a:r>
          </a:p>
          <a:p>
            <a:pPr marL="342900" indent="-342900">
              <a:buFontTx/>
              <a:buChar char="-"/>
            </a:pPr>
            <a:r>
              <a:rPr lang="cy-GB" dirty="0" smtClean="0"/>
              <a:t>Rhifau ffôn</a:t>
            </a:r>
            <a:endParaRPr lang="cy-GB" dirty="0"/>
          </a:p>
        </p:txBody>
      </p:sp>
      <p:sp>
        <p:nvSpPr>
          <p:cNvPr id="4" name="Title 3"/>
          <p:cNvSpPr>
            <a:spLocks noGrp="1"/>
          </p:cNvSpPr>
          <p:nvPr>
            <p:ph type="title"/>
          </p:nvPr>
        </p:nvSpPr>
        <p:spPr/>
        <p:txBody>
          <a:bodyPr/>
          <a:lstStyle/>
          <a:p>
            <a:r>
              <a:rPr lang="en-GB" dirty="0" smtClean="0"/>
              <a:t>What is Personal Data?</a:t>
            </a:r>
            <a:endParaRPr lang="en-GB" dirty="0"/>
          </a:p>
        </p:txBody>
      </p:sp>
      <p:sp>
        <p:nvSpPr>
          <p:cNvPr id="5" name="Content Placeholder 4"/>
          <p:cNvSpPr>
            <a:spLocks noGrp="1"/>
          </p:cNvSpPr>
          <p:nvPr>
            <p:ph sz="quarter" idx="10"/>
          </p:nvPr>
        </p:nvSpPr>
        <p:spPr/>
        <p:txBody>
          <a:bodyPr/>
          <a:lstStyle/>
          <a:p>
            <a:r>
              <a:rPr lang="cy-GB" dirty="0" smtClean="0"/>
              <a:t>Beth yw Data Personol?</a:t>
            </a:r>
            <a:endParaRPr lang="cy-GB" dirty="0"/>
          </a:p>
        </p:txBody>
      </p:sp>
    </p:spTree>
    <p:extLst>
      <p:ext uri="{BB962C8B-B14F-4D97-AF65-F5344CB8AC3E}">
        <p14:creationId xmlns:p14="http://schemas.microsoft.com/office/powerpoint/2010/main" val="280477609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5712" y="1988840"/>
            <a:ext cx="3740224" cy="4402120"/>
          </a:xfrm>
        </p:spPr>
        <p:txBody>
          <a:bodyPr/>
          <a:lstStyle/>
          <a:p>
            <a:r>
              <a:rPr lang="en-GB" dirty="0" smtClean="0"/>
              <a:t>We highly recommend you do not collect any data except what you are given on the website</a:t>
            </a:r>
          </a:p>
          <a:p>
            <a:r>
              <a:rPr lang="en-GB" dirty="0" smtClean="0"/>
              <a:t>You must get explicit permission from each individual if collecting personal data</a:t>
            </a:r>
            <a:endParaRPr lang="en-GB" dirty="0"/>
          </a:p>
        </p:txBody>
      </p:sp>
      <p:sp>
        <p:nvSpPr>
          <p:cNvPr id="3" name="Content Placeholder 2"/>
          <p:cNvSpPr>
            <a:spLocks noGrp="1"/>
          </p:cNvSpPr>
          <p:nvPr>
            <p:ph sz="half" idx="2"/>
          </p:nvPr>
        </p:nvSpPr>
        <p:spPr>
          <a:xfrm>
            <a:off x="4644008" y="1988840"/>
            <a:ext cx="4248472" cy="4236475"/>
          </a:xfrm>
        </p:spPr>
        <p:txBody>
          <a:bodyPr/>
          <a:lstStyle/>
          <a:p>
            <a:pPr marL="342900" indent="-342900">
              <a:buFont typeface="Arial" panose="020B0604020202020204" pitchFamily="34" charset="0"/>
              <a:buChar char="•"/>
            </a:pPr>
            <a:r>
              <a:rPr lang="cy-GB" dirty="0" smtClean="0"/>
              <a:t>Rydym yn argymell nad ydych yn casglu unrhyw ddata oni bai beth rydych yn ei dderbyn ar y wefan</a:t>
            </a:r>
          </a:p>
          <a:p>
            <a:pPr marL="342900" indent="-342900">
              <a:buFont typeface="Arial" panose="020B0604020202020204" pitchFamily="34" charset="0"/>
              <a:buChar char="•"/>
            </a:pPr>
            <a:r>
              <a:rPr lang="cy-GB" dirty="0" smtClean="0"/>
              <a:t>Mae’n rhaid i chi gael caniatâd penodol gan bob unigolyn os rydych yn casglu data personol</a:t>
            </a:r>
            <a:endParaRPr lang="cy-GB" dirty="0"/>
          </a:p>
        </p:txBody>
      </p:sp>
      <p:sp>
        <p:nvSpPr>
          <p:cNvPr id="4" name="Title 3"/>
          <p:cNvSpPr>
            <a:spLocks noGrp="1"/>
          </p:cNvSpPr>
          <p:nvPr>
            <p:ph type="title"/>
          </p:nvPr>
        </p:nvSpPr>
        <p:spPr>
          <a:xfrm>
            <a:off x="251520" y="790111"/>
            <a:ext cx="3744416" cy="998984"/>
          </a:xfrm>
        </p:spPr>
        <p:txBody>
          <a:bodyPr/>
          <a:lstStyle/>
          <a:p>
            <a:r>
              <a:rPr lang="en-GB" dirty="0" smtClean="0"/>
              <a:t>How this affects you</a:t>
            </a:r>
            <a:endParaRPr lang="en-GB" dirty="0"/>
          </a:p>
        </p:txBody>
      </p:sp>
      <p:sp>
        <p:nvSpPr>
          <p:cNvPr id="5" name="Content Placeholder 4"/>
          <p:cNvSpPr>
            <a:spLocks noGrp="1"/>
          </p:cNvSpPr>
          <p:nvPr>
            <p:ph sz="quarter" idx="10"/>
          </p:nvPr>
        </p:nvSpPr>
        <p:spPr>
          <a:xfrm>
            <a:off x="4644008" y="781032"/>
            <a:ext cx="4248472" cy="1008063"/>
          </a:xfrm>
        </p:spPr>
        <p:txBody>
          <a:bodyPr/>
          <a:lstStyle/>
          <a:p>
            <a:r>
              <a:rPr lang="cy-GB" dirty="0" smtClean="0"/>
              <a:t>Sut mae hyn yn effeithio arnoch chi</a:t>
            </a:r>
            <a:endParaRPr lang="cy-GB" dirty="0"/>
          </a:p>
        </p:txBody>
      </p:sp>
    </p:spTree>
    <p:extLst>
      <p:ext uri="{BB962C8B-B14F-4D97-AF65-F5344CB8AC3E}">
        <p14:creationId xmlns:p14="http://schemas.microsoft.com/office/powerpoint/2010/main" val="244807111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2060848"/>
            <a:ext cx="3740224" cy="4402120"/>
          </a:xfrm>
        </p:spPr>
        <p:txBody>
          <a:bodyPr/>
          <a:lstStyle/>
          <a:p>
            <a:r>
              <a:rPr lang="en-GB" dirty="0" smtClean="0"/>
              <a:t>Use a Google Form or similar to collect data</a:t>
            </a:r>
          </a:p>
          <a:p>
            <a:r>
              <a:rPr lang="en-GB" dirty="0" smtClean="0"/>
              <a:t>Include this questions:</a:t>
            </a:r>
          </a:p>
          <a:p>
            <a:pPr marL="0" indent="0">
              <a:buNone/>
            </a:pPr>
            <a:r>
              <a:rPr lang="en-GB" i="1" dirty="0" smtClean="0"/>
              <a:t>“</a:t>
            </a:r>
            <a:r>
              <a:rPr lang="en-GB" i="1" dirty="0"/>
              <a:t>I give consent for this information to be used to contact me regarding events and trips, membership, offers and news from the xxxxx Society.”</a:t>
            </a:r>
            <a:endParaRPr lang="en-GB" dirty="0"/>
          </a:p>
        </p:txBody>
      </p:sp>
      <p:sp>
        <p:nvSpPr>
          <p:cNvPr id="3" name="Content Placeholder 2"/>
          <p:cNvSpPr>
            <a:spLocks noGrp="1"/>
          </p:cNvSpPr>
          <p:nvPr>
            <p:ph sz="half" idx="2"/>
          </p:nvPr>
        </p:nvSpPr>
        <p:spPr>
          <a:xfrm>
            <a:off x="4860032" y="2060848"/>
            <a:ext cx="4038600" cy="4402120"/>
          </a:xfrm>
        </p:spPr>
        <p:txBody>
          <a:bodyPr/>
          <a:lstStyle/>
          <a:p>
            <a:pPr marL="342900" indent="-342900">
              <a:buFont typeface="Arial" panose="020B0604020202020204" pitchFamily="34" charset="0"/>
              <a:buChar char="•"/>
            </a:pPr>
            <a:r>
              <a:rPr lang="cy-GB" dirty="0" smtClean="0"/>
              <a:t>Defnyddio Ffurflen Google neu’n debyg i </a:t>
            </a:r>
            <a:r>
              <a:rPr lang="cy-GB" dirty="0" err="1" smtClean="0"/>
              <a:t>gasglu</a:t>
            </a:r>
            <a:r>
              <a:rPr lang="cy-GB" dirty="0" smtClean="0"/>
              <a:t> data</a:t>
            </a:r>
          </a:p>
          <a:p>
            <a:pPr marL="342900" indent="-342900">
              <a:buFont typeface="Arial" panose="020B0604020202020204" pitchFamily="34" charset="0"/>
              <a:buChar char="•"/>
            </a:pPr>
            <a:r>
              <a:rPr lang="cy-GB" dirty="0" smtClean="0"/>
              <a:t>Cynnwys y cwestiwn hwn:</a:t>
            </a:r>
          </a:p>
          <a:p>
            <a:r>
              <a:rPr lang="cy-GB" i="1" dirty="0" smtClean="0"/>
              <a:t>“Rwyf yn rhoi caniatâd i’r wybodaeth hon gael ei ddefnyddio i gysylltu â mi ynglŷn â digwyddiadau a thripiau, aelodaeth, cynigion a newyddion gan Gymdeithas </a:t>
            </a:r>
            <a:r>
              <a:rPr lang="cy-GB" i="1" dirty="0" err="1" smtClean="0"/>
              <a:t>xxxxxx</a:t>
            </a:r>
            <a:r>
              <a:rPr lang="cy-GB" i="1" dirty="0" smtClean="0"/>
              <a:t>.”</a:t>
            </a:r>
            <a:endParaRPr lang="cy-GB" i="1" dirty="0"/>
          </a:p>
        </p:txBody>
      </p:sp>
      <p:sp>
        <p:nvSpPr>
          <p:cNvPr id="4" name="Title 3"/>
          <p:cNvSpPr>
            <a:spLocks noGrp="1"/>
          </p:cNvSpPr>
          <p:nvPr>
            <p:ph type="title"/>
          </p:nvPr>
        </p:nvSpPr>
        <p:spPr/>
        <p:txBody>
          <a:bodyPr/>
          <a:lstStyle/>
          <a:p>
            <a:r>
              <a:rPr lang="en-GB" dirty="0" smtClean="0"/>
              <a:t>Examples for consent</a:t>
            </a:r>
            <a:endParaRPr lang="en-GB" dirty="0"/>
          </a:p>
        </p:txBody>
      </p:sp>
      <p:sp>
        <p:nvSpPr>
          <p:cNvPr id="5" name="Content Placeholder 4"/>
          <p:cNvSpPr>
            <a:spLocks noGrp="1"/>
          </p:cNvSpPr>
          <p:nvPr>
            <p:ph sz="quarter" idx="10"/>
          </p:nvPr>
        </p:nvSpPr>
        <p:spPr/>
        <p:txBody>
          <a:bodyPr/>
          <a:lstStyle/>
          <a:p>
            <a:r>
              <a:rPr lang="cy-GB" dirty="0" smtClean="0"/>
              <a:t>Enghreifftiau ar gyfer </a:t>
            </a:r>
            <a:r>
              <a:rPr lang="cy-GB" dirty="0"/>
              <a:t>c</a:t>
            </a:r>
            <a:r>
              <a:rPr lang="cy-GB" dirty="0" smtClean="0"/>
              <a:t>aniatâd </a:t>
            </a:r>
            <a:endParaRPr lang="cy-GB" dirty="0"/>
          </a:p>
        </p:txBody>
      </p:sp>
    </p:spTree>
    <p:extLst>
      <p:ext uri="{BB962C8B-B14F-4D97-AF65-F5344CB8AC3E}">
        <p14:creationId xmlns:p14="http://schemas.microsoft.com/office/powerpoint/2010/main" val="400234693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1988840"/>
            <a:ext cx="3960440" cy="4236475"/>
          </a:xfrm>
        </p:spPr>
        <p:txBody>
          <a:bodyPr/>
          <a:lstStyle/>
          <a:p>
            <a:r>
              <a:rPr lang="en-GB" dirty="0" smtClean="0"/>
              <a:t>Data can only be used for the purpose it was collected</a:t>
            </a:r>
          </a:p>
          <a:p>
            <a:r>
              <a:rPr lang="en-GB" dirty="0" smtClean="0"/>
              <a:t>You must get explicit permission for each intended purpose</a:t>
            </a:r>
          </a:p>
          <a:p>
            <a:r>
              <a:rPr lang="en-GB" dirty="0" smtClean="0"/>
              <a:t>You must remove data promptly if requested, including unsubscribe requests from mailing lists</a:t>
            </a:r>
          </a:p>
        </p:txBody>
      </p:sp>
      <p:sp>
        <p:nvSpPr>
          <p:cNvPr id="3" name="Content Placeholder 2"/>
          <p:cNvSpPr>
            <a:spLocks noGrp="1"/>
          </p:cNvSpPr>
          <p:nvPr>
            <p:ph sz="half" idx="2"/>
          </p:nvPr>
        </p:nvSpPr>
        <p:spPr>
          <a:xfrm>
            <a:off x="4860032" y="1988840"/>
            <a:ext cx="4038600" cy="4402120"/>
          </a:xfrm>
        </p:spPr>
        <p:txBody>
          <a:bodyPr/>
          <a:lstStyle/>
          <a:p>
            <a:pPr marL="342900" indent="-342900">
              <a:buFont typeface="Arial" panose="020B0604020202020204" pitchFamily="34" charset="0"/>
              <a:buChar char="•"/>
            </a:pPr>
            <a:r>
              <a:rPr lang="cy-GB" dirty="0" smtClean="0"/>
              <a:t>Gall data ond gael ei ddefnyddio at y diben y cafwyd ei </a:t>
            </a:r>
            <a:r>
              <a:rPr lang="cy-GB" dirty="0" err="1" smtClean="0"/>
              <a:t>gasglu</a:t>
            </a:r>
            <a:endParaRPr lang="cy-GB" dirty="0" smtClean="0"/>
          </a:p>
          <a:p>
            <a:pPr marL="342900" indent="-342900">
              <a:buFont typeface="Arial" panose="020B0604020202020204" pitchFamily="34" charset="0"/>
              <a:buChar char="•"/>
            </a:pPr>
            <a:r>
              <a:rPr lang="cy-GB" dirty="0" smtClean="0"/>
              <a:t>Mae’n rhaid i chi dderbyn caniatâd penodol ar gyfer pob diben a fwriedir</a:t>
            </a:r>
          </a:p>
          <a:p>
            <a:pPr marL="342900" indent="-342900">
              <a:buFont typeface="Arial" panose="020B0604020202020204" pitchFamily="34" charset="0"/>
              <a:buChar char="•"/>
            </a:pPr>
            <a:r>
              <a:rPr lang="cy-GB" dirty="0" smtClean="0"/>
              <a:t>Mae’n rhaid i chi ddileu data yn brydlon os gofynnir amdano, gan gynnwys dad-danysgrifio o restrau e-byst</a:t>
            </a:r>
            <a:endParaRPr lang="cy-GB" dirty="0"/>
          </a:p>
        </p:txBody>
      </p:sp>
      <p:sp>
        <p:nvSpPr>
          <p:cNvPr id="4" name="Title 3"/>
          <p:cNvSpPr>
            <a:spLocks noGrp="1"/>
          </p:cNvSpPr>
          <p:nvPr>
            <p:ph type="title"/>
          </p:nvPr>
        </p:nvSpPr>
        <p:spPr>
          <a:xfrm>
            <a:off x="251520" y="908216"/>
            <a:ext cx="3744416" cy="998984"/>
          </a:xfrm>
        </p:spPr>
        <p:txBody>
          <a:bodyPr/>
          <a:lstStyle/>
          <a:p>
            <a:r>
              <a:rPr lang="en-GB" dirty="0" smtClean="0"/>
              <a:t>Using Personal Data</a:t>
            </a:r>
            <a:endParaRPr lang="en-GB" dirty="0"/>
          </a:p>
        </p:txBody>
      </p:sp>
      <p:sp>
        <p:nvSpPr>
          <p:cNvPr id="5" name="Content Placeholder 4"/>
          <p:cNvSpPr>
            <a:spLocks noGrp="1"/>
          </p:cNvSpPr>
          <p:nvPr>
            <p:ph sz="quarter" idx="10"/>
          </p:nvPr>
        </p:nvSpPr>
        <p:spPr>
          <a:xfrm>
            <a:off x="4860032" y="908216"/>
            <a:ext cx="4032448" cy="1008063"/>
          </a:xfrm>
        </p:spPr>
        <p:txBody>
          <a:bodyPr/>
          <a:lstStyle/>
          <a:p>
            <a:r>
              <a:rPr lang="cy-GB" dirty="0" smtClean="0"/>
              <a:t>Defnyddio Data Personol</a:t>
            </a:r>
            <a:endParaRPr lang="cy-GB" dirty="0"/>
          </a:p>
        </p:txBody>
      </p:sp>
    </p:spTree>
    <p:extLst>
      <p:ext uri="{BB962C8B-B14F-4D97-AF65-F5344CB8AC3E}">
        <p14:creationId xmlns:p14="http://schemas.microsoft.com/office/powerpoint/2010/main" val="152160393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Do not give out or sell personal data to sponsors, external companies or anyone else</a:t>
            </a:r>
          </a:p>
          <a:p>
            <a:r>
              <a:rPr lang="en-GB" dirty="0" smtClean="0"/>
              <a:t>This includes accidental leaks such as not </a:t>
            </a:r>
            <a:r>
              <a:rPr lang="en-GB" dirty="0" err="1" smtClean="0"/>
              <a:t>BCCing</a:t>
            </a:r>
            <a:r>
              <a:rPr lang="en-GB" dirty="0" smtClean="0"/>
              <a:t> mailing lists, failing to secure personal data, etc.</a:t>
            </a:r>
            <a:endParaRPr lang="en-GB"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GB" dirty="0" smtClean="0"/>
              <a:t>Peidiwch â rhoi neu werthu data personol i noddwyr, cwmnïoedd allanol nag unrhyw un arall</a:t>
            </a:r>
          </a:p>
          <a:p>
            <a:pPr marL="342900" indent="-342900">
              <a:buFont typeface="Arial" panose="020B0604020202020204" pitchFamily="34" charset="0"/>
              <a:buChar char="•"/>
            </a:pPr>
            <a:r>
              <a:rPr lang="cy-GB" dirty="0" smtClean="0"/>
              <a:t>Mae hyn yn cynnwys gollyngiadau damweiniol megis peidio â chuddio rhestr e-byst, methiant i sicrhau data personol ayyb.</a:t>
            </a:r>
            <a:endParaRPr lang="cy-GB" dirty="0"/>
          </a:p>
        </p:txBody>
      </p:sp>
      <p:sp>
        <p:nvSpPr>
          <p:cNvPr id="4" name="Title 3"/>
          <p:cNvSpPr>
            <a:spLocks noGrp="1"/>
          </p:cNvSpPr>
          <p:nvPr>
            <p:ph type="title"/>
          </p:nvPr>
        </p:nvSpPr>
        <p:spPr>
          <a:xfrm>
            <a:off x="251520" y="980728"/>
            <a:ext cx="3744416" cy="998984"/>
          </a:xfrm>
        </p:spPr>
        <p:txBody>
          <a:bodyPr/>
          <a:lstStyle/>
          <a:p>
            <a:r>
              <a:rPr lang="en-GB" dirty="0" smtClean="0"/>
              <a:t>Third Parties</a:t>
            </a:r>
            <a:endParaRPr lang="en-GB" dirty="0"/>
          </a:p>
        </p:txBody>
      </p:sp>
      <p:sp>
        <p:nvSpPr>
          <p:cNvPr id="5" name="Content Placeholder 4"/>
          <p:cNvSpPr>
            <a:spLocks noGrp="1"/>
          </p:cNvSpPr>
          <p:nvPr>
            <p:ph sz="quarter" idx="10"/>
          </p:nvPr>
        </p:nvSpPr>
        <p:spPr>
          <a:xfrm>
            <a:off x="4860032" y="983365"/>
            <a:ext cx="4032448" cy="1008063"/>
          </a:xfrm>
        </p:spPr>
        <p:txBody>
          <a:bodyPr/>
          <a:lstStyle/>
          <a:p>
            <a:r>
              <a:rPr lang="cy-GB" dirty="0" smtClean="0"/>
              <a:t>Trydydd Parti</a:t>
            </a:r>
            <a:endParaRPr lang="cy-GB" dirty="0"/>
          </a:p>
        </p:txBody>
      </p:sp>
    </p:spTree>
    <p:extLst>
      <p:ext uri="{BB962C8B-B14F-4D97-AF65-F5344CB8AC3E}">
        <p14:creationId xmlns:p14="http://schemas.microsoft.com/office/powerpoint/2010/main" val="240238207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Don’t store personal data on a public computer</a:t>
            </a:r>
          </a:p>
          <a:p>
            <a:r>
              <a:rPr lang="en-GB" dirty="0" smtClean="0"/>
              <a:t>Password-protect all devices with personal data on</a:t>
            </a:r>
          </a:p>
          <a:p>
            <a:r>
              <a:rPr lang="en-GB" dirty="0" smtClean="0"/>
              <a:t>Don’t lose USB sticks or other devices with personal data on</a:t>
            </a:r>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GB" dirty="0" smtClean="0"/>
              <a:t>Peidiwch â storio data personol ar gyfrifiadur cyhoeddus</a:t>
            </a:r>
          </a:p>
          <a:p>
            <a:pPr marL="342900" indent="-342900">
              <a:buFont typeface="Arial" panose="020B0604020202020204" pitchFamily="34" charset="0"/>
              <a:buChar char="•"/>
            </a:pPr>
            <a:r>
              <a:rPr lang="cy-GB" dirty="0" smtClean="0"/>
              <a:t>Diogelwch bob dyfais sydd â data personol gyda chyfrinair </a:t>
            </a:r>
          </a:p>
          <a:p>
            <a:pPr marL="342900" indent="-342900">
              <a:buFont typeface="Arial" panose="020B0604020202020204" pitchFamily="34" charset="0"/>
              <a:buChar char="•"/>
            </a:pPr>
            <a:r>
              <a:rPr lang="cy-GB" dirty="0" smtClean="0"/>
              <a:t>Peidiwch â cholli </a:t>
            </a:r>
            <a:r>
              <a:rPr lang="cy-GB" dirty="0" err="1" smtClean="0"/>
              <a:t>cofbinau</a:t>
            </a:r>
            <a:r>
              <a:rPr lang="cy-GB" dirty="0" smtClean="0"/>
              <a:t> neu ddyfeisiau eraill sydd â data personol arnynt</a:t>
            </a:r>
            <a:endParaRPr lang="cy-GB" dirty="0"/>
          </a:p>
        </p:txBody>
      </p:sp>
      <p:sp>
        <p:nvSpPr>
          <p:cNvPr id="4" name="Title 3"/>
          <p:cNvSpPr>
            <a:spLocks noGrp="1"/>
          </p:cNvSpPr>
          <p:nvPr>
            <p:ph type="title"/>
          </p:nvPr>
        </p:nvSpPr>
        <p:spPr>
          <a:xfrm>
            <a:off x="251520" y="908216"/>
            <a:ext cx="3744416" cy="998984"/>
          </a:xfrm>
        </p:spPr>
        <p:txBody>
          <a:bodyPr/>
          <a:lstStyle/>
          <a:p>
            <a:r>
              <a:rPr lang="en-GB" dirty="0" smtClean="0"/>
              <a:t>Data Security</a:t>
            </a:r>
            <a:endParaRPr lang="en-GB" dirty="0"/>
          </a:p>
        </p:txBody>
      </p:sp>
      <p:sp>
        <p:nvSpPr>
          <p:cNvPr id="5" name="Content Placeholder 4"/>
          <p:cNvSpPr>
            <a:spLocks noGrp="1"/>
          </p:cNvSpPr>
          <p:nvPr>
            <p:ph sz="quarter" idx="10"/>
          </p:nvPr>
        </p:nvSpPr>
        <p:spPr>
          <a:xfrm>
            <a:off x="4860032" y="908216"/>
            <a:ext cx="4032448" cy="1008063"/>
          </a:xfrm>
        </p:spPr>
        <p:txBody>
          <a:bodyPr/>
          <a:lstStyle/>
          <a:p>
            <a:r>
              <a:rPr lang="cy-GB" dirty="0" smtClean="0"/>
              <a:t>Diogelwch Data</a:t>
            </a:r>
            <a:endParaRPr lang="cy-GB" dirty="0"/>
          </a:p>
        </p:txBody>
      </p:sp>
    </p:spTree>
    <p:extLst>
      <p:ext uri="{BB962C8B-B14F-4D97-AF65-F5344CB8AC3E}">
        <p14:creationId xmlns:p14="http://schemas.microsoft.com/office/powerpoint/2010/main" val="250723758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2132856"/>
            <a:ext cx="3740224" cy="4402120"/>
          </a:xfrm>
        </p:spPr>
        <p:txBody>
          <a:bodyPr/>
          <a:lstStyle/>
          <a:p>
            <a:r>
              <a:rPr lang="en-GB" dirty="0" smtClean="0"/>
              <a:t>Individual committee member(s) fined by Information Commissioner</a:t>
            </a:r>
          </a:p>
          <a:p>
            <a:r>
              <a:rPr lang="en-GB" dirty="0" smtClean="0"/>
              <a:t>Disciplinary action from SU or the University</a:t>
            </a:r>
          </a:p>
          <a:p>
            <a:r>
              <a:rPr lang="en-GB" dirty="0" smtClean="0"/>
              <a:t>SU fined by Information Commissioner</a:t>
            </a:r>
          </a:p>
          <a:p>
            <a:r>
              <a:rPr lang="en-GB" dirty="0" smtClean="0"/>
              <a:t>Max fine: £20 million</a:t>
            </a:r>
          </a:p>
          <a:p>
            <a:endParaRPr lang="en-GB" dirty="0" smtClean="0"/>
          </a:p>
          <a:p>
            <a:endParaRPr lang="en-GB" dirty="0"/>
          </a:p>
        </p:txBody>
      </p:sp>
      <p:sp>
        <p:nvSpPr>
          <p:cNvPr id="3" name="Content Placeholder 2"/>
          <p:cNvSpPr>
            <a:spLocks noGrp="1"/>
          </p:cNvSpPr>
          <p:nvPr>
            <p:ph sz="half" idx="2"/>
          </p:nvPr>
        </p:nvSpPr>
        <p:spPr>
          <a:xfrm>
            <a:off x="4497761" y="2146650"/>
            <a:ext cx="4297607" cy="4236475"/>
          </a:xfrm>
        </p:spPr>
        <p:txBody>
          <a:bodyPr/>
          <a:lstStyle/>
          <a:p>
            <a:pPr marL="342900" indent="-342900">
              <a:buFont typeface="Arial" panose="020B0604020202020204" pitchFamily="34" charset="0"/>
              <a:buChar char="•"/>
            </a:pPr>
            <a:r>
              <a:rPr lang="cy-GB" dirty="0" smtClean="0"/>
              <a:t>Dirwyo aelod(</a:t>
            </a:r>
            <a:r>
              <a:rPr lang="cy-GB" dirty="0" err="1" smtClean="0"/>
              <a:t>au</a:t>
            </a:r>
            <a:r>
              <a:rPr lang="cy-GB" dirty="0" smtClean="0"/>
              <a:t>) pwyllgor unigol gan y Comisiynydd Gwybodaeth</a:t>
            </a:r>
          </a:p>
          <a:p>
            <a:pPr marL="342900" indent="-342900">
              <a:buFont typeface="Arial" panose="020B0604020202020204" pitchFamily="34" charset="0"/>
              <a:buChar char="•"/>
            </a:pPr>
            <a:r>
              <a:rPr lang="cy-GB" dirty="0" smtClean="0"/>
              <a:t>Camau disgyblu gan yr Undeb neu’r Brifysgol</a:t>
            </a:r>
            <a:endParaRPr lang="cy-GB" dirty="0"/>
          </a:p>
          <a:p>
            <a:pPr marL="342900" indent="-342900">
              <a:buFont typeface="Arial" panose="020B0604020202020204" pitchFamily="34" charset="0"/>
              <a:buChar char="•"/>
            </a:pPr>
            <a:r>
              <a:rPr lang="cy-GB" dirty="0" smtClean="0"/>
              <a:t>Yr Undeb yn derbyn dirwy gan y Comisiynydd Dirwyo</a:t>
            </a:r>
          </a:p>
          <a:p>
            <a:pPr marL="342900" indent="-342900">
              <a:buFont typeface="Arial" panose="020B0604020202020204" pitchFamily="34" charset="0"/>
              <a:buChar char="•"/>
            </a:pPr>
            <a:r>
              <a:rPr lang="cy-GB" dirty="0" smtClean="0"/>
              <a:t>Uchafswm dirwy: £20 miliwn</a:t>
            </a:r>
          </a:p>
        </p:txBody>
      </p:sp>
      <p:sp>
        <p:nvSpPr>
          <p:cNvPr id="4" name="Title 3"/>
          <p:cNvSpPr>
            <a:spLocks noGrp="1"/>
          </p:cNvSpPr>
          <p:nvPr>
            <p:ph type="title"/>
          </p:nvPr>
        </p:nvSpPr>
        <p:spPr>
          <a:xfrm>
            <a:off x="251520" y="908720"/>
            <a:ext cx="3744416" cy="998984"/>
          </a:xfrm>
        </p:spPr>
        <p:txBody>
          <a:bodyPr/>
          <a:lstStyle/>
          <a:p>
            <a:r>
              <a:rPr lang="en-GB" dirty="0" smtClean="0"/>
              <a:t>Consequences of Data Misuse</a:t>
            </a:r>
            <a:endParaRPr lang="en-GB" dirty="0"/>
          </a:p>
        </p:txBody>
      </p:sp>
      <p:sp>
        <p:nvSpPr>
          <p:cNvPr id="5" name="Content Placeholder 4"/>
          <p:cNvSpPr>
            <a:spLocks noGrp="1"/>
          </p:cNvSpPr>
          <p:nvPr>
            <p:ph sz="quarter" idx="10"/>
          </p:nvPr>
        </p:nvSpPr>
        <p:spPr>
          <a:xfrm>
            <a:off x="4497761" y="908720"/>
            <a:ext cx="4392488" cy="1008063"/>
          </a:xfrm>
        </p:spPr>
        <p:txBody>
          <a:bodyPr/>
          <a:lstStyle/>
          <a:p>
            <a:r>
              <a:rPr lang="cy-GB" dirty="0" smtClean="0"/>
              <a:t>Canlyniadau Camddefnyddio Data</a:t>
            </a:r>
            <a:endParaRPr lang="cy-GB" dirty="0"/>
          </a:p>
        </p:txBody>
      </p:sp>
    </p:spTree>
    <p:extLst>
      <p:ext uri="{BB962C8B-B14F-4D97-AF65-F5344CB8AC3E}">
        <p14:creationId xmlns:p14="http://schemas.microsoft.com/office/powerpoint/2010/main" val="39934105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2132856"/>
            <a:ext cx="8208912" cy="1470025"/>
          </a:xfrm>
        </p:spPr>
        <p:txBody>
          <a:bodyPr/>
          <a:lstStyle/>
          <a:p>
            <a:r>
              <a:rPr lang="en-GB" dirty="0" smtClean="0"/>
              <a:t>SDS &amp; Cardiff Volunteering</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2119103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3528" y="2132856"/>
            <a:ext cx="8208912" cy="2808312"/>
          </a:xfrm>
        </p:spPr>
        <p:txBody>
          <a:bodyPr/>
          <a:lstStyle/>
          <a:p>
            <a:r>
              <a:rPr lang="en-US" sz="6000" dirty="0" smtClean="0"/>
              <a:t>Finance Training</a:t>
            </a:r>
            <a:r>
              <a:rPr lang="en-US" dirty="0" smtClean="0"/>
              <a:t/>
            </a:r>
            <a:br>
              <a:rPr lang="en-US" dirty="0" smtClean="0"/>
            </a:br>
            <a:r>
              <a:rPr lang="cy-GB" sz="6000" dirty="0"/>
              <a:t>Hyfforddiant </a:t>
            </a:r>
            <a:r>
              <a:rPr lang="cy-GB" sz="6000" dirty="0" smtClean="0"/>
              <a:t>Cyllid</a:t>
            </a:r>
            <a:r>
              <a:rPr lang="cy-GB" dirty="0"/>
              <a:t/>
            </a:r>
            <a:br>
              <a:rPr lang="cy-GB" dirty="0"/>
            </a:br>
            <a:r>
              <a:rPr lang="en-US" dirty="0"/>
              <a:t/>
            </a:r>
            <a:br>
              <a:rPr lang="en-US" dirty="0"/>
            </a:br>
            <a:r>
              <a:rPr lang="cy-GB" dirty="0" smtClean="0"/>
              <a:t/>
            </a:r>
            <a:br>
              <a:rPr lang="cy-GB" dirty="0" smtClean="0"/>
            </a:br>
            <a:r>
              <a:rPr lang="en-GB" dirty="0"/>
              <a:t/>
            </a:r>
            <a:br>
              <a:rPr lang="en-GB" dirty="0"/>
            </a:br>
            <a:endParaRPr lang="en-GB" dirty="0"/>
          </a:p>
        </p:txBody>
      </p:sp>
    </p:spTree>
    <p:extLst>
      <p:ext uri="{BB962C8B-B14F-4D97-AF65-F5344CB8AC3E}">
        <p14:creationId xmlns:p14="http://schemas.microsoft.com/office/powerpoint/2010/main" val="387082623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1540" y="2132856"/>
            <a:ext cx="8208912" cy="1470025"/>
          </a:xfrm>
        </p:spPr>
        <p:txBody>
          <a:bodyPr/>
          <a:lstStyle/>
          <a:p>
            <a:r>
              <a:rPr lang="en-GB" dirty="0" smtClean="0"/>
              <a:t>Democracy in Student Groups</a:t>
            </a:r>
            <a:endParaRPr lang="en-GB" dirty="0"/>
          </a:p>
        </p:txBody>
      </p:sp>
      <p:sp>
        <p:nvSpPr>
          <p:cNvPr id="3" name="Subtitle 2"/>
          <p:cNvSpPr>
            <a:spLocks noGrp="1"/>
          </p:cNvSpPr>
          <p:nvPr>
            <p:ph type="subTitle" idx="1"/>
          </p:nvPr>
        </p:nvSpPr>
        <p:spPr>
          <a:xfrm>
            <a:off x="107504" y="3886200"/>
            <a:ext cx="8856984" cy="1752600"/>
          </a:xfrm>
        </p:spPr>
        <p:txBody>
          <a:bodyPr/>
          <a:lstStyle/>
          <a:p>
            <a:r>
              <a:rPr lang="cy-GB" sz="4400" dirty="0" smtClean="0"/>
              <a:t>Democratiaeth mewn Grwpiau Myfyrwyr</a:t>
            </a:r>
            <a:endParaRPr lang="cy-GB" sz="4400" dirty="0"/>
          </a:p>
        </p:txBody>
      </p:sp>
    </p:spTree>
    <p:extLst>
      <p:ext uri="{BB962C8B-B14F-4D97-AF65-F5344CB8AC3E}">
        <p14:creationId xmlns:p14="http://schemas.microsoft.com/office/powerpoint/2010/main" val="5659670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2204864"/>
            <a:ext cx="3740224" cy="4402120"/>
          </a:xfrm>
        </p:spPr>
        <p:txBody>
          <a:bodyPr/>
          <a:lstStyle/>
          <a:p>
            <a:r>
              <a:rPr lang="en-GB" dirty="0" smtClean="0"/>
              <a:t>Groups are run by students, for students</a:t>
            </a:r>
          </a:p>
          <a:p>
            <a:r>
              <a:rPr lang="en-GB" dirty="0" smtClean="0"/>
              <a:t>Members must be able to have their say in the running of their group</a:t>
            </a:r>
          </a:p>
          <a:p>
            <a:r>
              <a:rPr lang="en-GB" dirty="0" smtClean="0"/>
              <a:t>Ensure this by hosting an AGM and electing a committee</a:t>
            </a:r>
          </a:p>
        </p:txBody>
      </p:sp>
      <p:sp>
        <p:nvSpPr>
          <p:cNvPr id="3" name="Content Placeholder 2"/>
          <p:cNvSpPr>
            <a:spLocks noGrp="1"/>
          </p:cNvSpPr>
          <p:nvPr>
            <p:ph sz="half" idx="2"/>
          </p:nvPr>
        </p:nvSpPr>
        <p:spPr>
          <a:xfrm>
            <a:off x="4644008" y="2201188"/>
            <a:ext cx="4104456" cy="4236475"/>
          </a:xfrm>
        </p:spPr>
        <p:txBody>
          <a:bodyPr/>
          <a:lstStyle/>
          <a:p>
            <a:pPr marL="342900" indent="-342900">
              <a:buFont typeface="Arial" panose="020B0604020202020204" pitchFamily="34" charset="0"/>
              <a:buChar char="•"/>
            </a:pPr>
            <a:r>
              <a:rPr lang="cy-GB" dirty="0" smtClean="0"/>
              <a:t>Mae grwpiau yn cael eu rhedeg gan fyfyrwyr, ar gyfer myfyrwyr</a:t>
            </a:r>
          </a:p>
          <a:p>
            <a:pPr marL="342900" indent="-342900">
              <a:buFont typeface="Arial" panose="020B0604020202020204" pitchFamily="34" charset="0"/>
              <a:buChar char="•"/>
            </a:pPr>
            <a:r>
              <a:rPr lang="cy-GB" dirty="0" smtClean="0"/>
              <a:t>Mae’n rhaid i aelodau allu dweud eu dweud wrth redeg eu grŵp </a:t>
            </a:r>
          </a:p>
          <a:p>
            <a:pPr marL="342900" indent="-342900">
              <a:buFont typeface="Arial" panose="020B0604020202020204" pitchFamily="34" charset="0"/>
              <a:buChar char="•"/>
            </a:pPr>
            <a:r>
              <a:rPr lang="cy-GB" dirty="0" smtClean="0"/>
              <a:t>Sicrhau hyn drwy gynnal CCB ac ethol pwyllgor</a:t>
            </a:r>
          </a:p>
        </p:txBody>
      </p:sp>
      <p:sp>
        <p:nvSpPr>
          <p:cNvPr id="4" name="Title 3"/>
          <p:cNvSpPr>
            <a:spLocks noGrp="1"/>
          </p:cNvSpPr>
          <p:nvPr>
            <p:ph type="title"/>
          </p:nvPr>
        </p:nvSpPr>
        <p:spPr/>
        <p:txBody>
          <a:bodyPr/>
          <a:lstStyle/>
          <a:p>
            <a:r>
              <a:rPr lang="en-GB" dirty="0" smtClean="0"/>
              <a:t>Student Groups and Democracy</a:t>
            </a:r>
            <a:endParaRPr lang="en-GB" dirty="0"/>
          </a:p>
        </p:txBody>
      </p:sp>
      <p:sp>
        <p:nvSpPr>
          <p:cNvPr id="5" name="Content Placeholder 4"/>
          <p:cNvSpPr>
            <a:spLocks noGrp="1"/>
          </p:cNvSpPr>
          <p:nvPr>
            <p:ph sz="quarter" idx="10"/>
          </p:nvPr>
        </p:nvSpPr>
        <p:spPr/>
        <p:txBody>
          <a:bodyPr/>
          <a:lstStyle/>
          <a:p>
            <a:r>
              <a:rPr lang="cy-GB" dirty="0" smtClean="0"/>
              <a:t>Grwpiau Myfyrwyr a Democratiaeth</a:t>
            </a:r>
            <a:endParaRPr lang="cy-GB" dirty="0"/>
          </a:p>
        </p:txBody>
      </p:sp>
    </p:spTree>
    <p:extLst>
      <p:ext uri="{BB962C8B-B14F-4D97-AF65-F5344CB8AC3E}">
        <p14:creationId xmlns:p14="http://schemas.microsoft.com/office/powerpoint/2010/main" val="264774783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3528" y="3717032"/>
            <a:ext cx="8496944" cy="1143000"/>
          </a:xfrm>
        </p:spPr>
        <p:txBody>
          <a:bodyPr/>
          <a:lstStyle/>
          <a:p>
            <a:pPr algn="ctr"/>
            <a:r>
              <a:rPr lang="cy-GB" dirty="0" smtClean="0"/>
              <a:t>Cyfarfodydd Cyffredinol Blynyddol</a:t>
            </a:r>
            <a:endParaRPr lang="cy-GB" dirty="0"/>
          </a:p>
        </p:txBody>
      </p:sp>
      <p:sp>
        <p:nvSpPr>
          <p:cNvPr id="7" name="Text Placeholder 6"/>
          <p:cNvSpPr>
            <a:spLocks noGrp="1"/>
          </p:cNvSpPr>
          <p:nvPr>
            <p:ph type="body" sz="quarter" idx="10"/>
          </p:nvPr>
        </p:nvSpPr>
        <p:spPr>
          <a:xfrm>
            <a:off x="395536" y="2123728"/>
            <a:ext cx="8229600" cy="914400"/>
          </a:xfrm>
        </p:spPr>
        <p:txBody>
          <a:bodyPr/>
          <a:lstStyle/>
          <a:p>
            <a:pPr algn="ctr"/>
            <a:r>
              <a:rPr lang="en-GB" dirty="0" smtClean="0"/>
              <a:t>Annual General Meetings</a:t>
            </a:r>
            <a:endParaRPr lang="en-GB" dirty="0"/>
          </a:p>
        </p:txBody>
      </p:sp>
    </p:spTree>
    <p:extLst>
      <p:ext uri="{BB962C8B-B14F-4D97-AF65-F5344CB8AC3E}">
        <p14:creationId xmlns:p14="http://schemas.microsoft.com/office/powerpoint/2010/main" val="239931652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Meeting open to all members to discuss group progress this year</a:t>
            </a:r>
          </a:p>
          <a:p>
            <a:r>
              <a:rPr lang="en-GB" dirty="0" smtClean="0"/>
              <a:t>Make changes to how the group is run</a:t>
            </a:r>
          </a:p>
          <a:p>
            <a:r>
              <a:rPr lang="en-GB" dirty="0" smtClean="0"/>
              <a:t>Make it as accessible to your members as possible!</a:t>
            </a:r>
            <a:endParaRPr lang="en-GB"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GB" dirty="0" smtClean="0"/>
              <a:t>Cyfarfod yn agored i holl aelodau i drafod cynnydd y grŵp eleni</a:t>
            </a:r>
          </a:p>
          <a:p>
            <a:pPr marL="342900" indent="-342900">
              <a:buFont typeface="Arial" panose="020B0604020202020204" pitchFamily="34" charset="0"/>
              <a:buChar char="•"/>
            </a:pPr>
            <a:r>
              <a:rPr lang="cy-GB" dirty="0" smtClean="0"/>
              <a:t>Gwneud newidiadau i sut mae’r grŵp yn cael ei redeg</a:t>
            </a:r>
          </a:p>
          <a:p>
            <a:pPr marL="342900" indent="-342900">
              <a:buFont typeface="Arial" panose="020B0604020202020204" pitchFamily="34" charset="0"/>
              <a:buChar char="•"/>
            </a:pPr>
            <a:r>
              <a:rPr lang="cy-GB" dirty="0" smtClean="0"/>
              <a:t>Mor hygyrch â phosib i’ch aelodau!</a:t>
            </a:r>
            <a:endParaRPr lang="cy-GB" dirty="0"/>
          </a:p>
        </p:txBody>
      </p:sp>
      <p:sp>
        <p:nvSpPr>
          <p:cNvPr id="4" name="Title 3"/>
          <p:cNvSpPr>
            <a:spLocks noGrp="1"/>
          </p:cNvSpPr>
          <p:nvPr>
            <p:ph type="title"/>
          </p:nvPr>
        </p:nvSpPr>
        <p:spPr/>
        <p:txBody>
          <a:bodyPr/>
          <a:lstStyle/>
          <a:p>
            <a:r>
              <a:rPr lang="en-GB" dirty="0" smtClean="0"/>
              <a:t>What is an AGM?</a:t>
            </a:r>
            <a:endParaRPr lang="en-GB" dirty="0"/>
          </a:p>
        </p:txBody>
      </p:sp>
      <p:sp>
        <p:nvSpPr>
          <p:cNvPr id="5" name="Content Placeholder 4"/>
          <p:cNvSpPr>
            <a:spLocks noGrp="1"/>
          </p:cNvSpPr>
          <p:nvPr>
            <p:ph sz="quarter" idx="10"/>
          </p:nvPr>
        </p:nvSpPr>
        <p:spPr/>
        <p:txBody>
          <a:bodyPr/>
          <a:lstStyle/>
          <a:p>
            <a:r>
              <a:rPr lang="cy-GB" dirty="0" smtClean="0"/>
              <a:t>Beth yw CCB?</a:t>
            </a:r>
            <a:endParaRPr lang="cy-GB" dirty="0"/>
          </a:p>
        </p:txBody>
      </p:sp>
    </p:spTree>
    <p:extLst>
      <p:ext uri="{BB962C8B-B14F-4D97-AF65-F5344CB8AC3E}">
        <p14:creationId xmlns:p14="http://schemas.microsoft.com/office/powerpoint/2010/main" val="138445941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Annual report – what happened this year?</a:t>
            </a:r>
          </a:p>
          <a:p>
            <a:r>
              <a:rPr lang="en-GB" dirty="0" smtClean="0"/>
              <a:t>Financial report – income, key events, etc.</a:t>
            </a:r>
          </a:p>
          <a:p>
            <a:r>
              <a:rPr lang="en-GB" dirty="0" smtClean="0"/>
              <a:t>Constitutional amendments – discuss and vote</a:t>
            </a:r>
            <a:endParaRPr lang="en-GB"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GB" dirty="0" smtClean="0"/>
              <a:t>Adroddiad blynyddol – beth sydd wedi digwydd eleni?</a:t>
            </a:r>
          </a:p>
          <a:p>
            <a:pPr marL="342900" indent="-342900">
              <a:buFont typeface="Arial" panose="020B0604020202020204" pitchFamily="34" charset="0"/>
              <a:buChar char="•"/>
            </a:pPr>
            <a:r>
              <a:rPr lang="cy-GB" dirty="0" smtClean="0"/>
              <a:t>Adroddiad ariannol – incwm, digwyddiadau allweddol ayyb.</a:t>
            </a:r>
          </a:p>
          <a:p>
            <a:pPr marL="342900" indent="-342900">
              <a:buFont typeface="Arial" panose="020B0604020202020204" pitchFamily="34" charset="0"/>
              <a:buChar char="•"/>
            </a:pPr>
            <a:r>
              <a:rPr lang="cy-GB" dirty="0" smtClean="0"/>
              <a:t>Newidiadau cyfansoddiadol – trafod a phleidleisio</a:t>
            </a:r>
            <a:endParaRPr lang="cy-GB" dirty="0"/>
          </a:p>
        </p:txBody>
      </p:sp>
      <p:sp>
        <p:nvSpPr>
          <p:cNvPr id="4" name="Title 3"/>
          <p:cNvSpPr>
            <a:spLocks noGrp="1"/>
          </p:cNvSpPr>
          <p:nvPr>
            <p:ph type="title"/>
          </p:nvPr>
        </p:nvSpPr>
        <p:spPr>
          <a:xfrm>
            <a:off x="243879" y="908216"/>
            <a:ext cx="3744416" cy="998984"/>
          </a:xfrm>
        </p:spPr>
        <p:txBody>
          <a:bodyPr/>
          <a:lstStyle/>
          <a:p>
            <a:r>
              <a:rPr lang="en-GB" dirty="0" smtClean="0"/>
              <a:t>Things to include</a:t>
            </a:r>
            <a:endParaRPr lang="en-GB" dirty="0"/>
          </a:p>
        </p:txBody>
      </p:sp>
      <p:sp>
        <p:nvSpPr>
          <p:cNvPr id="5" name="Content Placeholder 4"/>
          <p:cNvSpPr>
            <a:spLocks noGrp="1"/>
          </p:cNvSpPr>
          <p:nvPr>
            <p:ph sz="quarter" idx="10"/>
          </p:nvPr>
        </p:nvSpPr>
        <p:spPr>
          <a:xfrm>
            <a:off x="4860032" y="908720"/>
            <a:ext cx="4104456" cy="1008063"/>
          </a:xfrm>
        </p:spPr>
        <p:txBody>
          <a:bodyPr/>
          <a:lstStyle/>
          <a:p>
            <a:r>
              <a:rPr lang="cy-GB" dirty="0" smtClean="0"/>
              <a:t>Pethau i’w cynnwys</a:t>
            </a:r>
            <a:endParaRPr lang="cy-GB" dirty="0"/>
          </a:p>
        </p:txBody>
      </p:sp>
    </p:spTree>
    <p:extLst>
      <p:ext uri="{BB962C8B-B14F-4D97-AF65-F5344CB8AC3E}">
        <p14:creationId xmlns:p14="http://schemas.microsoft.com/office/powerpoint/2010/main" val="74304185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Hold AGMs in Spring Semester</a:t>
            </a:r>
          </a:p>
          <a:p>
            <a:r>
              <a:rPr lang="en-GB" dirty="0" smtClean="0"/>
              <a:t>Give two weeks’ notice to all members</a:t>
            </a:r>
          </a:p>
          <a:p>
            <a:r>
              <a:rPr lang="en-GB" dirty="0" smtClean="0"/>
              <a:t>Host before/during/after one of your events</a:t>
            </a:r>
          </a:p>
          <a:p>
            <a:r>
              <a:rPr lang="en-GB" dirty="0" smtClean="0"/>
              <a:t>Plan AGM timeline early!</a:t>
            </a:r>
          </a:p>
          <a:p>
            <a:endParaRPr lang="en-GB"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GB" dirty="0" smtClean="0"/>
              <a:t>Cynnal CCB yn ystod Tymor y Gwanwyn</a:t>
            </a:r>
          </a:p>
          <a:p>
            <a:pPr marL="342900" indent="-342900">
              <a:buFont typeface="Arial" panose="020B0604020202020204" pitchFamily="34" charset="0"/>
              <a:buChar char="•"/>
            </a:pPr>
            <a:r>
              <a:rPr lang="cy-GB" dirty="0" smtClean="0"/>
              <a:t>Rhowch rybudd o bythefnos i’r holl aelodau</a:t>
            </a:r>
          </a:p>
          <a:p>
            <a:pPr marL="342900" indent="-342900">
              <a:buFont typeface="Arial" panose="020B0604020202020204" pitchFamily="34" charset="0"/>
              <a:buChar char="•"/>
            </a:pPr>
            <a:r>
              <a:rPr lang="cy-GB" dirty="0" smtClean="0"/>
              <a:t>Cynnal cyn/yn ystod/ar ôl un o’ch digwyddiadau</a:t>
            </a:r>
          </a:p>
          <a:p>
            <a:pPr marL="342900" indent="-342900">
              <a:buFont typeface="Arial" panose="020B0604020202020204" pitchFamily="34" charset="0"/>
              <a:buChar char="•"/>
            </a:pPr>
            <a:r>
              <a:rPr lang="cy-GB" dirty="0" smtClean="0"/>
              <a:t>Cynllunio amserlen CCB yn gynnar!</a:t>
            </a:r>
            <a:endParaRPr lang="cy-GB" dirty="0"/>
          </a:p>
        </p:txBody>
      </p:sp>
      <p:sp>
        <p:nvSpPr>
          <p:cNvPr id="4" name="Title 3"/>
          <p:cNvSpPr>
            <a:spLocks noGrp="1"/>
          </p:cNvSpPr>
          <p:nvPr>
            <p:ph type="title"/>
          </p:nvPr>
        </p:nvSpPr>
        <p:spPr/>
        <p:txBody>
          <a:bodyPr/>
          <a:lstStyle/>
          <a:p>
            <a:r>
              <a:rPr lang="en-GB" dirty="0" smtClean="0"/>
              <a:t>Timeline</a:t>
            </a:r>
            <a:endParaRPr lang="en-GB" dirty="0"/>
          </a:p>
        </p:txBody>
      </p:sp>
      <p:sp>
        <p:nvSpPr>
          <p:cNvPr id="5" name="Content Placeholder 4"/>
          <p:cNvSpPr>
            <a:spLocks noGrp="1"/>
          </p:cNvSpPr>
          <p:nvPr>
            <p:ph sz="quarter" idx="10"/>
          </p:nvPr>
        </p:nvSpPr>
        <p:spPr/>
        <p:txBody>
          <a:bodyPr/>
          <a:lstStyle/>
          <a:p>
            <a:r>
              <a:rPr lang="en-GB" dirty="0" err="1" smtClean="0"/>
              <a:t>Amserlen</a:t>
            </a:r>
            <a:endParaRPr lang="en-GB" dirty="0"/>
          </a:p>
        </p:txBody>
      </p:sp>
    </p:spTree>
    <p:extLst>
      <p:ext uri="{BB962C8B-B14F-4D97-AF65-F5344CB8AC3E}">
        <p14:creationId xmlns:p14="http://schemas.microsoft.com/office/powerpoint/2010/main" val="373754649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7544" y="4014192"/>
            <a:ext cx="8229600" cy="1143000"/>
          </a:xfrm>
        </p:spPr>
        <p:txBody>
          <a:bodyPr/>
          <a:lstStyle/>
          <a:p>
            <a:pPr algn="ctr"/>
            <a:r>
              <a:rPr lang="cy-GB" dirty="0" smtClean="0"/>
              <a:t>Adroddiad Ariannol</a:t>
            </a:r>
            <a:endParaRPr lang="cy-GB" dirty="0"/>
          </a:p>
        </p:txBody>
      </p:sp>
      <p:sp>
        <p:nvSpPr>
          <p:cNvPr id="7" name="Text Placeholder 6"/>
          <p:cNvSpPr>
            <a:spLocks noGrp="1"/>
          </p:cNvSpPr>
          <p:nvPr>
            <p:ph type="body" sz="quarter" idx="10"/>
          </p:nvPr>
        </p:nvSpPr>
        <p:spPr>
          <a:xfrm>
            <a:off x="467544" y="2492896"/>
            <a:ext cx="8229600" cy="914400"/>
          </a:xfrm>
        </p:spPr>
        <p:txBody>
          <a:bodyPr/>
          <a:lstStyle/>
          <a:p>
            <a:pPr algn="ctr"/>
            <a:r>
              <a:rPr lang="en-GB" dirty="0" smtClean="0"/>
              <a:t>Financial Report</a:t>
            </a:r>
            <a:endParaRPr lang="en-GB" dirty="0"/>
          </a:p>
        </p:txBody>
      </p:sp>
    </p:spTree>
    <p:extLst>
      <p:ext uri="{BB962C8B-B14F-4D97-AF65-F5344CB8AC3E}">
        <p14:creationId xmlns:p14="http://schemas.microsoft.com/office/powerpoint/2010/main" val="192068697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You must publish a financial report each year at AGM</a:t>
            </a:r>
          </a:p>
          <a:p>
            <a:r>
              <a:rPr lang="en-GB" dirty="0" smtClean="0"/>
              <a:t>Explain to your members how you used their money and why</a:t>
            </a:r>
          </a:p>
          <a:p>
            <a:r>
              <a:rPr lang="en-GB" dirty="0" smtClean="0"/>
              <a:t>Normally written and presented by the Treasurer</a:t>
            </a:r>
            <a:endParaRPr lang="en-GB"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GB" dirty="0" smtClean="0"/>
              <a:t>Mae’n rhaid i chi gyhoeddi adroddiad ariannol bob blwyddyn mewn Cyfarfod Cyffredinol</a:t>
            </a:r>
          </a:p>
          <a:p>
            <a:pPr marL="342900" indent="-342900">
              <a:buFont typeface="Arial" panose="020B0604020202020204" pitchFamily="34" charset="0"/>
              <a:buChar char="•"/>
            </a:pPr>
            <a:r>
              <a:rPr lang="cy-GB" dirty="0" smtClean="0"/>
              <a:t>Esbonio sut rydych wedi defnyddio arian eich aelodau a pham</a:t>
            </a:r>
          </a:p>
          <a:p>
            <a:pPr marL="342900" indent="-342900">
              <a:buFont typeface="Arial" panose="020B0604020202020204" pitchFamily="34" charset="0"/>
              <a:buChar char="•"/>
            </a:pPr>
            <a:r>
              <a:rPr lang="cy-GB" dirty="0" smtClean="0"/>
              <a:t>Fel arfer wedi’i ysgrifennu a’i gyflwyno gan y Trysorydd</a:t>
            </a:r>
            <a:endParaRPr lang="cy-GB" dirty="0"/>
          </a:p>
        </p:txBody>
      </p:sp>
      <p:sp>
        <p:nvSpPr>
          <p:cNvPr id="4" name="Title 3"/>
          <p:cNvSpPr>
            <a:spLocks noGrp="1"/>
          </p:cNvSpPr>
          <p:nvPr>
            <p:ph type="title"/>
          </p:nvPr>
        </p:nvSpPr>
        <p:spPr>
          <a:xfrm>
            <a:off x="251520" y="928298"/>
            <a:ext cx="3744416" cy="998984"/>
          </a:xfrm>
        </p:spPr>
        <p:txBody>
          <a:bodyPr/>
          <a:lstStyle/>
          <a:p>
            <a:r>
              <a:rPr lang="en-GB" dirty="0" smtClean="0"/>
              <a:t>Financial Reports</a:t>
            </a:r>
            <a:endParaRPr lang="en-GB" dirty="0"/>
          </a:p>
        </p:txBody>
      </p:sp>
      <p:sp>
        <p:nvSpPr>
          <p:cNvPr id="5" name="Content Placeholder 4"/>
          <p:cNvSpPr>
            <a:spLocks noGrp="1"/>
          </p:cNvSpPr>
          <p:nvPr>
            <p:ph sz="quarter" idx="10"/>
          </p:nvPr>
        </p:nvSpPr>
        <p:spPr>
          <a:xfrm>
            <a:off x="4860032" y="931186"/>
            <a:ext cx="4032448" cy="1008063"/>
          </a:xfrm>
        </p:spPr>
        <p:txBody>
          <a:bodyPr/>
          <a:lstStyle/>
          <a:p>
            <a:r>
              <a:rPr lang="cy-GB" dirty="0" smtClean="0"/>
              <a:t>Adroddiad Ariannol</a:t>
            </a:r>
            <a:endParaRPr lang="cy-GB" dirty="0"/>
          </a:p>
        </p:txBody>
      </p:sp>
    </p:spTree>
    <p:extLst>
      <p:ext uri="{BB962C8B-B14F-4D97-AF65-F5344CB8AC3E}">
        <p14:creationId xmlns:p14="http://schemas.microsoft.com/office/powerpoint/2010/main" val="300980901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GB" dirty="0"/>
              <a:t>Balances for all accounts at the beginning of the </a:t>
            </a:r>
            <a:r>
              <a:rPr lang="en-GB" dirty="0" smtClean="0"/>
              <a:t>year</a:t>
            </a:r>
            <a:endParaRPr lang="en-GB" dirty="0"/>
          </a:p>
          <a:p>
            <a:r>
              <a:rPr lang="en-GB" dirty="0"/>
              <a:t>Current account </a:t>
            </a:r>
            <a:r>
              <a:rPr lang="en-GB" dirty="0" smtClean="0"/>
              <a:t>balances</a:t>
            </a:r>
            <a:endParaRPr lang="en-GB" dirty="0"/>
          </a:p>
          <a:p>
            <a:r>
              <a:rPr lang="en-GB" dirty="0"/>
              <a:t>Income from Membership Fees, Sponsorships, etc.</a:t>
            </a:r>
          </a:p>
          <a:p>
            <a:endParaRPr lang="en-GB" dirty="0"/>
          </a:p>
        </p:txBody>
      </p:sp>
      <p:sp>
        <p:nvSpPr>
          <p:cNvPr id="6" name="Content Placeholder 5"/>
          <p:cNvSpPr>
            <a:spLocks noGrp="1"/>
          </p:cNvSpPr>
          <p:nvPr>
            <p:ph sz="half" idx="2"/>
          </p:nvPr>
        </p:nvSpPr>
        <p:spPr>
          <a:xfrm>
            <a:off x="4829007" y="1907200"/>
            <a:ext cx="3600400" cy="4402120"/>
          </a:xfrm>
        </p:spPr>
        <p:txBody>
          <a:bodyPr/>
          <a:lstStyle/>
          <a:p>
            <a:pPr marL="342900" indent="-342900">
              <a:buFont typeface="Arial" panose="020B0604020202020204" pitchFamily="34" charset="0"/>
              <a:buChar char="•"/>
            </a:pPr>
            <a:r>
              <a:rPr lang="cy-GB" dirty="0" smtClean="0"/>
              <a:t>Gweddill arian ar gyfer yr holl gyfrifon ar ddechrau’r flwyddyn</a:t>
            </a:r>
          </a:p>
          <a:p>
            <a:pPr marL="342900" indent="-342900">
              <a:buFont typeface="Arial" panose="020B0604020202020204" pitchFamily="34" charset="0"/>
              <a:buChar char="•"/>
            </a:pPr>
            <a:r>
              <a:rPr lang="cy-GB" dirty="0" smtClean="0"/>
              <a:t>Gweddill arian cyfredol</a:t>
            </a:r>
          </a:p>
          <a:p>
            <a:pPr marL="342900" indent="-342900">
              <a:buFont typeface="Arial" panose="020B0604020202020204" pitchFamily="34" charset="0"/>
              <a:buChar char="•"/>
            </a:pPr>
            <a:r>
              <a:rPr lang="cy-GB" dirty="0" smtClean="0"/>
              <a:t>Incwm o Ffioedd Aelodaeth, Nwyddau ac ati.</a:t>
            </a:r>
            <a:endParaRPr lang="cy-GB" dirty="0"/>
          </a:p>
        </p:txBody>
      </p:sp>
      <p:sp>
        <p:nvSpPr>
          <p:cNvPr id="4" name="Title 3"/>
          <p:cNvSpPr>
            <a:spLocks noGrp="1"/>
          </p:cNvSpPr>
          <p:nvPr>
            <p:ph type="title"/>
          </p:nvPr>
        </p:nvSpPr>
        <p:spPr>
          <a:xfrm>
            <a:off x="251520" y="909637"/>
            <a:ext cx="3744416" cy="998984"/>
          </a:xfrm>
        </p:spPr>
        <p:txBody>
          <a:bodyPr/>
          <a:lstStyle/>
          <a:p>
            <a:r>
              <a:rPr lang="en-GB" dirty="0" smtClean="0"/>
              <a:t>What to include</a:t>
            </a:r>
            <a:endParaRPr lang="en-GB" dirty="0"/>
          </a:p>
        </p:txBody>
      </p:sp>
      <p:sp>
        <p:nvSpPr>
          <p:cNvPr id="7" name="Content Placeholder 6"/>
          <p:cNvSpPr>
            <a:spLocks noGrp="1"/>
          </p:cNvSpPr>
          <p:nvPr>
            <p:ph sz="quarter" idx="10"/>
          </p:nvPr>
        </p:nvSpPr>
        <p:spPr>
          <a:xfrm>
            <a:off x="4833199" y="911104"/>
            <a:ext cx="4032448" cy="1008063"/>
          </a:xfrm>
        </p:spPr>
        <p:txBody>
          <a:bodyPr/>
          <a:lstStyle/>
          <a:p>
            <a:r>
              <a:rPr lang="cy-GB" dirty="0" smtClean="0"/>
              <a:t>Beth i’w gynnwys</a:t>
            </a:r>
            <a:endParaRPr lang="cy-GB" dirty="0"/>
          </a:p>
        </p:txBody>
      </p:sp>
    </p:spTree>
    <p:extLst>
      <p:ext uri="{BB962C8B-B14F-4D97-AF65-F5344CB8AC3E}">
        <p14:creationId xmlns:p14="http://schemas.microsoft.com/office/powerpoint/2010/main" val="296020366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GB" dirty="0"/>
              <a:t>Any Grants awarded by the Students' Union and how these were </a:t>
            </a:r>
            <a:r>
              <a:rPr lang="en-GB" dirty="0" smtClean="0"/>
              <a:t>spent</a:t>
            </a:r>
            <a:endParaRPr lang="en-GB" dirty="0"/>
          </a:p>
          <a:p>
            <a:r>
              <a:rPr lang="en-GB" dirty="0"/>
              <a:t>Expenditure for key events or </a:t>
            </a:r>
            <a:r>
              <a:rPr lang="en-GB" dirty="0" smtClean="0"/>
              <a:t>trips</a:t>
            </a:r>
            <a:endParaRPr lang="en-GB" dirty="0"/>
          </a:p>
          <a:p>
            <a:r>
              <a:rPr lang="en-GB" dirty="0"/>
              <a:t>Any other information you think is </a:t>
            </a:r>
            <a:r>
              <a:rPr lang="en-GB" dirty="0" smtClean="0"/>
              <a:t>important</a:t>
            </a:r>
            <a:endParaRPr lang="en-GB" dirty="0"/>
          </a:p>
          <a:p>
            <a:r>
              <a:rPr lang="en-GB" dirty="0" smtClean="0"/>
              <a:t>Find example report </a:t>
            </a:r>
            <a:r>
              <a:rPr lang="en-GB" dirty="0" smtClean="0">
                <a:hlinkClick r:id="rId2"/>
              </a:rPr>
              <a:t>online</a:t>
            </a:r>
            <a:endParaRPr lang="en-GB" dirty="0"/>
          </a:p>
        </p:txBody>
      </p:sp>
      <p:sp>
        <p:nvSpPr>
          <p:cNvPr id="6" name="Content Placeholder 5"/>
          <p:cNvSpPr>
            <a:spLocks noGrp="1"/>
          </p:cNvSpPr>
          <p:nvPr>
            <p:ph sz="half" idx="2"/>
          </p:nvPr>
        </p:nvSpPr>
        <p:spPr/>
        <p:txBody>
          <a:bodyPr/>
          <a:lstStyle/>
          <a:p>
            <a:pPr marL="342900" indent="-342900">
              <a:buFont typeface="Arial" panose="020B0604020202020204" pitchFamily="34" charset="0"/>
              <a:buChar char="•"/>
            </a:pPr>
            <a:r>
              <a:rPr lang="cy-GB" dirty="0" smtClean="0"/>
              <a:t>Unrhyw Grantiau gan Undeb y Myfyrwyr a sut y gwariwyd y rhain</a:t>
            </a:r>
          </a:p>
          <a:p>
            <a:pPr marL="342900" indent="-342900">
              <a:buFont typeface="Arial" panose="020B0604020202020204" pitchFamily="34" charset="0"/>
              <a:buChar char="•"/>
            </a:pPr>
            <a:r>
              <a:rPr lang="cy-GB" dirty="0" smtClean="0"/>
              <a:t>Gwariant ar gyfer digwyddiadau neu dripiau allweddol</a:t>
            </a:r>
          </a:p>
          <a:p>
            <a:pPr marL="342900" indent="-342900">
              <a:buFont typeface="Arial" panose="020B0604020202020204" pitchFamily="34" charset="0"/>
              <a:buChar char="•"/>
            </a:pPr>
            <a:r>
              <a:rPr lang="cy-GB" dirty="0" smtClean="0"/>
              <a:t>Unrhyw wybodaeth arall sy’n bwysig</a:t>
            </a:r>
          </a:p>
          <a:p>
            <a:pPr marL="342900" indent="-342900">
              <a:buFont typeface="Arial" panose="020B0604020202020204" pitchFamily="34" charset="0"/>
              <a:buChar char="•"/>
            </a:pPr>
            <a:r>
              <a:rPr lang="cy-GB" dirty="0" smtClean="0"/>
              <a:t>Dewch o hyd i esiampl o adroddiad </a:t>
            </a:r>
            <a:r>
              <a:rPr lang="cy-GB" u="sng" dirty="0" smtClean="0">
                <a:solidFill>
                  <a:schemeClr val="accent6">
                    <a:lumMod val="75000"/>
                  </a:schemeClr>
                </a:solidFill>
              </a:rPr>
              <a:t>ar-lein</a:t>
            </a:r>
            <a:endParaRPr lang="cy-GB" u="sng" dirty="0">
              <a:solidFill>
                <a:schemeClr val="accent6">
                  <a:lumMod val="75000"/>
                </a:schemeClr>
              </a:solidFill>
            </a:endParaRPr>
          </a:p>
        </p:txBody>
      </p:sp>
      <p:sp>
        <p:nvSpPr>
          <p:cNvPr id="4" name="Title 3"/>
          <p:cNvSpPr>
            <a:spLocks noGrp="1"/>
          </p:cNvSpPr>
          <p:nvPr>
            <p:ph type="title"/>
          </p:nvPr>
        </p:nvSpPr>
        <p:spPr>
          <a:xfrm>
            <a:off x="251520" y="890976"/>
            <a:ext cx="3744416" cy="998984"/>
          </a:xfrm>
        </p:spPr>
        <p:txBody>
          <a:bodyPr/>
          <a:lstStyle/>
          <a:p>
            <a:r>
              <a:rPr lang="en-GB" dirty="0" smtClean="0"/>
              <a:t>What to include</a:t>
            </a:r>
            <a:endParaRPr lang="en-GB" dirty="0"/>
          </a:p>
        </p:txBody>
      </p:sp>
      <p:sp>
        <p:nvSpPr>
          <p:cNvPr id="7" name="Content Placeholder 6"/>
          <p:cNvSpPr>
            <a:spLocks noGrp="1"/>
          </p:cNvSpPr>
          <p:nvPr>
            <p:ph sz="quarter" idx="10"/>
          </p:nvPr>
        </p:nvSpPr>
        <p:spPr>
          <a:xfrm>
            <a:off x="4824535" y="886436"/>
            <a:ext cx="4032448" cy="1008063"/>
          </a:xfrm>
        </p:spPr>
        <p:txBody>
          <a:bodyPr/>
          <a:lstStyle/>
          <a:p>
            <a:r>
              <a:rPr lang="en-GB" dirty="0" smtClean="0"/>
              <a:t>Beth </a:t>
            </a:r>
            <a:r>
              <a:rPr lang="en-GB" dirty="0" err="1" smtClean="0"/>
              <a:t>i’w</a:t>
            </a:r>
            <a:r>
              <a:rPr lang="en-GB" dirty="0" smtClean="0"/>
              <a:t> </a:t>
            </a:r>
            <a:r>
              <a:rPr lang="en-GB" dirty="0" err="1" smtClean="0"/>
              <a:t>gynnwys</a:t>
            </a:r>
            <a:endParaRPr lang="en-GB" dirty="0"/>
          </a:p>
        </p:txBody>
      </p:sp>
    </p:spTree>
    <p:extLst>
      <p:ext uri="{BB962C8B-B14F-4D97-AF65-F5344CB8AC3E}">
        <p14:creationId xmlns:p14="http://schemas.microsoft.com/office/powerpoint/2010/main" val="31756333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Understand your financial responsibilities </a:t>
            </a:r>
          </a:p>
          <a:p>
            <a:r>
              <a:rPr lang="en-GB" dirty="0" smtClean="0"/>
              <a:t>Recognise the financial systems used and their importance</a:t>
            </a:r>
          </a:p>
          <a:p>
            <a:r>
              <a:rPr lang="en-GB" dirty="0" smtClean="0"/>
              <a:t>Learn how to effectively manage your group’s finances</a:t>
            </a:r>
            <a:endParaRPr lang="en-GB" i="1" dirty="0" smtClean="0"/>
          </a:p>
          <a:p>
            <a:endParaRPr lang="en-GB" dirty="0" smtClean="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 dirty="0" smtClean="0"/>
              <a:t>Deall </a:t>
            </a:r>
            <a:r>
              <a:rPr lang="cy" dirty="0"/>
              <a:t>eich cyfrifoldebau ariannol </a:t>
            </a:r>
          </a:p>
          <a:p>
            <a:pPr marL="342900" indent="-342900">
              <a:buFont typeface="Arial" panose="020B0604020202020204" pitchFamily="34" charset="0"/>
              <a:buChar char="•"/>
            </a:pPr>
            <a:r>
              <a:rPr lang="cy" dirty="0"/>
              <a:t>Adnabod y systemau ariannol a ddefnyddir a’u pwysigrwydd</a:t>
            </a:r>
          </a:p>
          <a:p>
            <a:pPr marL="342900" indent="-342900">
              <a:buFont typeface="Arial" panose="020B0604020202020204" pitchFamily="34" charset="0"/>
              <a:buChar char="•"/>
            </a:pPr>
            <a:r>
              <a:rPr lang="cy" dirty="0"/>
              <a:t>Dysgu sut i reoli cyllid eich grwp yn effeithiol</a:t>
            </a:r>
            <a:endParaRPr lang="en-GB" i="1" dirty="0"/>
          </a:p>
          <a:p>
            <a:endParaRPr lang="cy-GB" dirty="0"/>
          </a:p>
        </p:txBody>
      </p:sp>
      <p:sp>
        <p:nvSpPr>
          <p:cNvPr id="4" name="Title 3"/>
          <p:cNvSpPr>
            <a:spLocks noGrp="1"/>
          </p:cNvSpPr>
          <p:nvPr>
            <p:ph type="title"/>
          </p:nvPr>
        </p:nvSpPr>
        <p:spPr>
          <a:xfrm>
            <a:off x="251520" y="709939"/>
            <a:ext cx="4176464" cy="998984"/>
          </a:xfrm>
        </p:spPr>
        <p:txBody>
          <a:bodyPr/>
          <a:lstStyle/>
          <a:p>
            <a:r>
              <a:rPr lang="en-GB" dirty="0" smtClean="0"/>
              <a:t>Learning Objectives</a:t>
            </a:r>
            <a:endParaRPr lang="en-GB" dirty="0"/>
          </a:p>
        </p:txBody>
      </p:sp>
      <p:sp>
        <p:nvSpPr>
          <p:cNvPr id="5" name="Content Placeholder 4"/>
          <p:cNvSpPr>
            <a:spLocks noGrp="1"/>
          </p:cNvSpPr>
          <p:nvPr>
            <p:ph sz="quarter" idx="10"/>
          </p:nvPr>
        </p:nvSpPr>
        <p:spPr>
          <a:xfrm>
            <a:off x="4853880" y="700860"/>
            <a:ext cx="4038600" cy="1008063"/>
          </a:xfrm>
        </p:spPr>
        <p:txBody>
          <a:bodyPr/>
          <a:lstStyle/>
          <a:p>
            <a:r>
              <a:rPr lang="cy-GB" dirty="0" smtClean="0"/>
              <a:t>Amcanion Dysgu</a:t>
            </a:r>
            <a:endParaRPr lang="cy-GB" dirty="0"/>
          </a:p>
        </p:txBody>
      </p:sp>
    </p:spTree>
    <p:extLst>
      <p:ext uri="{BB962C8B-B14F-4D97-AF65-F5344CB8AC3E}">
        <p14:creationId xmlns:p14="http://schemas.microsoft.com/office/powerpoint/2010/main" val="18031400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798168"/>
            <a:ext cx="8229600" cy="1143000"/>
          </a:xfrm>
        </p:spPr>
        <p:txBody>
          <a:bodyPr/>
          <a:lstStyle/>
          <a:p>
            <a:pPr algn="ctr"/>
            <a:r>
              <a:rPr lang="cy-GB" dirty="0" smtClean="0"/>
              <a:t>Etholiadau Pwyllgor</a:t>
            </a:r>
            <a:endParaRPr lang="cy-GB" dirty="0"/>
          </a:p>
        </p:txBody>
      </p:sp>
      <p:sp>
        <p:nvSpPr>
          <p:cNvPr id="3" name="Text Placeholder 2"/>
          <p:cNvSpPr>
            <a:spLocks noGrp="1"/>
          </p:cNvSpPr>
          <p:nvPr>
            <p:ph type="body" sz="quarter" idx="10"/>
          </p:nvPr>
        </p:nvSpPr>
        <p:spPr>
          <a:xfrm>
            <a:off x="467544" y="2276872"/>
            <a:ext cx="8229600" cy="914400"/>
          </a:xfrm>
        </p:spPr>
        <p:txBody>
          <a:bodyPr/>
          <a:lstStyle/>
          <a:p>
            <a:pPr algn="ctr"/>
            <a:r>
              <a:rPr lang="en-GB" dirty="0" smtClean="0"/>
              <a:t>Committee Elections</a:t>
            </a:r>
            <a:endParaRPr lang="en-GB" dirty="0"/>
          </a:p>
        </p:txBody>
      </p:sp>
    </p:spTree>
    <p:extLst>
      <p:ext uri="{BB962C8B-B14F-4D97-AF65-F5344CB8AC3E}">
        <p14:creationId xmlns:p14="http://schemas.microsoft.com/office/powerpoint/2010/main" val="203647051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Use our online </a:t>
            </a:r>
            <a:r>
              <a:rPr lang="en-GB" dirty="0" smtClean="0"/>
              <a:t>system to run your elections</a:t>
            </a:r>
          </a:p>
          <a:p>
            <a:r>
              <a:rPr lang="en-GB" dirty="0" smtClean="0"/>
              <a:t>All standard members must be able to run and vote in your elections</a:t>
            </a:r>
          </a:p>
          <a:p>
            <a:r>
              <a:rPr lang="en-GB" dirty="0" smtClean="0"/>
              <a:t>Non Cardiff Uni student members cannot run or vote</a:t>
            </a:r>
          </a:p>
        </p:txBody>
      </p:sp>
      <p:sp>
        <p:nvSpPr>
          <p:cNvPr id="3" name="Content Placeholder 2"/>
          <p:cNvSpPr>
            <a:spLocks noGrp="1"/>
          </p:cNvSpPr>
          <p:nvPr>
            <p:ph sz="half" idx="2"/>
          </p:nvPr>
        </p:nvSpPr>
        <p:spPr>
          <a:xfrm>
            <a:off x="4427984" y="1988840"/>
            <a:ext cx="4176464" cy="4236475"/>
          </a:xfrm>
        </p:spPr>
        <p:txBody>
          <a:bodyPr/>
          <a:lstStyle/>
          <a:p>
            <a:pPr marL="342900" indent="-342900">
              <a:buFont typeface="Arial" panose="020B0604020202020204" pitchFamily="34" charset="0"/>
              <a:buChar char="•"/>
            </a:pPr>
            <a:r>
              <a:rPr lang="cy-GB" dirty="0" smtClean="0"/>
              <a:t>Defnyddiwch ein system ar-lein i gynnal eich etholiadau</a:t>
            </a:r>
          </a:p>
          <a:p>
            <a:pPr marL="342900" indent="-342900">
              <a:buFont typeface="Arial" panose="020B0604020202020204" pitchFamily="34" charset="0"/>
              <a:buChar char="•"/>
            </a:pPr>
            <a:r>
              <a:rPr lang="cy-GB" dirty="0" smtClean="0"/>
              <a:t>Mae’n rhaid i aelodau cyffredinol allu sefyll a phleidleisio yn eich etholiadau</a:t>
            </a:r>
          </a:p>
          <a:p>
            <a:pPr marL="342900" indent="-342900">
              <a:buFont typeface="Arial" panose="020B0604020202020204" pitchFamily="34" charset="0"/>
              <a:buChar char="•"/>
            </a:pPr>
            <a:r>
              <a:rPr lang="cy-GB" dirty="0" smtClean="0"/>
              <a:t>Ni all fyfyrwyr y tu allan i Brifysgol Caerdydd sefyll na phleidleisio </a:t>
            </a:r>
            <a:endParaRPr lang="cy-GB" dirty="0"/>
          </a:p>
        </p:txBody>
      </p:sp>
      <p:sp>
        <p:nvSpPr>
          <p:cNvPr id="4" name="Title 3"/>
          <p:cNvSpPr>
            <a:spLocks noGrp="1"/>
          </p:cNvSpPr>
          <p:nvPr>
            <p:ph type="title"/>
          </p:nvPr>
        </p:nvSpPr>
        <p:spPr/>
        <p:txBody>
          <a:bodyPr/>
          <a:lstStyle/>
          <a:p>
            <a:r>
              <a:rPr lang="en-GB" dirty="0" smtClean="0"/>
              <a:t>Elections</a:t>
            </a:r>
            <a:endParaRPr lang="en-GB" dirty="0"/>
          </a:p>
        </p:txBody>
      </p:sp>
      <p:sp>
        <p:nvSpPr>
          <p:cNvPr id="5" name="Content Placeholder 4"/>
          <p:cNvSpPr>
            <a:spLocks noGrp="1"/>
          </p:cNvSpPr>
          <p:nvPr>
            <p:ph sz="quarter" idx="10"/>
          </p:nvPr>
        </p:nvSpPr>
        <p:spPr/>
        <p:txBody>
          <a:bodyPr/>
          <a:lstStyle/>
          <a:p>
            <a:r>
              <a:rPr lang="cy-GB" dirty="0" smtClean="0"/>
              <a:t>Etholiadau</a:t>
            </a:r>
            <a:endParaRPr lang="cy-GB" dirty="0"/>
          </a:p>
        </p:txBody>
      </p:sp>
    </p:spTree>
    <p:extLst>
      <p:ext uri="{BB962C8B-B14F-4D97-AF65-F5344CB8AC3E}">
        <p14:creationId xmlns:p14="http://schemas.microsoft.com/office/powerpoint/2010/main" val="273206064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Host elections in Spring Semester</a:t>
            </a:r>
          </a:p>
          <a:p>
            <a:r>
              <a:rPr lang="en-GB" dirty="0" smtClean="0"/>
              <a:t>Two weeks’ nominations period</a:t>
            </a:r>
          </a:p>
          <a:p>
            <a:r>
              <a:rPr lang="en-GB" dirty="0" smtClean="0"/>
              <a:t>5-7 days’ voting period</a:t>
            </a:r>
          </a:p>
          <a:p>
            <a:r>
              <a:rPr lang="en-GB" dirty="0" smtClean="0"/>
              <a:t>Email us to collect election results</a:t>
            </a:r>
          </a:p>
          <a:p>
            <a:r>
              <a:rPr lang="en-GB" dirty="0" smtClean="0"/>
              <a:t>Plan timeline early!</a:t>
            </a:r>
            <a:endParaRPr lang="en-GB"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GB" dirty="0" smtClean="0"/>
              <a:t>Cynnal etholiadau yn ystod tymor y Gwanwyn </a:t>
            </a:r>
          </a:p>
          <a:p>
            <a:pPr marL="342900" indent="-342900">
              <a:buFont typeface="Arial" panose="020B0604020202020204" pitchFamily="34" charset="0"/>
              <a:buChar char="•"/>
            </a:pPr>
            <a:r>
              <a:rPr lang="cy-GB" dirty="0" smtClean="0"/>
              <a:t>Cyfnod enwebu pythefnos</a:t>
            </a:r>
          </a:p>
          <a:p>
            <a:pPr marL="342900" indent="-342900">
              <a:buFont typeface="Arial" panose="020B0604020202020204" pitchFamily="34" charset="0"/>
              <a:buChar char="•"/>
            </a:pPr>
            <a:r>
              <a:rPr lang="cy-GB" dirty="0" smtClean="0"/>
              <a:t>Cyfnod pleidleisio 5-7 diwrnod</a:t>
            </a:r>
          </a:p>
          <a:p>
            <a:pPr marL="342900" indent="-342900">
              <a:buFont typeface="Arial" panose="020B0604020202020204" pitchFamily="34" charset="0"/>
              <a:buChar char="•"/>
            </a:pPr>
            <a:r>
              <a:rPr lang="cy-GB" dirty="0" smtClean="0"/>
              <a:t>E-bostiwch ni i </a:t>
            </a:r>
            <a:r>
              <a:rPr lang="cy-GB" dirty="0" err="1" smtClean="0"/>
              <a:t>gasglu</a:t>
            </a:r>
            <a:r>
              <a:rPr lang="cy-GB" dirty="0" smtClean="0"/>
              <a:t> eich canlyniadau etholiad</a:t>
            </a:r>
          </a:p>
          <a:p>
            <a:pPr marL="342900" indent="-342900">
              <a:buFont typeface="Arial" panose="020B0604020202020204" pitchFamily="34" charset="0"/>
              <a:buChar char="•"/>
            </a:pPr>
            <a:r>
              <a:rPr lang="cy-GB" dirty="0" smtClean="0"/>
              <a:t>Cynllunio amserlen yn gynnar!</a:t>
            </a:r>
            <a:endParaRPr lang="cy-GB" dirty="0"/>
          </a:p>
        </p:txBody>
      </p:sp>
      <p:sp>
        <p:nvSpPr>
          <p:cNvPr id="4" name="Title 3"/>
          <p:cNvSpPr>
            <a:spLocks noGrp="1"/>
          </p:cNvSpPr>
          <p:nvPr>
            <p:ph type="title"/>
          </p:nvPr>
        </p:nvSpPr>
        <p:spPr/>
        <p:txBody>
          <a:bodyPr/>
          <a:lstStyle/>
          <a:p>
            <a:r>
              <a:rPr lang="en-GB" dirty="0" smtClean="0"/>
              <a:t>Timeline</a:t>
            </a:r>
            <a:endParaRPr lang="en-GB" dirty="0"/>
          </a:p>
        </p:txBody>
      </p:sp>
      <p:sp>
        <p:nvSpPr>
          <p:cNvPr id="5" name="Content Placeholder 4"/>
          <p:cNvSpPr>
            <a:spLocks noGrp="1"/>
          </p:cNvSpPr>
          <p:nvPr>
            <p:ph sz="quarter" idx="10"/>
          </p:nvPr>
        </p:nvSpPr>
        <p:spPr/>
        <p:txBody>
          <a:bodyPr/>
          <a:lstStyle/>
          <a:p>
            <a:r>
              <a:rPr lang="en-GB" dirty="0" err="1" smtClean="0"/>
              <a:t>Amserlen</a:t>
            </a:r>
            <a:endParaRPr lang="en-GB" dirty="0"/>
          </a:p>
        </p:txBody>
      </p:sp>
    </p:spTree>
    <p:extLst>
      <p:ext uri="{BB962C8B-B14F-4D97-AF65-F5344CB8AC3E}">
        <p14:creationId xmlns:p14="http://schemas.microsoft.com/office/powerpoint/2010/main" val="207050466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The online system can be used flexibly to suit your needs</a:t>
            </a:r>
          </a:p>
          <a:p>
            <a:r>
              <a:rPr lang="en-GB" dirty="0" smtClean="0"/>
              <a:t>Vote on your phone during events/AGM</a:t>
            </a:r>
          </a:p>
          <a:p>
            <a:r>
              <a:rPr lang="en-GB" dirty="0" smtClean="0"/>
              <a:t>“Trickle down” – run for multiple positions</a:t>
            </a:r>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GB" dirty="0" err="1" smtClean="0"/>
              <a:t>Gellir</a:t>
            </a:r>
            <a:r>
              <a:rPr lang="cy-GB" dirty="0" smtClean="0"/>
              <a:t> defnyddio’r system ar-lein yn hyblyg i ddiwallu eich anghenion</a:t>
            </a:r>
          </a:p>
          <a:p>
            <a:pPr marL="342900" indent="-342900">
              <a:buFont typeface="Arial" panose="020B0604020202020204" pitchFamily="34" charset="0"/>
              <a:buChar char="•"/>
            </a:pPr>
            <a:r>
              <a:rPr lang="cy-GB" dirty="0" smtClean="0"/>
              <a:t>Pleidleisio ar eich ffôn yn ystod digwyddiadau/CCB</a:t>
            </a:r>
          </a:p>
          <a:p>
            <a:pPr marL="342900" indent="-342900">
              <a:buFont typeface="Arial" panose="020B0604020202020204" pitchFamily="34" charset="0"/>
              <a:buChar char="•"/>
            </a:pPr>
            <a:r>
              <a:rPr lang="cy-GB" dirty="0" smtClean="0"/>
              <a:t>“Diferynnu i lawr” – sefyll am sawl rôl </a:t>
            </a:r>
            <a:endParaRPr lang="cy-GB" dirty="0"/>
          </a:p>
        </p:txBody>
      </p:sp>
      <p:sp>
        <p:nvSpPr>
          <p:cNvPr id="4" name="Title 3"/>
          <p:cNvSpPr>
            <a:spLocks noGrp="1"/>
          </p:cNvSpPr>
          <p:nvPr>
            <p:ph type="title"/>
          </p:nvPr>
        </p:nvSpPr>
        <p:spPr/>
        <p:txBody>
          <a:bodyPr/>
          <a:lstStyle/>
          <a:p>
            <a:r>
              <a:rPr lang="en-GB" dirty="0" smtClean="0"/>
              <a:t>Flexibility</a:t>
            </a:r>
            <a:endParaRPr lang="en-GB" dirty="0"/>
          </a:p>
        </p:txBody>
      </p:sp>
      <p:sp>
        <p:nvSpPr>
          <p:cNvPr id="5" name="Content Placeholder 4"/>
          <p:cNvSpPr>
            <a:spLocks noGrp="1"/>
          </p:cNvSpPr>
          <p:nvPr>
            <p:ph sz="quarter" idx="10"/>
          </p:nvPr>
        </p:nvSpPr>
        <p:spPr/>
        <p:txBody>
          <a:bodyPr/>
          <a:lstStyle/>
          <a:p>
            <a:r>
              <a:rPr lang="cy-GB" dirty="0" smtClean="0"/>
              <a:t>Hyblygrwydd</a:t>
            </a:r>
            <a:endParaRPr lang="cy-GB" dirty="0"/>
          </a:p>
        </p:txBody>
      </p:sp>
    </p:spTree>
    <p:extLst>
      <p:ext uri="{BB962C8B-B14F-4D97-AF65-F5344CB8AC3E}">
        <p14:creationId xmlns:p14="http://schemas.microsoft.com/office/powerpoint/2010/main" val="207932501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Only Cardiff University students can be on committee</a:t>
            </a:r>
          </a:p>
          <a:p>
            <a:r>
              <a:rPr lang="en-GB" dirty="0" smtClean="0"/>
              <a:t>Each committee member can only hold one position</a:t>
            </a:r>
          </a:p>
          <a:p>
            <a:r>
              <a:rPr lang="en-GB" dirty="0" smtClean="0"/>
              <a:t>Sub committees don’t need to be elected, but won’t be formally recognised by SU</a:t>
            </a:r>
            <a:endParaRPr lang="en-GB"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GB" dirty="0" smtClean="0"/>
              <a:t>Dim ond myfyrwyr Prifysgol Caerdydd gall fod ar y pwyllgor</a:t>
            </a:r>
          </a:p>
          <a:p>
            <a:pPr marL="342900" indent="-342900">
              <a:buFont typeface="Arial" panose="020B0604020202020204" pitchFamily="34" charset="0"/>
              <a:buChar char="•"/>
            </a:pPr>
            <a:r>
              <a:rPr lang="cy-GB" dirty="0" smtClean="0"/>
              <a:t>Gall aelod pwyllgor ddim ond cael un rôl </a:t>
            </a:r>
          </a:p>
          <a:p>
            <a:pPr marL="342900" indent="-342900">
              <a:buFont typeface="Arial" panose="020B0604020202020204" pitchFamily="34" charset="0"/>
              <a:buChar char="•"/>
            </a:pPr>
            <a:r>
              <a:rPr lang="cy-GB" dirty="0" smtClean="0"/>
              <a:t>Nid oes angen ethol is-bwyllgorau, ond fe fyddant yn cael eu cydnabod yn ffurfiol gan yr Undeb</a:t>
            </a:r>
          </a:p>
        </p:txBody>
      </p:sp>
      <p:sp>
        <p:nvSpPr>
          <p:cNvPr id="4" name="Title 3"/>
          <p:cNvSpPr>
            <a:spLocks noGrp="1"/>
          </p:cNvSpPr>
          <p:nvPr>
            <p:ph type="title"/>
          </p:nvPr>
        </p:nvSpPr>
        <p:spPr/>
        <p:txBody>
          <a:bodyPr/>
          <a:lstStyle/>
          <a:p>
            <a:r>
              <a:rPr lang="en-GB" dirty="0" smtClean="0"/>
              <a:t>Things to remember</a:t>
            </a:r>
            <a:endParaRPr lang="en-GB" dirty="0"/>
          </a:p>
        </p:txBody>
      </p:sp>
      <p:sp>
        <p:nvSpPr>
          <p:cNvPr id="5" name="Content Placeholder 4"/>
          <p:cNvSpPr>
            <a:spLocks noGrp="1"/>
          </p:cNvSpPr>
          <p:nvPr>
            <p:ph sz="quarter" idx="10"/>
          </p:nvPr>
        </p:nvSpPr>
        <p:spPr/>
        <p:txBody>
          <a:bodyPr/>
          <a:lstStyle/>
          <a:p>
            <a:r>
              <a:rPr lang="cy-GB" dirty="0" smtClean="0"/>
              <a:t>Pethau i’w cofio</a:t>
            </a:r>
            <a:endParaRPr lang="cy-GB" dirty="0"/>
          </a:p>
        </p:txBody>
      </p:sp>
    </p:spTree>
    <p:extLst>
      <p:ext uri="{BB962C8B-B14F-4D97-AF65-F5344CB8AC3E}">
        <p14:creationId xmlns:p14="http://schemas.microsoft.com/office/powerpoint/2010/main" val="296721252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7544" y="3942184"/>
            <a:ext cx="8229600" cy="1143000"/>
          </a:xfrm>
        </p:spPr>
        <p:txBody>
          <a:bodyPr/>
          <a:lstStyle/>
          <a:p>
            <a:pPr algn="ctr"/>
            <a:r>
              <a:rPr lang="cy-GB" dirty="0" smtClean="0"/>
              <a:t>Trosglwyddo</a:t>
            </a:r>
            <a:endParaRPr lang="cy-GB" dirty="0"/>
          </a:p>
        </p:txBody>
      </p:sp>
      <p:sp>
        <p:nvSpPr>
          <p:cNvPr id="7" name="Text Placeholder 6"/>
          <p:cNvSpPr>
            <a:spLocks noGrp="1"/>
          </p:cNvSpPr>
          <p:nvPr>
            <p:ph type="body" sz="quarter" idx="10"/>
          </p:nvPr>
        </p:nvSpPr>
        <p:spPr>
          <a:xfrm>
            <a:off x="467544" y="2420888"/>
            <a:ext cx="8229600" cy="914400"/>
          </a:xfrm>
        </p:spPr>
        <p:txBody>
          <a:bodyPr/>
          <a:lstStyle/>
          <a:p>
            <a:pPr algn="ctr"/>
            <a:r>
              <a:rPr lang="en-GB" dirty="0" smtClean="0"/>
              <a:t>Handover</a:t>
            </a:r>
            <a:endParaRPr lang="en-GB" dirty="0"/>
          </a:p>
        </p:txBody>
      </p:sp>
    </p:spTree>
    <p:extLst>
      <p:ext uri="{BB962C8B-B14F-4D97-AF65-F5344CB8AC3E}">
        <p14:creationId xmlns:p14="http://schemas.microsoft.com/office/powerpoint/2010/main" val="4922848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Make notes about events, activities, challenges</a:t>
            </a:r>
          </a:p>
          <a:p>
            <a:r>
              <a:rPr lang="en-GB" dirty="0" smtClean="0"/>
              <a:t>Keep a handover document/file to be passed to new committee</a:t>
            </a:r>
          </a:p>
          <a:p>
            <a:r>
              <a:rPr lang="en-GB" dirty="0" smtClean="0"/>
              <a:t>Remember passwords!</a:t>
            </a:r>
          </a:p>
          <a:p>
            <a:r>
              <a:rPr lang="en-GB" dirty="0" smtClean="0"/>
              <a:t>Keep a key contacts list!</a:t>
            </a:r>
          </a:p>
          <a:p>
            <a:endParaRPr lang="en-GB"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GB" dirty="0" smtClean="0"/>
              <a:t>Gwnewch nodiadau am ddigwyddiadau, gweithgareddau a heriau</a:t>
            </a:r>
          </a:p>
          <a:p>
            <a:pPr marL="342900" indent="-342900">
              <a:buFont typeface="Arial" panose="020B0604020202020204" pitchFamily="34" charset="0"/>
              <a:buChar char="•"/>
            </a:pPr>
            <a:r>
              <a:rPr lang="cy-GB" dirty="0" smtClean="0"/>
              <a:t>Cadwch ddogfen/ffeil trosglwyddo i’w roi i’r pwyllgor newydd</a:t>
            </a:r>
          </a:p>
          <a:p>
            <a:pPr marL="342900" indent="-342900">
              <a:buFont typeface="Arial" panose="020B0604020202020204" pitchFamily="34" charset="0"/>
              <a:buChar char="•"/>
            </a:pPr>
            <a:r>
              <a:rPr lang="cy-GB" dirty="0" smtClean="0"/>
              <a:t>Cofiwch gyfrineiriau!</a:t>
            </a:r>
          </a:p>
          <a:p>
            <a:pPr marL="342900" indent="-342900">
              <a:buFont typeface="Arial" panose="020B0604020202020204" pitchFamily="34" charset="0"/>
              <a:buChar char="•"/>
            </a:pPr>
            <a:r>
              <a:rPr lang="cy-GB" dirty="0" smtClean="0"/>
              <a:t>Cadwch rhestr o gysylltiadau allweddol!</a:t>
            </a:r>
            <a:endParaRPr lang="cy-GB" dirty="0"/>
          </a:p>
        </p:txBody>
      </p:sp>
      <p:sp>
        <p:nvSpPr>
          <p:cNvPr id="4" name="Title 3"/>
          <p:cNvSpPr>
            <a:spLocks noGrp="1"/>
          </p:cNvSpPr>
          <p:nvPr>
            <p:ph type="title"/>
          </p:nvPr>
        </p:nvSpPr>
        <p:spPr/>
        <p:txBody>
          <a:bodyPr/>
          <a:lstStyle/>
          <a:p>
            <a:r>
              <a:rPr lang="en-GB" dirty="0" smtClean="0"/>
              <a:t>Handover</a:t>
            </a:r>
            <a:endParaRPr lang="en-GB" dirty="0"/>
          </a:p>
        </p:txBody>
      </p:sp>
      <p:sp>
        <p:nvSpPr>
          <p:cNvPr id="5" name="Content Placeholder 4"/>
          <p:cNvSpPr>
            <a:spLocks noGrp="1"/>
          </p:cNvSpPr>
          <p:nvPr>
            <p:ph sz="quarter" idx="10"/>
          </p:nvPr>
        </p:nvSpPr>
        <p:spPr/>
        <p:txBody>
          <a:bodyPr/>
          <a:lstStyle/>
          <a:p>
            <a:r>
              <a:rPr lang="en-GB" dirty="0" err="1" smtClean="0"/>
              <a:t>Trosglwyddo</a:t>
            </a:r>
            <a:endParaRPr lang="en-GB" dirty="0"/>
          </a:p>
        </p:txBody>
      </p:sp>
    </p:spTree>
    <p:extLst>
      <p:ext uri="{BB962C8B-B14F-4D97-AF65-F5344CB8AC3E}">
        <p14:creationId xmlns:p14="http://schemas.microsoft.com/office/powerpoint/2010/main" val="94503585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3568" y="1407708"/>
            <a:ext cx="7776864" cy="998984"/>
          </a:xfrm>
        </p:spPr>
        <p:txBody>
          <a:bodyPr/>
          <a:lstStyle/>
          <a:p>
            <a:pPr algn="ctr"/>
            <a:r>
              <a:rPr lang="en-GB" dirty="0" smtClean="0"/>
              <a:t>IF YOU HAVE ANY ISSUES AT ALL…</a:t>
            </a:r>
            <a:br>
              <a:rPr lang="en-GB" dirty="0" smtClean="0"/>
            </a:br>
            <a:r>
              <a:rPr lang="en-GB" dirty="0"/>
              <a:t/>
            </a:r>
            <a:br>
              <a:rPr lang="en-GB" dirty="0"/>
            </a:br>
            <a:r>
              <a:rPr lang="en-GB" b="1" u="sng" dirty="0" smtClean="0">
                <a:solidFill>
                  <a:srgbClr val="FF0000"/>
                </a:solidFill>
              </a:rPr>
              <a:t>TALK TO US!!!!!</a:t>
            </a:r>
            <a:endParaRPr lang="en-GB" b="1" u="sng" dirty="0">
              <a:solidFill>
                <a:srgbClr val="FF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100" y="3501008"/>
            <a:ext cx="2971800" cy="2428875"/>
          </a:xfrm>
          <a:prstGeom prst="rect">
            <a:avLst/>
          </a:prstGeom>
        </p:spPr>
      </p:pic>
    </p:spTree>
    <p:extLst>
      <p:ext uri="{BB962C8B-B14F-4D97-AF65-F5344CB8AC3E}">
        <p14:creationId xmlns:p14="http://schemas.microsoft.com/office/powerpoint/2010/main" val="181477612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5712" y="2195232"/>
            <a:ext cx="3740224" cy="4402120"/>
          </a:xfrm>
        </p:spPr>
        <p:txBody>
          <a:bodyPr/>
          <a:lstStyle/>
          <a:p>
            <a:r>
              <a:rPr lang="en-GB" dirty="0" smtClean="0"/>
              <a:t>SLS Week</a:t>
            </a:r>
          </a:p>
          <a:p>
            <a:r>
              <a:rPr lang="en-GB" dirty="0" smtClean="0"/>
              <a:t>Winter Showcase</a:t>
            </a:r>
          </a:p>
          <a:p>
            <a:r>
              <a:rPr lang="en-GB" dirty="0" smtClean="0"/>
              <a:t>Go Global &amp; Cardiff Fringe</a:t>
            </a:r>
          </a:p>
          <a:p>
            <a:r>
              <a:rPr lang="en-GB" dirty="0" smtClean="0"/>
              <a:t>Societies Ball</a:t>
            </a:r>
          </a:p>
        </p:txBody>
      </p:sp>
      <p:sp>
        <p:nvSpPr>
          <p:cNvPr id="3" name="Content Placeholder 2"/>
          <p:cNvSpPr>
            <a:spLocks noGrp="1"/>
          </p:cNvSpPr>
          <p:nvPr>
            <p:ph sz="half" idx="2"/>
          </p:nvPr>
        </p:nvSpPr>
        <p:spPr>
          <a:xfrm>
            <a:off x="4853880" y="2142590"/>
            <a:ext cx="4038600" cy="4402120"/>
          </a:xfrm>
        </p:spPr>
        <p:txBody>
          <a:bodyPr/>
          <a:lstStyle/>
          <a:p>
            <a:pPr marL="342900" indent="-342900">
              <a:buFont typeface="Arial" panose="020B0604020202020204" pitchFamily="34" charset="0"/>
              <a:buChar char="•"/>
            </a:pPr>
            <a:r>
              <a:rPr lang="cy-GB" sz="2300" dirty="0" smtClean="0"/>
              <a:t>Wythnos Gwasanaethau dan Arweiniad Myfyrwyr</a:t>
            </a:r>
          </a:p>
          <a:p>
            <a:pPr marL="342900" indent="-342900">
              <a:buFont typeface="Arial" panose="020B0604020202020204" pitchFamily="34" charset="0"/>
              <a:buChar char="•"/>
            </a:pPr>
            <a:r>
              <a:rPr lang="cy-GB" sz="2300" dirty="0" smtClean="0"/>
              <a:t>Arddangosfa’r Gaeaf</a:t>
            </a:r>
          </a:p>
          <a:p>
            <a:pPr marL="342900" indent="-342900">
              <a:buFont typeface="Arial" panose="020B0604020202020204" pitchFamily="34" charset="0"/>
              <a:buChar char="•"/>
            </a:pPr>
            <a:r>
              <a:rPr lang="cy-GB" sz="2300" dirty="0" smtClean="0"/>
              <a:t>Go </a:t>
            </a:r>
            <a:r>
              <a:rPr lang="cy-GB" sz="2300" dirty="0" err="1" smtClean="0"/>
              <a:t>Global</a:t>
            </a:r>
            <a:r>
              <a:rPr lang="cy-GB" sz="2300" dirty="0" smtClean="0"/>
              <a:t> a </a:t>
            </a:r>
            <a:r>
              <a:rPr lang="cy-GB" sz="2300" dirty="0" err="1" smtClean="0"/>
              <a:t>Fringe</a:t>
            </a:r>
            <a:r>
              <a:rPr lang="cy-GB" sz="2300" dirty="0" smtClean="0"/>
              <a:t> Caerdydd</a:t>
            </a:r>
          </a:p>
          <a:p>
            <a:pPr marL="342900" indent="-342900">
              <a:buFont typeface="Arial" panose="020B0604020202020204" pitchFamily="34" charset="0"/>
              <a:buChar char="•"/>
            </a:pPr>
            <a:r>
              <a:rPr lang="cy-GB" sz="2300" dirty="0" smtClean="0"/>
              <a:t>Noson Fawreddog Cymdeithasau</a:t>
            </a:r>
          </a:p>
        </p:txBody>
      </p:sp>
      <p:sp>
        <p:nvSpPr>
          <p:cNvPr id="4" name="Title 3"/>
          <p:cNvSpPr>
            <a:spLocks noGrp="1"/>
          </p:cNvSpPr>
          <p:nvPr>
            <p:ph type="title"/>
          </p:nvPr>
        </p:nvSpPr>
        <p:spPr>
          <a:xfrm>
            <a:off x="251520" y="936250"/>
            <a:ext cx="3744416" cy="998984"/>
          </a:xfrm>
        </p:spPr>
        <p:txBody>
          <a:bodyPr/>
          <a:lstStyle/>
          <a:p>
            <a:r>
              <a:rPr lang="en-GB" sz="3200" dirty="0" smtClean="0"/>
              <a:t>Main events for Societies this year</a:t>
            </a:r>
            <a:endParaRPr lang="en-GB" sz="3200" dirty="0"/>
          </a:p>
        </p:txBody>
      </p:sp>
      <p:sp>
        <p:nvSpPr>
          <p:cNvPr id="5" name="Content Placeholder 4"/>
          <p:cNvSpPr>
            <a:spLocks noGrp="1"/>
          </p:cNvSpPr>
          <p:nvPr>
            <p:ph sz="quarter" idx="10"/>
          </p:nvPr>
        </p:nvSpPr>
        <p:spPr>
          <a:xfrm>
            <a:off x="4860032" y="936250"/>
            <a:ext cx="4032448" cy="1008063"/>
          </a:xfrm>
        </p:spPr>
        <p:txBody>
          <a:bodyPr/>
          <a:lstStyle/>
          <a:p>
            <a:r>
              <a:rPr lang="cy-GB" sz="3200" dirty="0" smtClean="0"/>
              <a:t>Prif ddigwyddiadau Cymdeithasau eleni</a:t>
            </a:r>
            <a:endParaRPr lang="cy-GB" sz="3200" dirty="0"/>
          </a:p>
        </p:txBody>
      </p:sp>
    </p:spTree>
    <p:extLst>
      <p:ext uri="{BB962C8B-B14F-4D97-AF65-F5344CB8AC3E}">
        <p14:creationId xmlns:p14="http://schemas.microsoft.com/office/powerpoint/2010/main" val="269745602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870176"/>
            <a:ext cx="8229600" cy="1143000"/>
          </a:xfrm>
        </p:spPr>
        <p:txBody>
          <a:bodyPr/>
          <a:lstStyle/>
          <a:p>
            <a:pPr algn="ctr"/>
            <a:r>
              <a:rPr lang="cy-GB" dirty="0"/>
              <a:t>Diolch </a:t>
            </a:r>
            <a:r>
              <a:rPr lang="cy-GB" dirty="0" smtClean="0"/>
              <a:t>– Unrhyw </a:t>
            </a:r>
            <a:r>
              <a:rPr lang="cy-GB" dirty="0"/>
              <a:t>gwestiynau?</a:t>
            </a:r>
          </a:p>
        </p:txBody>
      </p:sp>
      <p:sp>
        <p:nvSpPr>
          <p:cNvPr id="3" name="Text Placeholder 2"/>
          <p:cNvSpPr>
            <a:spLocks noGrp="1"/>
          </p:cNvSpPr>
          <p:nvPr>
            <p:ph type="body" sz="quarter" idx="10"/>
          </p:nvPr>
        </p:nvSpPr>
        <p:spPr>
          <a:xfrm>
            <a:off x="467544" y="2348880"/>
            <a:ext cx="8229600" cy="914400"/>
          </a:xfrm>
        </p:spPr>
        <p:txBody>
          <a:bodyPr/>
          <a:lstStyle/>
          <a:p>
            <a:pPr algn="ctr"/>
            <a:r>
              <a:rPr lang="en-GB" dirty="0" smtClean="0"/>
              <a:t>Thank You – Any Questions?</a:t>
            </a:r>
            <a:endParaRPr lang="en-GB" dirty="0"/>
          </a:p>
        </p:txBody>
      </p:sp>
    </p:spTree>
    <p:extLst>
      <p:ext uri="{BB962C8B-B14F-4D97-AF65-F5344CB8AC3E}">
        <p14:creationId xmlns:p14="http://schemas.microsoft.com/office/powerpoint/2010/main" val="25718249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Collecting and paying in funds</a:t>
            </a:r>
          </a:p>
          <a:p>
            <a:r>
              <a:rPr lang="en-GB" dirty="0"/>
              <a:t>Authorising payment requests and reimbursements</a:t>
            </a:r>
          </a:p>
          <a:p>
            <a:r>
              <a:rPr lang="en-GB" dirty="0"/>
              <a:t>Managing accounts and budgeting effectively</a:t>
            </a:r>
          </a:p>
          <a:p>
            <a:r>
              <a:rPr lang="en-GB" dirty="0"/>
              <a:t>Applying for grants and </a:t>
            </a:r>
            <a:r>
              <a:rPr lang="en-GB" dirty="0" smtClean="0"/>
              <a:t>sponsorships</a:t>
            </a:r>
            <a:endParaRPr lang="en-GB"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 dirty="0"/>
              <a:t>Casglu a </a:t>
            </a:r>
            <a:r>
              <a:rPr lang="cy" dirty="0" smtClean="0"/>
              <a:t>thalu arian </a:t>
            </a:r>
            <a:r>
              <a:rPr lang="cy" dirty="0"/>
              <a:t>i </a:t>
            </a:r>
            <a:r>
              <a:rPr lang="cy" dirty="0" smtClean="0"/>
              <a:t>mewn </a:t>
            </a:r>
          </a:p>
          <a:p>
            <a:pPr marL="342900" indent="-342900">
              <a:buFont typeface="Arial" panose="020B0604020202020204" pitchFamily="34" charset="0"/>
              <a:buChar char="•"/>
            </a:pPr>
            <a:r>
              <a:rPr lang="cy" dirty="0" smtClean="0"/>
              <a:t>Awdurdodi </a:t>
            </a:r>
            <a:r>
              <a:rPr lang="cy" dirty="0"/>
              <a:t>ceisiadau </a:t>
            </a:r>
            <a:r>
              <a:rPr lang="cy" dirty="0" smtClean="0"/>
              <a:t>am daliadau ac </a:t>
            </a:r>
            <a:r>
              <a:rPr lang="cy" dirty="0"/>
              <a:t>ad-daliadau</a:t>
            </a:r>
          </a:p>
          <a:p>
            <a:pPr marL="342900" indent="-342900">
              <a:buFont typeface="Arial" panose="020B0604020202020204" pitchFamily="34" charset="0"/>
              <a:buChar char="•"/>
            </a:pPr>
            <a:r>
              <a:rPr lang="cy" dirty="0"/>
              <a:t>Rheoli cyfrifon a chyllido yn effeithiol</a:t>
            </a:r>
          </a:p>
          <a:p>
            <a:pPr marL="342900" indent="-342900">
              <a:buFont typeface="Arial" panose="020B0604020202020204" pitchFamily="34" charset="0"/>
              <a:buChar char="•"/>
            </a:pPr>
            <a:r>
              <a:rPr lang="cy" dirty="0"/>
              <a:t>Gwneud cais am grantiau a nodd</a:t>
            </a:r>
            <a:endParaRPr lang="en-GB" dirty="0"/>
          </a:p>
        </p:txBody>
      </p:sp>
      <p:sp>
        <p:nvSpPr>
          <p:cNvPr id="4" name="Title 3"/>
          <p:cNvSpPr>
            <a:spLocks noGrp="1"/>
          </p:cNvSpPr>
          <p:nvPr>
            <p:ph type="title"/>
          </p:nvPr>
        </p:nvSpPr>
        <p:spPr>
          <a:xfrm>
            <a:off x="251520" y="709939"/>
            <a:ext cx="3740224" cy="998984"/>
          </a:xfrm>
        </p:spPr>
        <p:txBody>
          <a:bodyPr/>
          <a:lstStyle/>
          <a:p>
            <a:r>
              <a:rPr lang="en-GB" dirty="0" smtClean="0"/>
              <a:t>Responsibilities</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 dirty="0"/>
              <a:t>Cyfrifoldebau</a:t>
            </a:r>
            <a:endParaRPr lang="cy-GB" dirty="0"/>
          </a:p>
        </p:txBody>
      </p:sp>
    </p:spTree>
    <p:extLst>
      <p:ext uri="{BB962C8B-B14F-4D97-AF65-F5344CB8AC3E}">
        <p14:creationId xmlns:p14="http://schemas.microsoft.com/office/powerpoint/2010/main" val="35414630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lgn="ctr">
              <a:buNone/>
            </a:pPr>
            <a:r>
              <a:rPr lang="en-GB" i="1" dirty="0"/>
              <a:t>“Committees or individuals may be held legally responsible for loss or inappropriate use of funds during their time in office. We may require committees or individuals to repay </a:t>
            </a:r>
            <a:r>
              <a:rPr lang="en-GB" i="1" dirty="0" smtClean="0"/>
              <a:t>relevant </a:t>
            </a:r>
            <a:r>
              <a:rPr lang="en-GB" i="1" dirty="0"/>
              <a:t>funds or refuse to reimburse expenses.” </a:t>
            </a:r>
          </a:p>
        </p:txBody>
      </p:sp>
      <p:sp>
        <p:nvSpPr>
          <p:cNvPr id="3" name="Content Placeholder 2"/>
          <p:cNvSpPr>
            <a:spLocks noGrp="1"/>
          </p:cNvSpPr>
          <p:nvPr>
            <p:ph sz="half" idx="2"/>
          </p:nvPr>
        </p:nvSpPr>
        <p:spPr>
          <a:xfrm>
            <a:off x="4427984" y="1897677"/>
            <a:ext cx="4038600" cy="4402120"/>
          </a:xfrm>
        </p:spPr>
        <p:txBody>
          <a:bodyPr/>
          <a:lstStyle/>
          <a:p>
            <a:pPr algn="ctr"/>
            <a:r>
              <a:rPr lang="cy" i="1" dirty="0" smtClean="0"/>
              <a:t>“</a:t>
            </a:r>
            <a:r>
              <a:rPr lang="cy" i="1" dirty="0"/>
              <a:t>Gall bwyllgorau neu unigolion </a:t>
            </a:r>
            <a:r>
              <a:rPr lang="cy" i="1" dirty="0" smtClean="0"/>
              <a:t>fod yn </a:t>
            </a:r>
            <a:r>
              <a:rPr lang="cy" i="1" dirty="0"/>
              <a:t>gyfreithiol gyfrifol am golled neu </a:t>
            </a:r>
            <a:r>
              <a:rPr lang="cy" i="1" dirty="0" smtClean="0"/>
              <a:t>am gamddefnyddio cyllid yn </a:t>
            </a:r>
            <a:r>
              <a:rPr lang="cy" i="1" dirty="0"/>
              <a:t>ystod eu cyfnod mewn grym.  </a:t>
            </a:r>
            <a:r>
              <a:rPr lang="cy" i="1" dirty="0" smtClean="0"/>
              <a:t>Efallai byddwn yn gofyn i </a:t>
            </a:r>
            <a:r>
              <a:rPr lang="cy" i="1" dirty="0"/>
              <a:t>bwyllgorau neu unigolion </a:t>
            </a:r>
            <a:r>
              <a:rPr lang="cy" i="1" dirty="0" smtClean="0"/>
              <a:t>ad-dalu’r </a:t>
            </a:r>
            <a:r>
              <a:rPr lang="cy" i="1" dirty="0"/>
              <a:t>symiau o arian perthnasol neu </a:t>
            </a:r>
            <a:r>
              <a:rPr lang="cy" i="1" dirty="0" smtClean="0"/>
              <a:t>byddwn yn gwrthod </a:t>
            </a:r>
            <a:r>
              <a:rPr lang="cy" i="1" dirty="0"/>
              <a:t>ad-dalu costau.” </a:t>
            </a:r>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Liability</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smtClean="0"/>
              <a:t>Atebolrwydd</a:t>
            </a:r>
            <a:endParaRPr lang="cy-GB" dirty="0"/>
          </a:p>
        </p:txBody>
      </p:sp>
    </p:spTree>
    <p:extLst>
      <p:ext uri="{BB962C8B-B14F-4D97-AF65-F5344CB8AC3E}">
        <p14:creationId xmlns:p14="http://schemas.microsoft.com/office/powerpoint/2010/main" val="24172819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Committees are volunteers</a:t>
            </a:r>
          </a:p>
          <a:p>
            <a:r>
              <a:rPr lang="en-GB" dirty="0" smtClean="0"/>
              <a:t>Funds are to enhance member’s experience, not just committees’</a:t>
            </a:r>
          </a:p>
          <a:p>
            <a:r>
              <a:rPr lang="en-GB" dirty="0"/>
              <a:t>No gifts, free trips, additional discounts etc</a:t>
            </a:r>
            <a:r>
              <a:rPr lang="en-GB" dirty="0" smtClean="0"/>
              <a:t>.</a:t>
            </a:r>
          </a:p>
          <a:p>
            <a:r>
              <a:rPr lang="en-GB" dirty="0"/>
              <a:t>Cannot be paid </a:t>
            </a:r>
            <a:r>
              <a:rPr lang="en-GB" dirty="0" smtClean="0"/>
              <a:t>for a service and be </a:t>
            </a:r>
            <a:r>
              <a:rPr lang="en-GB" dirty="0"/>
              <a:t>part of the </a:t>
            </a:r>
            <a:r>
              <a:rPr lang="en-GB" dirty="0" smtClean="0"/>
              <a:t>decision-making</a:t>
            </a:r>
          </a:p>
        </p:txBody>
      </p:sp>
      <p:sp>
        <p:nvSpPr>
          <p:cNvPr id="3" name="Content Placeholder 2"/>
          <p:cNvSpPr>
            <a:spLocks noGrp="1"/>
          </p:cNvSpPr>
          <p:nvPr>
            <p:ph sz="half" idx="2"/>
          </p:nvPr>
        </p:nvSpPr>
        <p:spPr>
          <a:xfrm>
            <a:off x="4499992" y="1844824"/>
            <a:ext cx="4038600" cy="4402120"/>
          </a:xfrm>
        </p:spPr>
        <p:txBody>
          <a:bodyPr/>
          <a:lstStyle/>
          <a:p>
            <a:pPr marL="342900" indent="-342900">
              <a:buFont typeface="Arial" panose="020B0604020202020204" pitchFamily="34" charset="0"/>
              <a:buChar char="•"/>
            </a:pPr>
            <a:r>
              <a:rPr lang="cy" dirty="0" smtClean="0"/>
              <a:t>Pwyllgorau </a:t>
            </a:r>
            <a:r>
              <a:rPr lang="cy" dirty="0"/>
              <a:t>a gwirfoddolwyr</a:t>
            </a:r>
          </a:p>
          <a:p>
            <a:pPr marL="342900" indent="-342900">
              <a:buFont typeface="Arial" panose="020B0604020202020204" pitchFamily="34" charset="0"/>
              <a:buChar char="•"/>
            </a:pPr>
            <a:r>
              <a:rPr lang="cy" dirty="0"/>
              <a:t>Mae cronfeydd yno i ehangu profiad yr aelodau, nid pwyllgorau yn unig</a:t>
            </a:r>
          </a:p>
          <a:p>
            <a:pPr marL="342900" indent="-342900">
              <a:buFont typeface="Arial" panose="020B0604020202020204" pitchFamily="34" charset="0"/>
              <a:buChar char="•"/>
            </a:pPr>
            <a:r>
              <a:rPr lang="cy" dirty="0"/>
              <a:t>Dim rhoddion, teithiau am ddim, gostyngiadau ychwanegol ayyb.</a:t>
            </a:r>
          </a:p>
          <a:p>
            <a:pPr marL="342900" indent="-342900">
              <a:buFont typeface="Arial" panose="020B0604020202020204" pitchFamily="34" charset="0"/>
              <a:buChar char="•"/>
            </a:pPr>
            <a:r>
              <a:rPr lang="cy" dirty="0"/>
              <a:t>Ni </a:t>
            </a:r>
            <a:r>
              <a:rPr lang="cy" dirty="0" smtClean="0"/>
              <a:t>ddylech gael eich talu </a:t>
            </a:r>
            <a:r>
              <a:rPr lang="cy" dirty="0"/>
              <a:t>am wasanaeth a bod yn rhan o’r penderfyniadau</a:t>
            </a:r>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Conflicts of Interest</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smtClean="0"/>
              <a:t>Buddiannau yn Gwrthdaro</a:t>
            </a:r>
            <a:endParaRPr lang="cy-GB" dirty="0"/>
          </a:p>
        </p:txBody>
      </p:sp>
    </p:spTree>
    <p:extLst>
      <p:ext uri="{BB962C8B-B14F-4D97-AF65-F5344CB8AC3E}">
        <p14:creationId xmlns:p14="http://schemas.microsoft.com/office/powerpoint/2010/main" val="5364156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292080" y="4124744"/>
            <a:ext cx="3024336" cy="2256583"/>
          </a:xfrm>
        </p:spPr>
        <p:txBody>
          <a:bodyPr/>
          <a:lstStyle/>
          <a:p>
            <a:pPr marL="0" indent="0" algn="ctr">
              <a:spcBef>
                <a:spcPts val="600"/>
              </a:spcBef>
              <a:spcAft>
                <a:spcPts val="600"/>
              </a:spcAft>
              <a:buNone/>
            </a:pPr>
            <a:r>
              <a:rPr lang="en-GB" sz="2000" dirty="0" smtClean="0">
                <a:latin typeface="Franklin Gothic Demi" panose="020B0703020102020204" pitchFamily="34" charset="0"/>
              </a:rPr>
              <a:t>Bryony Humphries</a:t>
            </a:r>
            <a:endParaRPr lang="en-GB" sz="2000" dirty="0">
              <a:latin typeface="Franklin Gothic Demi" panose="020B0703020102020204" pitchFamily="34" charset="0"/>
            </a:endParaRPr>
          </a:p>
          <a:p>
            <a:pPr marL="0" indent="0" algn="ctr">
              <a:spcBef>
                <a:spcPts val="600"/>
              </a:spcBef>
              <a:spcAft>
                <a:spcPts val="600"/>
              </a:spcAft>
              <a:buNone/>
            </a:pPr>
            <a:r>
              <a:rPr lang="en-GB" sz="2000" dirty="0"/>
              <a:t>Societies </a:t>
            </a:r>
            <a:r>
              <a:rPr lang="en-GB" sz="2000" dirty="0" smtClean="0"/>
              <a:t>Coordinator</a:t>
            </a:r>
          </a:p>
          <a:p>
            <a:pPr marL="0" indent="0" algn="ctr">
              <a:spcBef>
                <a:spcPts val="600"/>
              </a:spcBef>
              <a:spcAft>
                <a:spcPts val="600"/>
              </a:spcAft>
              <a:buNone/>
            </a:pPr>
            <a:r>
              <a:rPr lang="en-GB" sz="2000" dirty="0" err="1" smtClean="0"/>
              <a:t>Cylynydd</a:t>
            </a:r>
            <a:r>
              <a:rPr lang="en-GB" sz="2000" dirty="0" smtClean="0"/>
              <a:t> </a:t>
            </a:r>
            <a:r>
              <a:rPr lang="en-GB" sz="2000" dirty="0" err="1" smtClean="0"/>
              <a:t>Cymdeithasau</a:t>
            </a:r>
            <a:endParaRPr lang="en-GB" sz="2000" dirty="0"/>
          </a:p>
          <a:p>
            <a:pPr marL="0" indent="0" algn="ctr">
              <a:spcBef>
                <a:spcPts val="600"/>
              </a:spcBef>
              <a:spcAft>
                <a:spcPts val="600"/>
              </a:spcAft>
              <a:buNone/>
            </a:pPr>
            <a:r>
              <a:rPr lang="en-GB" sz="2000" dirty="0" smtClean="0">
                <a:hlinkClick r:id="rId3"/>
              </a:rPr>
              <a:t>Societies@Cardiff.ac.uk</a:t>
            </a:r>
            <a:endParaRPr lang="en-GB" sz="2000" dirty="0" smtClean="0"/>
          </a:p>
          <a:p>
            <a:pPr marL="0" indent="0" algn="ctr">
              <a:spcBef>
                <a:spcPts val="600"/>
              </a:spcBef>
              <a:spcAft>
                <a:spcPts val="600"/>
              </a:spcAft>
              <a:buNone/>
            </a:pPr>
            <a:r>
              <a:rPr lang="en-GB" sz="2000" dirty="0" smtClean="0"/>
              <a:t>029 2078 1433</a:t>
            </a:r>
            <a:endParaRPr lang="en-GB" sz="2000" dirty="0"/>
          </a:p>
        </p:txBody>
      </p:sp>
      <p:sp>
        <p:nvSpPr>
          <p:cNvPr id="4" name="Title 3"/>
          <p:cNvSpPr>
            <a:spLocks noGrp="1"/>
          </p:cNvSpPr>
          <p:nvPr>
            <p:ph type="title"/>
          </p:nvPr>
        </p:nvSpPr>
        <p:spPr/>
        <p:txBody>
          <a:bodyPr/>
          <a:lstStyle/>
          <a:p>
            <a:r>
              <a:rPr lang="en-GB" dirty="0" smtClean="0"/>
              <a:t>Who’s who?</a:t>
            </a:r>
            <a:endParaRPr lang="en-GB" dirty="0"/>
          </a:p>
        </p:txBody>
      </p:sp>
      <p:sp>
        <p:nvSpPr>
          <p:cNvPr id="8" name="TextBox 7"/>
          <p:cNvSpPr txBox="1"/>
          <p:nvPr/>
        </p:nvSpPr>
        <p:spPr>
          <a:xfrm>
            <a:off x="719572" y="4124744"/>
            <a:ext cx="3384376" cy="2246769"/>
          </a:xfrm>
          <a:prstGeom prst="rect">
            <a:avLst/>
          </a:prstGeom>
          <a:noFill/>
        </p:spPr>
        <p:txBody>
          <a:bodyPr wrap="square" rtlCol="0">
            <a:spAutoFit/>
          </a:bodyPr>
          <a:lstStyle/>
          <a:p>
            <a:pPr algn="ctr">
              <a:spcBef>
                <a:spcPts val="600"/>
              </a:spcBef>
              <a:spcAft>
                <a:spcPts val="600"/>
              </a:spcAft>
            </a:pPr>
            <a:r>
              <a:rPr lang="en-GB" sz="2000" dirty="0" smtClean="0">
                <a:latin typeface="Franklin Gothic Demi" panose="020B0703020102020204" pitchFamily="34" charset="0"/>
              </a:rPr>
              <a:t>Henri Page</a:t>
            </a:r>
            <a:endParaRPr lang="en-GB" sz="2000" dirty="0">
              <a:latin typeface="Franklin Gothic Demi" panose="020B0703020102020204" pitchFamily="34" charset="0"/>
            </a:endParaRPr>
          </a:p>
          <a:p>
            <a:pPr algn="ctr">
              <a:spcBef>
                <a:spcPts val="600"/>
              </a:spcBef>
              <a:spcAft>
                <a:spcPts val="600"/>
              </a:spcAft>
            </a:pPr>
            <a:r>
              <a:rPr lang="en-GB" sz="2000" dirty="0">
                <a:latin typeface="Franklin Gothic Book" panose="020B0503020102020204" pitchFamily="34" charset="0"/>
              </a:rPr>
              <a:t> VP </a:t>
            </a:r>
            <a:r>
              <a:rPr lang="en-GB" sz="2000" dirty="0" smtClean="0">
                <a:latin typeface="Franklin Gothic Book" panose="020B0503020102020204" pitchFamily="34" charset="0"/>
              </a:rPr>
              <a:t>Societies</a:t>
            </a:r>
          </a:p>
          <a:p>
            <a:pPr algn="ctr">
              <a:spcBef>
                <a:spcPts val="600"/>
              </a:spcBef>
              <a:spcAft>
                <a:spcPts val="600"/>
              </a:spcAft>
            </a:pPr>
            <a:r>
              <a:rPr lang="en-GB" sz="2000" dirty="0" smtClean="0">
                <a:latin typeface="Franklin Gothic Book" panose="020B0503020102020204" pitchFamily="34" charset="0"/>
              </a:rPr>
              <a:t>IL </a:t>
            </a:r>
            <a:r>
              <a:rPr lang="en-GB" sz="2000" dirty="0" err="1" smtClean="0">
                <a:latin typeface="Franklin Gothic Book" panose="020B0503020102020204" pitchFamily="34" charset="0"/>
              </a:rPr>
              <a:t>Cymdeithasau</a:t>
            </a:r>
            <a:endParaRPr lang="en-GB" sz="2000" dirty="0">
              <a:latin typeface="Franklin Gothic Book" panose="020B0503020102020204" pitchFamily="34" charset="0"/>
            </a:endParaRPr>
          </a:p>
          <a:p>
            <a:pPr algn="ctr">
              <a:spcBef>
                <a:spcPts val="600"/>
              </a:spcBef>
              <a:spcAft>
                <a:spcPts val="600"/>
              </a:spcAft>
            </a:pPr>
            <a:r>
              <a:rPr lang="en-GB" sz="2000" dirty="0" smtClean="0">
                <a:latin typeface="Franklin Gothic Book" panose="020B0503020102020204" pitchFamily="34" charset="0"/>
                <a:hlinkClick r:id="rId4"/>
              </a:rPr>
              <a:t>VPSocieties@Cardiff.ac.uk</a:t>
            </a:r>
            <a:endParaRPr lang="en-GB" sz="2000" dirty="0" smtClean="0">
              <a:latin typeface="Franklin Gothic Book" panose="020B0503020102020204" pitchFamily="34" charset="0"/>
            </a:endParaRPr>
          </a:p>
          <a:p>
            <a:pPr algn="ctr">
              <a:spcBef>
                <a:spcPts val="600"/>
              </a:spcBef>
              <a:spcAft>
                <a:spcPts val="600"/>
              </a:spcAft>
            </a:pPr>
            <a:r>
              <a:rPr lang="en-GB" sz="2000" dirty="0" smtClean="0">
                <a:latin typeface="Franklin Gothic Book" panose="020B0503020102020204" pitchFamily="34" charset="0"/>
              </a:rPr>
              <a:t>029 2078 1427</a:t>
            </a:r>
            <a:endParaRPr lang="en-GB" dirty="0"/>
          </a:p>
        </p:txBody>
      </p:sp>
      <p:pic>
        <p:nvPicPr>
          <p:cNvPr id="10" name="Content Placeholder 9"/>
          <p:cNvPicPr>
            <a:picLocks noGrp="1" noChangeAspect="1"/>
          </p:cNvPicPr>
          <p:nvPr>
            <p:ph sz="quarter" idx="10"/>
          </p:nvPr>
        </p:nvPicPr>
        <p:blipFill>
          <a:blip r:embed="rId5" cstate="print">
            <a:extLst>
              <a:ext uri="{28A0092B-C50C-407E-A947-70E740481C1C}">
                <a14:useLocalDpi xmlns:a14="http://schemas.microsoft.com/office/drawing/2010/main" val="0"/>
              </a:ext>
            </a:extLst>
          </a:blip>
          <a:stretch>
            <a:fillRect/>
          </a:stretch>
        </p:blipFill>
        <p:spPr>
          <a:xfrm>
            <a:off x="1187624" y="1412776"/>
            <a:ext cx="2448272" cy="2448272"/>
          </a:xfrm>
        </p:spPr>
      </p:pic>
      <p:pic>
        <p:nvPicPr>
          <p:cNvPr id="12" name="Content Placeholder 11"/>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5128320" y="1412776"/>
            <a:ext cx="3351856" cy="2459514"/>
          </a:xfrm>
        </p:spPr>
      </p:pic>
    </p:spTree>
    <p:extLst>
      <p:ext uri="{BB962C8B-B14F-4D97-AF65-F5344CB8AC3E}">
        <p14:creationId xmlns:p14="http://schemas.microsoft.com/office/powerpoint/2010/main" val="5656035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564904"/>
            <a:ext cx="9144000" cy="1470025"/>
          </a:xfrm>
        </p:spPr>
        <p:txBody>
          <a:bodyPr/>
          <a:lstStyle/>
          <a:p>
            <a:r>
              <a:rPr lang="en-GB" dirty="0" smtClean="0"/>
              <a:t>Understanding Your Finances</a:t>
            </a:r>
            <a:br>
              <a:rPr lang="en-GB" dirty="0" smtClean="0"/>
            </a:br>
            <a:r>
              <a:rPr lang="cy" dirty="0"/>
              <a:t>Deall eich </a:t>
            </a:r>
            <a:r>
              <a:rPr lang="cy" dirty="0" smtClean="0"/>
              <a:t>Cyllidoedd</a:t>
            </a:r>
            <a:r>
              <a:rPr lang="cy-GB" dirty="0"/>
              <a:t/>
            </a:r>
            <a:br>
              <a:rPr lang="cy-GB" dirty="0"/>
            </a:br>
            <a:endParaRPr lang="en-GB" dirty="0"/>
          </a:p>
        </p:txBody>
      </p:sp>
    </p:spTree>
    <p:extLst>
      <p:ext uri="{BB962C8B-B14F-4D97-AF65-F5344CB8AC3E}">
        <p14:creationId xmlns:p14="http://schemas.microsoft.com/office/powerpoint/2010/main" val="25059464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All funds are held on trust by the Students’ Union in one, Union-wide bank account</a:t>
            </a:r>
          </a:p>
          <a:p>
            <a:r>
              <a:rPr lang="en-GB" dirty="0"/>
              <a:t>Clubs and societies are treated as departments</a:t>
            </a:r>
          </a:p>
          <a:p>
            <a:r>
              <a:rPr lang="en-GB" dirty="0"/>
              <a:t>Accounts are not traditional </a:t>
            </a:r>
            <a:r>
              <a:rPr lang="en-GB" dirty="0" smtClean="0"/>
              <a:t>account</a:t>
            </a:r>
            <a:r>
              <a:rPr lang="en-GB" dirty="0"/>
              <a:t>s</a:t>
            </a:r>
          </a:p>
        </p:txBody>
      </p:sp>
      <p:sp>
        <p:nvSpPr>
          <p:cNvPr id="3" name="Content Placeholder 2"/>
          <p:cNvSpPr>
            <a:spLocks noGrp="1"/>
          </p:cNvSpPr>
          <p:nvPr>
            <p:ph sz="half" idx="2"/>
          </p:nvPr>
        </p:nvSpPr>
        <p:spPr>
          <a:xfrm>
            <a:off x="4211960" y="1906469"/>
            <a:ext cx="4536504" cy="4402120"/>
          </a:xfrm>
        </p:spPr>
        <p:txBody>
          <a:bodyPr/>
          <a:lstStyle/>
          <a:p>
            <a:pPr marL="342900" indent="-342900">
              <a:buFont typeface="Arial" panose="020B0604020202020204" pitchFamily="34" charset="0"/>
              <a:buChar char="•"/>
            </a:pPr>
            <a:r>
              <a:rPr lang="cy" dirty="0"/>
              <a:t>Mae pob cronfa </a:t>
            </a:r>
            <a:r>
              <a:rPr lang="cy" dirty="0" smtClean="0"/>
              <a:t>yn cael eu dal </a:t>
            </a:r>
            <a:r>
              <a:rPr lang="cy" dirty="0"/>
              <a:t>ar ymddiriedolaeth </a:t>
            </a:r>
            <a:r>
              <a:rPr lang="cy" dirty="0" smtClean="0"/>
              <a:t>Undeb </a:t>
            </a:r>
            <a:r>
              <a:rPr lang="cy" dirty="0"/>
              <a:t>Y Myfyrwyr </a:t>
            </a:r>
            <a:r>
              <a:rPr lang="cy" dirty="0" smtClean="0"/>
              <a:t>mewn un </a:t>
            </a:r>
            <a:r>
              <a:rPr lang="cy" dirty="0"/>
              <a:t>cyfri </a:t>
            </a:r>
            <a:r>
              <a:rPr lang="cy" dirty="0" smtClean="0"/>
              <a:t>banc Undeb-eang </a:t>
            </a:r>
          </a:p>
          <a:p>
            <a:pPr marL="342900" indent="-342900">
              <a:buFont typeface="Arial" panose="020B0604020202020204" pitchFamily="34" charset="0"/>
              <a:buChar char="•"/>
            </a:pPr>
            <a:r>
              <a:rPr lang="cy" dirty="0" smtClean="0"/>
              <a:t>Mae </a:t>
            </a:r>
            <a:r>
              <a:rPr lang="cy" dirty="0"/>
              <a:t>Clybiau a Chymdeithasau yn cael eu trin fel adrannau</a:t>
            </a:r>
          </a:p>
          <a:p>
            <a:pPr marL="342900" indent="-342900">
              <a:buFont typeface="Arial" panose="020B0604020202020204" pitchFamily="34" charset="0"/>
              <a:buChar char="•"/>
            </a:pPr>
            <a:r>
              <a:rPr lang="cy" dirty="0"/>
              <a:t>Nid yw cyfrifon yn gyfrifon traddodiadol</a:t>
            </a:r>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Accounts</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smtClean="0"/>
              <a:t>Cyfrifon</a:t>
            </a:r>
            <a:endParaRPr lang="cy-GB" dirty="0"/>
          </a:p>
        </p:txBody>
      </p:sp>
    </p:spTree>
    <p:extLst>
      <p:ext uri="{BB962C8B-B14F-4D97-AF65-F5344CB8AC3E}">
        <p14:creationId xmlns:p14="http://schemas.microsoft.com/office/powerpoint/2010/main" val="24273396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7"/>
          <p:cNvGraphicFramePr>
            <a:graphicFrameLocks noGrp="1"/>
          </p:cNvGraphicFramePr>
          <p:nvPr>
            <p:ph sz="half" idx="2"/>
            <p:extLst/>
          </p:nvPr>
        </p:nvGraphicFramePr>
        <p:xfrm>
          <a:off x="179512" y="1412776"/>
          <a:ext cx="8748554" cy="2160000"/>
        </p:xfrm>
        <a:graphic>
          <a:graphicData uri="http://schemas.openxmlformats.org/drawingml/2006/table">
            <a:tbl>
              <a:tblPr firstCol="1" bandRow="1">
                <a:tableStyleId>{F5AB1C69-6EDB-4FF4-983F-18BD219EF322}</a:tableStyleId>
              </a:tblPr>
              <a:tblGrid>
                <a:gridCol w="3024336">
                  <a:extLst>
                    <a:ext uri="{9D8B030D-6E8A-4147-A177-3AD203B41FA5}">
                      <a16:colId xmlns:a16="http://schemas.microsoft.com/office/drawing/2014/main" val="20000"/>
                    </a:ext>
                  </a:extLst>
                </a:gridCol>
                <a:gridCol w="5724218">
                  <a:extLst>
                    <a:ext uri="{9D8B030D-6E8A-4147-A177-3AD203B41FA5}">
                      <a16:colId xmlns:a16="http://schemas.microsoft.com/office/drawing/2014/main" val="20001"/>
                    </a:ext>
                  </a:extLst>
                </a:gridCol>
              </a:tblGrid>
              <a:tr h="432000">
                <a:tc>
                  <a:txBody>
                    <a:bodyPr/>
                    <a:lstStyle/>
                    <a:p>
                      <a:pPr algn="ctr"/>
                      <a:r>
                        <a:rPr lang="en-GB" sz="2000" dirty="0" smtClean="0"/>
                        <a:t>Main Account</a:t>
                      </a:r>
                      <a:endParaRPr lang="en-GB" sz="2000" dirty="0"/>
                    </a:p>
                  </a:txBody>
                  <a:tcPr marL="111551" marR="111551" marT="55775" marB="5577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t>General</a:t>
                      </a:r>
                      <a:r>
                        <a:rPr lang="en-GB" sz="1600" baseline="0" dirty="0" smtClean="0"/>
                        <a:t> a</a:t>
                      </a:r>
                      <a:r>
                        <a:rPr lang="en-GB" sz="1600" dirty="0" smtClean="0"/>
                        <a:t>ccount for normal income and expenditure</a:t>
                      </a:r>
                    </a:p>
                  </a:txBody>
                  <a:tcPr marL="111551" marR="111551" marT="55775" marB="55775" anchor="ctr"/>
                </a:tc>
                <a:extLst>
                  <a:ext uri="{0D108BD9-81ED-4DB2-BD59-A6C34878D82A}">
                    <a16:rowId xmlns:a16="http://schemas.microsoft.com/office/drawing/2014/main" val="10000"/>
                  </a:ext>
                </a:extLst>
              </a:tr>
              <a:tr h="432000">
                <a:tc>
                  <a:txBody>
                    <a:bodyPr/>
                    <a:lstStyle/>
                    <a:p>
                      <a:pPr algn="ctr"/>
                      <a:r>
                        <a:rPr lang="en-GB" sz="2000" dirty="0" smtClean="0"/>
                        <a:t>Reserve Account</a:t>
                      </a:r>
                      <a:endParaRPr lang="en-GB" sz="2000" dirty="0"/>
                    </a:p>
                  </a:txBody>
                  <a:tcPr marL="111551" marR="111551" marT="55775" marB="55775" anchor="ctr"/>
                </a:tc>
                <a:tc>
                  <a:txBody>
                    <a:bodyPr/>
                    <a:lstStyle/>
                    <a:p>
                      <a:r>
                        <a:rPr lang="en-GB" sz="1600" dirty="0" smtClean="0"/>
                        <a:t>Savings</a:t>
                      </a:r>
                      <a:r>
                        <a:rPr lang="en-GB" sz="1600" baseline="0" dirty="0" smtClean="0"/>
                        <a:t> account, for </a:t>
                      </a:r>
                      <a:r>
                        <a:rPr lang="en-GB" sz="1600" dirty="0" smtClean="0"/>
                        <a:t>contingency </a:t>
                      </a:r>
                      <a:r>
                        <a:rPr lang="en-GB" sz="1600" baseline="0" dirty="0" smtClean="0"/>
                        <a:t>or long-term purchase</a:t>
                      </a:r>
                      <a:endParaRPr lang="en-GB" sz="1600" dirty="0"/>
                    </a:p>
                  </a:txBody>
                  <a:tcPr marL="111551" marR="111551" marT="55775" marB="55775" anchor="ctr"/>
                </a:tc>
                <a:extLst>
                  <a:ext uri="{0D108BD9-81ED-4DB2-BD59-A6C34878D82A}">
                    <a16:rowId xmlns:a16="http://schemas.microsoft.com/office/drawing/2014/main" val="10001"/>
                  </a:ext>
                </a:extLst>
              </a:tr>
              <a:tr h="432000">
                <a:tc>
                  <a:txBody>
                    <a:bodyPr/>
                    <a:lstStyle/>
                    <a:p>
                      <a:pPr algn="ctr"/>
                      <a:r>
                        <a:rPr lang="en-GB" sz="2000" dirty="0" smtClean="0"/>
                        <a:t>Activity Budget</a:t>
                      </a:r>
                      <a:endParaRPr lang="en-GB" sz="2000" dirty="0"/>
                    </a:p>
                  </a:txBody>
                  <a:tcPr marL="111551" marR="111551" marT="55775" marB="55775" anchor="ctr"/>
                </a:tc>
                <a:tc>
                  <a:txBody>
                    <a:bodyPr/>
                    <a:lstStyle/>
                    <a:p>
                      <a:r>
                        <a:rPr lang="en-GB" sz="1600" baseline="0" dirty="0" smtClean="0"/>
                        <a:t>Holds grants allocated by the Union for activities</a:t>
                      </a:r>
                      <a:endParaRPr lang="en-GB" sz="1600" dirty="0"/>
                    </a:p>
                  </a:txBody>
                  <a:tcPr marL="111551" marR="111551" marT="55775" marB="55775" anchor="ctr"/>
                </a:tc>
                <a:extLst>
                  <a:ext uri="{0D108BD9-81ED-4DB2-BD59-A6C34878D82A}">
                    <a16:rowId xmlns:a16="http://schemas.microsoft.com/office/drawing/2014/main" val="10002"/>
                  </a:ext>
                </a:extLst>
              </a:tr>
              <a:tr h="432000">
                <a:tc>
                  <a:txBody>
                    <a:bodyPr/>
                    <a:lstStyle/>
                    <a:p>
                      <a:pPr algn="ctr"/>
                      <a:r>
                        <a:rPr lang="en-GB" sz="2000" dirty="0" smtClean="0"/>
                        <a:t>Equipment Budget</a:t>
                      </a:r>
                      <a:endParaRPr lang="en-GB" sz="2000" dirty="0"/>
                    </a:p>
                  </a:txBody>
                  <a:tcPr marL="111551" marR="111551" marT="55775" marB="55775" anchor="ctr"/>
                </a:tc>
                <a:tc>
                  <a:txBody>
                    <a:bodyPr/>
                    <a:lstStyle/>
                    <a:p>
                      <a:r>
                        <a:rPr lang="en-GB" sz="1600" dirty="0" smtClean="0"/>
                        <a:t>As above, for equipment</a:t>
                      </a:r>
                      <a:endParaRPr lang="en-GB" sz="1600" dirty="0"/>
                    </a:p>
                  </a:txBody>
                  <a:tcPr marL="111551" marR="111551" marT="55775" marB="55775" anchor="ctr"/>
                </a:tc>
                <a:extLst>
                  <a:ext uri="{0D108BD9-81ED-4DB2-BD59-A6C34878D82A}">
                    <a16:rowId xmlns:a16="http://schemas.microsoft.com/office/drawing/2014/main" val="10003"/>
                  </a:ext>
                </a:extLst>
              </a:tr>
              <a:tr h="432000">
                <a:tc>
                  <a:txBody>
                    <a:bodyPr/>
                    <a:lstStyle/>
                    <a:p>
                      <a:pPr algn="ctr"/>
                      <a:r>
                        <a:rPr lang="en-GB" sz="2000" dirty="0" smtClean="0"/>
                        <a:t>Charity Account</a:t>
                      </a:r>
                      <a:endParaRPr lang="en-GB" sz="2000" dirty="0"/>
                    </a:p>
                  </a:txBody>
                  <a:tcPr marL="111551" marR="111551" marT="55775" marB="55775" anchor="ctr"/>
                </a:tc>
                <a:tc>
                  <a:txBody>
                    <a:bodyPr/>
                    <a:lstStyle/>
                    <a:p>
                      <a:r>
                        <a:rPr lang="en-GB" sz="1600" dirty="0" smtClean="0"/>
                        <a:t>Used for </a:t>
                      </a:r>
                      <a:r>
                        <a:rPr lang="en-GB" sz="1600" baseline="0" dirty="0" smtClean="0"/>
                        <a:t>charitable funds raised and donations</a:t>
                      </a:r>
                      <a:endParaRPr lang="en-GB" sz="1600" dirty="0"/>
                    </a:p>
                  </a:txBody>
                  <a:tcPr marL="111551" marR="111551" marT="55775" marB="55775" anchor="ctr"/>
                </a:tc>
                <a:extLst>
                  <a:ext uri="{0D108BD9-81ED-4DB2-BD59-A6C34878D82A}">
                    <a16:rowId xmlns:a16="http://schemas.microsoft.com/office/drawing/2014/main" val="10004"/>
                  </a:ext>
                </a:extLst>
              </a:tr>
            </a:tbl>
          </a:graphicData>
        </a:graphic>
      </p:graphicFrame>
      <p:graphicFrame>
        <p:nvGraphicFramePr>
          <p:cNvPr id="7" name="Content Placeholder 7"/>
          <p:cNvGraphicFramePr>
            <a:graphicFrameLocks noGrp="1"/>
          </p:cNvGraphicFramePr>
          <p:nvPr>
            <p:ph sz="half" idx="2"/>
            <p:extLst/>
          </p:nvPr>
        </p:nvGraphicFramePr>
        <p:xfrm>
          <a:off x="179512" y="3789040"/>
          <a:ext cx="8748554" cy="2327230"/>
        </p:xfrm>
        <a:graphic>
          <a:graphicData uri="http://schemas.openxmlformats.org/drawingml/2006/table">
            <a:tbl>
              <a:tblPr firstCol="1" bandRow="1">
                <a:tableStyleId>{F5AB1C69-6EDB-4FF4-983F-18BD219EF322}</a:tableStyleId>
              </a:tblPr>
              <a:tblGrid>
                <a:gridCol w="3024336">
                  <a:extLst>
                    <a:ext uri="{9D8B030D-6E8A-4147-A177-3AD203B41FA5}">
                      <a16:colId xmlns:a16="http://schemas.microsoft.com/office/drawing/2014/main" val="20000"/>
                    </a:ext>
                  </a:extLst>
                </a:gridCol>
                <a:gridCol w="5724218">
                  <a:extLst>
                    <a:ext uri="{9D8B030D-6E8A-4147-A177-3AD203B41FA5}">
                      <a16:colId xmlns:a16="http://schemas.microsoft.com/office/drawing/2014/main" val="20001"/>
                    </a:ext>
                  </a:extLst>
                </a:gridCol>
              </a:tblGrid>
              <a:tr h="432000">
                <a:tc>
                  <a:txBody>
                    <a:bodyPr/>
                    <a:lstStyle/>
                    <a:p>
                      <a:pPr algn="ctr"/>
                      <a:r>
                        <a:rPr lang="en-GB" sz="2000" dirty="0" err="1" smtClean="0"/>
                        <a:t>Prif</a:t>
                      </a:r>
                      <a:r>
                        <a:rPr lang="en-GB" sz="2000" baseline="0" dirty="0" smtClean="0"/>
                        <a:t> </a:t>
                      </a:r>
                      <a:r>
                        <a:rPr lang="en-GB" sz="2000" baseline="0" dirty="0" err="1" smtClean="0"/>
                        <a:t>Gyfrif</a:t>
                      </a:r>
                      <a:endParaRPr lang="en-GB" sz="2000" dirty="0"/>
                    </a:p>
                  </a:txBody>
                  <a:tcPr marL="111551" marR="111551" marT="55775" marB="5577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600" dirty="0"/>
                        <a:t>Cyfrif </a:t>
                      </a:r>
                      <a:r>
                        <a:rPr lang="cy" sz="1600" dirty="0" smtClean="0"/>
                        <a:t>cyffredinol </a:t>
                      </a:r>
                      <a:r>
                        <a:rPr lang="cy" sz="1600" dirty="0"/>
                        <a:t>ar gyfer incwm a gwariant arferol</a:t>
                      </a:r>
                    </a:p>
                  </a:txBody>
                  <a:tcPr marL="111551" marR="111551" marT="55775" marB="55775" anchor="ctr"/>
                </a:tc>
                <a:extLst>
                  <a:ext uri="{0D108BD9-81ED-4DB2-BD59-A6C34878D82A}">
                    <a16:rowId xmlns:a16="http://schemas.microsoft.com/office/drawing/2014/main" val="10000"/>
                  </a:ext>
                </a:extLst>
              </a:tr>
              <a:tr h="432000">
                <a:tc>
                  <a:txBody>
                    <a:bodyPr/>
                    <a:lstStyle/>
                    <a:p>
                      <a:pPr algn="ctr"/>
                      <a:r>
                        <a:rPr lang="en-GB" sz="2000" dirty="0" err="1" smtClean="0"/>
                        <a:t>Cyfrif</a:t>
                      </a:r>
                      <a:r>
                        <a:rPr lang="en-GB" sz="2000" baseline="0" dirty="0" smtClean="0"/>
                        <a:t> </a:t>
                      </a:r>
                      <a:r>
                        <a:rPr lang="en-GB" sz="2000" baseline="0" dirty="0" err="1" smtClean="0"/>
                        <a:t>wrth</a:t>
                      </a:r>
                      <a:r>
                        <a:rPr lang="en-GB" sz="2000" baseline="0" dirty="0" smtClean="0"/>
                        <a:t> </a:t>
                      </a:r>
                      <a:r>
                        <a:rPr lang="en-GB" sz="2000" baseline="0" dirty="0" err="1" smtClean="0"/>
                        <a:t>Gefn</a:t>
                      </a:r>
                      <a:endParaRPr lang="en-GB" sz="2000" dirty="0"/>
                    </a:p>
                  </a:txBody>
                  <a:tcPr marL="111551" marR="111551" marT="55775" marB="55775" anchor="ctr"/>
                </a:tc>
                <a:tc>
                  <a:txBody>
                    <a:bodyPr/>
                    <a:lstStyle/>
                    <a:p>
                      <a:pPr rtl="0"/>
                      <a:r>
                        <a:rPr lang="cy" sz="1600"/>
                        <a:t>Cyfrif arbedion, ar gyfer hapddigwyddiad neu daliad hir-dymor</a:t>
                      </a:r>
                      <a:endParaRPr lang="en-GB" sz="1600" dirty="0"/>
                    </a:p>
                  </a:txBody>
                  <a:tcPr marL="111551" marR="111551" marT="55775" marB="55775" anchor="ctr"/>
                </a:tc>
                <a:extLst>
                  <a:ext uri="{0D108BD9-81ED-4DB2-BD59-A6C34878D82A}">
                    <a16:rowId xmlns:a16="http://schemas.microsoft.com/office/drawing/2014/main" val="10001"/>
                  </a:ext>
                </a:extLst>
              </a:tr>
              <a:tr h="432000">
                <a:tc>
                  <a:txBody>
                    <a:bodyPr/>
                    <a:lstStyle/>
                    <a:p>
                      <a:pPr algn="ctr"/>
                      <a:r>
                        <a:rPr lang="en-GB" sz="2000" dirty="0" err="1" smtClean="0"/>
                        <a:t>Cyllideb</a:t>
                      </a:r>
                      <a:r>
                        <a:rPr lang="en-GB" sz="2000" baseline="0" dirty="0" smtClean="0"/>
                        <a:t> </a:t>
                      </a:r>
                      <a:r>
                        <a:rPr lang="en-GB" sz="2000" baseline="0" dirty="0" err="1" smtClean="0"/>
                        <a:t>Gweithgareddau</a:t>
                      </a:r>
                      <a:endParaRPr lang="en-GB" sz="2000" dirty="0"/>
                    </a:p>
                  </a:txBody>
                  <a:tcPr marL="111551" marR="111551" marT="55775" marB="55775" anchor="ctr"/>
                </a:tc>
                <a:tc>
                  <a:txBody>
                    <a:bodyPr/>
                    <a:lstStyle/>
                    <a:p>
                      <a:pPr rtl="0"/>
                      <a:r>
                        <a:rPr lang="cy" sz="1600"/>
                        <a:t>Yn dal grantiau wedi’u neilltuo gan yr Undeb ar gyfer gweithgareddau</a:t>
                      </a:r>
                      <a:endParaRPr lang="en-GB" sz="1600" dirty="0"/>
                    </a:p>
                  </a:txBody>
                  <a:tcPr marL="111551" marR="111551" marT="55775" marB="55775" anchor="ctr"/>
                </a:tc>
                <a:extLst>
                  <a:ext uri="{0D108BD9-81ED-4DB2-BD59-A6C34878D82A}">
                    <a16:rowId xmlns:a16="http://schemas.microsoft.com/office/drawing/2014/main" val="10002"/>
                  </a:ext>
                </a:extLst>
              </a:tr>
              <a:tr h="432000">
                <a:tc>
                  <a:txBody>
                    <a:bodyPr/>
                    <a:lstStyle/>
                    <a:p>
                      <a:pPr algn="ctr"/>
                      <a:r>
                        <a:rPr lang="en-GB" sz="2000" dirty="0" err="1" smtClean="0"/>
                        <a:t>Cyllideb</a:t>
                      </a:r>
                      <a:r>
                        <a:rPr lang="en-GB" sz="2000" baseline="0" dirty="0" smtClean="0"/>
                        <a:t> Offer</a:t>
                      </a:r>
                      <a:endParaRPr lang="en-GB" sz="2000" dirty="0"/>
                    </a:p>
                  </a:txBody>
                  <a:tcPr marL="111551" marR="111551" marT="55775" marB="55775" anchor="ctr"/>
                </a:tc>
                <a:tc>
                  <a:txBody>
                    <a:bodyPr/>
                    <a:lstStyle/>
                    <a:p>
                      <a:pPr rtl="0"/>
                      <a:r>
                        <a:rPr lang="cy" sz="1600"/>
                        <a:t>Fel yr uchod, ar gyfer cyfarpar</a:t>
                      </a:r>
                      <a:endParaRPr lang="en-GB" sz="1600" dirty="0"/>
                    </a:p>
                  </a:txBody>
                  <a:tcPr marL="111551" marR="111551" marT="55775" marB="55775" anchor="ctr"/>
                </a:tc>
                <a:extLst>
                  <a:ext uri="{0D108BD9-81ED-4DB2-BD59-A6C34878D82A}">
                    <a16:rowId xmlns:a16="http://schemas.microsoft.com/office/drawing/2014/main" val="10003"/>
                  </a:ext>
                </a:extLst>
              </a:tr>
              <a:tr h="432000">
                <a:tc>
                  <a:txBody>
                    <a:bodyPr/>
                    <a:lstStyle/>
                    <a:p>
                      <a:pPr algn="ctr"/>
                      <a:r>
                        <a:rPr lang="en-GB" sz="2000" dirty="0" err="1" smtClean="0"/>
                        <a:t>Cyfrif</a:t>
                      </a:r>
                      <a:r>
                        <a:rPr lang="en-GB" sz="2000" baseline="0" dirty="0" smtClean="0"/>
                        <a:t> </a:t>
                      </a:r>
                      <a:r>
                        <a:rPr lang="en-GB" sz="2000" baseline="0" dirty="0" err="1" smtClean="0"/>
                        <a:t>Elusennol</a:t>
                      </a:r>
                      <a:endParaRPr lang="en-GB" sz="2000" dirty="0"/>
                    </a:p>
                  </a:txBody>
                  <a:tcPr marL="111551" marR="111551" marT="55775" marB="55775" anchor="ctr"/>
                </a:tc>
                <a:tc>
                  <a:txBody>
                    <a:bodyPr/>
                    <a:lstStyle/>
                    <a:p>
                      <a:pPr rtl="0"/>
                      <a:r>
                        <a:rPr lang="cy" sz="1600" dirty="0"/>
                        <a:t>Defnyddir ar gyfer cronfeydd elusennol a godwyd a rhoddion</a:t>
                      </a:r>
                      <a:endParaRPr lang="en-GB" sz="1600" dirty="0"/>
                    </a:p>
                  </a:txBody>
                  <a:tcPr marL="111551" marR="111551" marT="55775" marB="55775"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913977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All funds must be stored in these accounts</a:t>
            </a:r>
          </a:p>
          <a:p>
            <a:r>
              <a:rPr lang="en-GB" dirty="0"/>
              <a:t>External/personal accounts are </a:t>
            </a:r>
            <a:r>
              <a:rPr lang="en-GB" dirty="0">
                <a:latin typeface="Franklin Gothic Demi" panose="020B0703020102020204" pitchFamily="34" charset="0"/>
              </a:rPr>
              <a:t>NOT</a:t>
            </a:r>
            <a:r>
              <a:rPr lang="en-GB" dirty="0"/>
              <a:t> permitted</a:t>
            </a:r>
          </a:p>
          <a:p>
            <a:r>
              <a:rPr lang="en-GB" dirty="0" smtClean="0">
                <a:latin typeface="Franklin Gothic Demi" panose="020B0703020102020204" pitchFamily="34" charset="0"/>
              </a:rPr>
              <a:t>NO</a:t>
            </a:r>
            <a:r>
              <a:rPr lang="en-GB" dirty="0" smtClean="0"/>
              <a:t> </a:t>
            </a:r>
            <a:r>
              <a:rPr lang="en-GB" dirty="0"/>
              <a:t>personal storing of </a:t>
            </a:r>
            <a:r>
              <a:rPr lang="en-GB" dirty="0" smtClean="0"/>
              <a:t>cash</a:t>
            </a:r>
          </a:p>
          <a:p>
            <a:r>
              <a:rPr lang="en-GB" dirty="0" smtClean="0"/>
              <a:t>Email coordinator or Finance to move money between accounts</a:t>
            </a:r>
            <a:endParaRPr lang="en-GB" dirty="0"/>
          </a:p>
        </p:txBody>
      </p:sp>
      <p:sp>
        <p:nvSpPr>
          <p:cNvPr id="3" name="Content Placeholder 2"/>
          <p:cNvSpPr>
            <a:spLocks noGrp="1"/>
          </p:cNvSpPr>
          <p:nvPr>
            <p:ph sz="half" idx="2"/>
          </p:nvPr>
        </p:nvSpPr>
        <p:spPr>
          <a:xfrm>
            <a:off x="4499992" y="1907200"/>
            <a:ext cx="4038600" cy="4402120"/>
          </a:xfrm>
        </p:spPr>
        <p:txBody>
          <a:bodyPr/>
          <a:lstStyle/>
          <a:p>
            <a:pPr marL="342900" indent="-342900">
              <a:buFont typeface="Arial" panose="020B0604020202020204" pitchFamily="34" charset="0"/>
              <a:buChar char="•"/>
            </a:pPr>
            <a:r>
              <a:rPr lang="cy" dirty="0"/>
              <a:t>Rhaid i bob cronfa gael eu storio yn y cyfrifon hyn</a:t>
            </a:r>
          </a:p>
          <a:p>
            <a:pPr marL="342900" indent="-342900">
              <a:buFont typeface="Arial" panose="020B0604020202020204" pitchFamily="34" charset="0"/>
              <a:buChar char="•"/>
            </a:pPr>
            <a:r>
              <a:rPr lang="cy" dirty="0">
                <a:latin typeface="Franklin Gothic Demi" panose="020B0703020102020204" pitchFamily="34" charset="0"/>
              </a:rPr>
              <a:t>NI</a:t>
            </a:r>
            <a:r>
              <a:rPr lang="cy" dirty="0"/>
              <a:t> chaniateir cyfrifon allanol/personnol</a:t>
            </a:r>
          </a:p>
          <a:p>
            <a:pPr marL="342900" indent="-342900">
              <a:buFont typeface="Arial" panose="020B0604020202020204" pitchFamily="34" charset="0"/>
              <a:buChar char="•"/>
            </a:pPr>
            <a:r>
              <a:rPr lang="cy" dirty="0" smtClean="0">
                <a:latin typeface="Franklin Gothic Demi" panose="020B0703020102020204" pitchFamily="34" charset="0"/>
              </a:rPr>
              <a:t>PEIDIWCH </a:t>
            </a:r>
            <a:r>
              <a:rPr lang="cy" dirty="0"/>
              <a:t>storio </a:t>
            </a:r>
            <a:r>
              <a:rPr lang="cy" dirty="0" smtClean="0"/>
              <a:t>arian yn bersonol</a:t>
            </a:r>
            <a:endParaRPr lang="cy" dirty="0"/>
          </a:p>
          <a:p>
            <a:pPr marL="342900" indent="-342900">
              <a:buFont typeface="Arial" panose="020B0604020202020204" pitchFamily="34" charset="0"/>
              <a:buChar char="•"/>
            </a:pPr>
            <a:r>
              <a:rPr lang="cy" dirty="0" smtClean="0"/>
              <a:t>E-bostiwch y </a:t>
            </a:r>
            <a:r>
              <a:rPr lang="cy" dirty="0"/>
              <a:t>cydlynydd </a:t>
            </a:r>
            <a:r>
              <a:rPr lang="cy" dirty="0" smtClean="0"/>
              <a:t>neu’r Swyddfa Gyllid </a:t>
            </a:r>
            <a:r>
              <a:rPr lang="cy" dirty="0"/>
              <a:t>i symud arian rhwng cyfrifon</a:t>
            </a:r>
            <a:endParaRPr lang="en-GB" dirty="0"/>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Accounts</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smtClean="0"/>
              <a:t>Cyfrifon</a:t>
            </a:r>
            <a:endParaRPr lang="cy-GB" dirty="0"/>
          </a:p>
        </p:txBody>
      </p:sp>
    </p:spTree>
    <p:extLst>
      <p:ext uri="{BB962C8B-B14F-4D97-AF65-F5344CB8AC3E}">
        <p14:creationId xmlns:p14="http://schemas.microsoft.com/office/powerpoint/2010/main" val="8547727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3298" y="1708923"/>
            <a:ext cx="3740224" cy="4402120"/>
          </a:xfrm>
        </p:spPr>
        <p:txBody>
          <a:bodyPr/>
          <a:lstStyle/>
          <a:p>
            <a:r>
              <a:rPr lang="en-GB" dirty="0"/>
              <a:t>Available </a:t>
            </a:r>
            <a:r>
              <a:rPr lang="en-GB" dirty="0" smtClean="0"/>
              <a:t>to presidents and treasurers </a:t>
            </a:r>
            <a:r>
              <a:rPr lang="en-GB" dirty="0"/>
              <a:t>via the committees’ portal </a:t>
            </a:r>
            <a:r>
              <a:rPr lang="en-GB" dirty="0" smtClean="0"/>
              <a:t>or by request from Finance</a:t>
            </a:r>
            <a:endParaRPr lang="en-GB" dirty="0"/>
          </a:p>
          <a:p>
            <a:r>
              <a:rPr lang="en-GB" dirty="0"/>
              <a:t>Updated every weekday afternoon</a:t>
            </a:r>
          </a:p>
          <a:p>
            <a:r>
              <a:rPr lang="en-GB" dirty="0" smtClean="0"/>
              <a:t>Check regularly and in detail</a:t>
            </a:r>
          </a:p>
          <a:p>
            <a:r>
              <a:rPr lang="en-GB" dirty="0" smtClean="0"/>
              <a:t>Mistakes may happen but can be corrected</a:t>
            </a:r>
            <a:endParaRPr lang="en-GB" dirty="0"/>
          </a:p>
        </p:txBody>
      </p:sp>
      <p:sp>
        <p:nvSpPr>
          <p:cNvPr id="3" name="Content Placeholder 2"/>
          <p:cNvSpPr>
            <a:spLocks noGrp="1"/>
          </p:cNvSpPr>
          <p:nvPr>
            <p:ph sz="half" idx="2"/>
          </p:nvPr>
        </p:nvSpPr>
        <p:spPr>
          <a:xfrm>
            <a:off x="4499992" y="1708923"/>
            <a:ext cx="4428074" cy="4402120"/>
          </a:xfrm>
        </p:spPr>
        <p:txBody>
          <a:bodyPr/>
          <a:lstStyle/>
          <a:p>
            <a:pPr marL="342900" indent="-342900">
              <a:buFont typeface="Arial" panose="020B0604020202020204" pitchFamily="34" charset="0"/>
              <a:buChar char="•"/>
            </a:pPr>
            <a:r>
              <a:rPr lang="cy" dirty="0"/>
              <a:t>Ar gael i lywyddion a thrysoryddion drwy borth y pwyllgorau neu drwy gais oddi </a:t>
            </a:r>
            <a:r>
              <a:rPr lang="cy" dirty="0" smtClean="0"/>
              <a:t>wrth y Swyddfa Gyllid</a:t>
            </a:r>
            <a:endParaRPr lang="en-GB" dirty="0"/>
          </a:p>
          <a:p>
            <a:pPr marL="342900" indent="-342900">
              <a:buFont typeface="Arial" panose="020B0604020202020204" pitchFamily="34" charset="0"/>
              <a:buChar char="•"/>
            </a:pPr>
            <a:r>
              <a:rPr lang="cy" dirty="0" smtClean="0"/>
              <a:t>Diweddarir </a:t>
            </a:r>
            <a:r>
              <a:rPr lang="cy" dirty="0"/>
              <a:t>prynhawn bob </a:t>
            </a:r>
            <a:r>
              <a:rPr lang="cy" dirty="0" smtClean="0"/>
              <a:t>diwrnod </a:t>
            </a:r>
            <a:r>
              <a:rPr lang="cy" dirty="0"/>
              <a:t>gwaith</a:t>
            </a:r>
          </a:p>
          <a:p>
            <a:pPr marL="342900" indent="-342900">
              <a:buFont typeface="Arial" panose="020B0604020202020204" pitchFamily="34" charset="0"/>
              <a:buChar char="•"/>
            </a:pPr>
            <a:r>
              <a:rPr lang="cy" dirty="0"/>
              <a:t>Gwiriwch yn gyson ac yn fanwl</a:t>
            </a:r>
          </a:p>
          <a:p>
            <a:pPr marL="342900" indent="-342900">
              <a:buFont typeface="Arial" panose="020B0604020202020204" pitchFamily="34" charset="0"/>
              <a:buChar char="•"/>
            </a:pPr>
            <a:r>
              <a:rPr lang="cy" dirty="0"/>
              <a:t>Gall gamgymeriadau ddigwydd ond mae modd eu cywiro</a:t>
            </a:r>
            <a:endParaRPr lang="en-GB" dirty="0"/>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Statements</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 dirty="0"/>
              <a:t>Datganiadau</a:t>
            </a:r>
            <a:endParaRPr lang="cy-GB" dirty="0"/>
          </a:p>
        </p:txBody>
      </p:sp>
    </p:spTree>
    <p:extLst>
      <p:ext uri="{BB962C8B-B14F-4D97-AF65-F5344CB8AC3E}">
        <p14:creationId xmlns:p14="http://schemas.microsoft.com/office/powerpoint/2010/main" val="10044952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Student groups are independently constituted</a:t>
            </a:r>
          </a:p>
          <a:p>
            <a:r>
              <a:rPr lang="en-GB" dirty="0"/>
              <a:t>Finances are recognised separately from the Union’s</a:t>
            </a:r>
          </a:p>
          <a:p>
            <a:r>
              <a:rPr lang="en-GB" dirty="0"/>
              <a:t>Clubs and societies are not VAT </a:t>
            </a:r>
            <a:r>
              <a:rPr lang="en-GB" dirty="0" smtClean="0"/>
              <a:t>registered</a:t>
            </a:r>
            <a:endParaRPr lang="en-GB" dirty="0"/>
          </a:p>
        </p:txBody>
      </p:sp>
      <p:sp>
        <p:nvSpPr>
          <p:cNvPr id="3" name="Content Placeholder 2"/>
          <p:cNvSpPr>
            <a:spLocks noGrp="1"/>
          </p:cNvSpPr>
          <p:nvPr>
            <p:ph sz="half" idx="2"/>
          </p:nvPr>
        </p:nvSpPr>
        <p:spPr>
          <a:xfrm>
            <a:off x="4499992" y="1844824"/>
            <a:ext cx="4038600" cy="4402120"/>
          </a:xfrm>
        </p:spPr>
        <p:txBody>
          <a:bodyPr/>
          <a:lstStyle/>
          <a:p>
            <a:pPr marL="342900" indent="-342900">
              <a:buFont typeface="Arial" panose="020B0604020202020204" pitchFamily="34" charset="0"/>
              <a:buChar char="•"/>
            </a:pPr>
            <a:r>
              <a:rPr lang="cy" dirty="0"/>
              <a:t>Mae grwpiau myfyrwyr yn </a:t>
            </a:r>
            <a:r>
              <a:rPr lang="cy" dirty="0" smtClean="0"/>
              <a:t>gyfansoddiadol </a:t>
            </a:r>
            <a:r>
              <a:rPr lang="cy" dirty="0"/>
              <a:t>annibynnol</a:t>
            </a:r>
          </a:p>
          <a:p>
            <a:pPr marL="342900" indent="-342900">
              <a:buFont typeface="Arial" panose="020B0604020202020204" pitchFamily="34" charset="0"/>
              <a:buChar char="•"/>
            </a:pPr>
            <a:r>
              <a:rPr lang="cy" dirty="0" smtClean="0"/>
              <a:t>Mae </a:t>
            </a:r>
            <a:r>
              <a:rPr lang="cy" dirty="0"/>
              <a:t>cyllidebau yn cael eu cydnabod ar wahân i gyllideb Undeb y Myfyrwyr</a:t>
            </a:r>
          </a:p>
          <a:p>
            <a:pPr marL="342900" indent="-342900">
              <a:buFont typeface="Arial" panose="020B0604020202020204" pitchFamily="34" charset="0"/>
              <a:buChar char="•"/>
            </a:pPr>
            <a:r>
              <a:rPr lang="cy" dirty="0"/>
              <a:t>Nid yw Clybiau a Chymdeithasau wedi’u cofrestru </a:t>
            </a:r>
            <a:r>
              <a:rPr lang="cy" dirty="0" smtClean="0"/>
              <a:t>ar gyfer </a:t>
            </a:r>
            <a:r>
              <a:rPr lang="cy" dirty="0"/>
              <a:t>TAW</a:t>
            </a:r>
            <a:endParaRPr lang="en-GB" dirty="0"/>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VAT</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en-GB" dirty="0" smtClean="0"/>
              <a:t>TAW</a:t>
            </a:r>
            <a:endParaRPr lang="cy-GB" dirty="0"/>
          </a:p>
        </p:txBody>
      </p:sp>
    </p:spTree>
    <p:extLst>
      <p:ext uri="{BB962C8B-B14F-4D97-AF65-F5344CB8AC3E}">
        <p14:creationId xmlns:p14="http://schemas.microsoft.com/office/powerpoint/2010/main" val="19432742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You don’t have to pay VAT on income</a:t>
            </a:r>
          </a:p>
          <a:p>
            <a:r>
              <a:rPr lang="en-GB" dirty="0"/>
              <a:t>You must pay any VAT on expenditure</a:t>
            </a:r>
          </a:p>
          <a:p>
            <a:r>
              <a:rPr lang="en-GB" dirty="0"/>
              <a:t>Companies cannot claim VAT on your sales or </a:t>
            </a:r>
            <a:r>
              <a:rPr lang="en-GB" dirty="0" smtClean="0"/>
              <a:t>purchases</a:t>
            </a:r>
            <a:endParaRPr lang="en-GB" dirty="0"/>
          </a:p>
        </p:txBody>
      </p:sp>
      <p:sp>
        <p:nvSpPr>
          <p:cNvPr id="3" name="Content Placeholder 2"/>
          <p:cNvSpPr>
            <a:spLocks noGrp="1"/>
          </p:cNvSpPr>
          <p:nvPr>
            <p:ph sz="half" idx="2"/>
          </p:nvPr>
        </p:nvSpPr>
        <p:spPr>
          <a:xfrm>
            <a:off x="4427984" y="1897677"/>
            <a:ext cx="4038600" cy="4402120"/>
          </a:xfrm>
        </p:spPr>
        <p:txBody>
          <a:bodyPr/>
          <a:lstStyle/>
          <a:p>
            <a:pPr marL="342900" indent="-342900">
              <a:buFont typeface="Arial" panose="020B0604020202020204" pitchFamily="34" charset="0"/>
              <a:buChar char="•"/>
            </a:pPr>
            <a:r>
              <a:rPr lang="cy" dirty="0"/>
              <a:t>Does dim disgwyl i chi dalu TAW ar eich incwm</a:t>
            </a:r>
          </a:p>
          <a:p>
            <a:pPr marL="342900" indent="-342900">
              <a:buFont typeface="Arial" panose="020B0604020202020204" pitchFamily="34" charset="0"/>
              <a:buChar char="•"/>
            </a:pPr>
            <a:r>
              <a:rPr lang="cy" dirty="0"/>
              <a:t>Mae’n rhaid t</a:t>
            </a:r>
            <a:r>
              <a:rPr lang="cy" dirty="0" smtClean="0"/>
              <a:t>alu unrhyw DAW </a:t>
            </a:r>
            <a:r>
              <a:rPr lang="cy" dirty="0"/>
              <a:t>ar wariant</a:t>
            </a:r>
          </a:p>
          <a:p>
            <a:pPr marL="342900" indent="-342900">
              <a:buFont typeface="Arial" panose="020B0604020202020204" pitchFamily="34" charset="0"/>
              <a:buChar char="•"/>
            </a:pPr>
            <a:r>
              <a:rPr lang="cy" dirty="0"/>
              <a:t>Ni all cwmnïau hawlio TAW ar eich </a:t>
            </a:r>
            <a:r>
              <a:rPr lang="cy" dirty="0" smtClean="0"/>
              <a:t>gwerthiant na phrynia</a:t>
            </a:r>
            <a:r>
              <a:rPr lang="en-GB" dirty="0" err="1" smtClean="0"/>
              <a:t>nt</a:t>
            </a:r>
            <a:endParaRPr lang="en-GB" dirty="0"/>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VAT</a:t>
            </a:r>
            <a:endParaRPr lang="en-GB" dirty="0"/>
          </a:p>
        </p:txBody>
      </p:sp>
      <p:sp>
        <p:nvSpPr>
          <p:cNvPr id="5" name="Content Placeholder 4"/>
          <p:cNvSpPr>
            <a:spLocks noGrp="1"/>
          </p:cNvSpPr>
          <p:nvPr>
            <p:ph sz="quarter" idx="10"/>
          </p:nvPr>
        </p:nvSpPr>
        <p:spPr>
          <a:xfrm>
            <a:off x="4932040" y="700860"/>
            <a:ext cx="4038600" cy="1008063"/>
          </a:xfrm>
        </p:spPr>
        <p:txBody>
          <a:bodyPr/>
          <a:lstStyle/>
          <a:p>
            <a:r>
              <a:rPr lang="en-GB" dirty="0" smtClean="0"/>
              <a:t>TAW</a:t>
            </a:r>
            <a:endParaRPr lang="cy-GB" dirty="0"/>
          </a:p>
        </p:txBody>
      </p:sp>
    </p:spTree>
    <p:extLst>
      <p:ext uri="{BB962C8B-B14F-4D97-AF65-F5344CB8AC3E}">
        <p14:creationId xmlns:p14="http://schemas.microsoft.com/office/powerpoint/2010/main" val="11717256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564904"/>
            <a:ext cx="9144000" cy="1470025"/>
          </a:xfrm>
        </p:spPr>
        <p:txBody>
          <a:bodyPr/>
          <a:lstStyle/>
          <a:p>
            <a:r>
              <a:rPr lang="en-GB" dirty="0" smtClean="0"/>
              <a:t>Managing Your Income</a:t>
            </a:r>
            <a:br>
              <a:rPr lang="en-GB" dirty="0" smtClean="0"/>
            </a:br>
            <a:r>
              <a:rPr lang="en-GB" dirty="0" err="1" smtClean="0"/>
              <a:t>Rheoli</a:t>
            </a:r>
            <a:r>
              <a:rPr lang="en-GB" dirty="0" smtClean="0"/>
              <a:t> </a:t>
            </a:r>
            <a:r>
              <a:rPr lang="en-GB" dirty="0" err="1" smtClean="0"/>
              <a:t>Eich</a:t>
            </a:r>
            <a:r>
              <a:rPr lang="en-GB" dirty="0" smtClean="0"/>
              <a:t> </a:t>
            </a:r>
            <a:r>
              <a:rPr lang="en-GB" dirty="0" err="1" smtClean="0"/>
              <a:t>Incwm</a:t>
            </a:r>
            <a:r>
              <a:rPr lang="cy-GB" dirty="0"/>
              <a:t/>
            </a:r>
            <a:br>
              <a:rPr lang="cy-GB" dirty="0"/>
            </a:br>
            <a:endParaRPr lang="en-GB" dirty="0"/>
          </a:p>
        </p:txBody>
      </p:sp>
    </p:spTree>
    <p:extLst>
      <p:ext uri="{BB962C8B-B14F-4D97-AF65-F5344CB8AC3E}">
        <p14:creationId xmlns:p14="http://schemas.microsoft.com/office/powerpoint/2010/main" val="40301083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Cash, card payments and cheques can be deposited at Finance</a:t>
            </a:r>
          </a:p>
          <a:p>
            <a:r>
              <a:rPr lang="en-GB" dirty="0"/>
              <a:t>Complete a </a:t>
            </a:r>
            <a:r>
              <a:rPr lang="en-GB" dirty="0" smtClean="0"/>
              <a:t>‘Paying </a:t>
            </a:r>
            <a:r>
              <a:rPr lang="en-GB" dirty="0"/>
              <a:t>In </a:t>
            </a:r>
            <a:r>
              <a:rPr lang="en-GB" dirty="0" smtClean="0"/>
              <a:t>Form’</a:t>
            </a:r>
            <a:endParaRPr lang="en-GB" dirty="0"/>
          </a:p>
          <a:p>
            <a:r>
              <a:rPr lang="en-GB" dirty="0"/>
              <a:t>Takes one working day to be allocated to your account</a:t>
            </a:r>
          </a:p>
          <a:p>
            <a:r>
              <a:rPr lang="en-GB" dirty="0"/>
              <a:t>Finance Office has counting machines</a:t>
            </a:r>
          </a:p>
          <a:p>
            <a:endParaRPr lang="en-GB" dirty="0" smtClean="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 dirty="0"/>
              <a:t>Gall arian, taliadau cerdyn a sieciau gael eu adneuo yn </a:t>
            </a:r>
            <a:r>
              <a:rPr lang="cy" dirty="0" smtClean="0"/>
              <a:t>y Swyddfa Gyllid</a:t>
            </a:r>
            <a:endParaRPr lang="cy" dirty="0"/>
          </a:p>
          <a:p>
            <a:pPr marL="342900" indent="-342900">
              <a:buFont typeface="Arial" panose="020B0604020202020204" pitchFamily="34" charset="0"/>
              <a:buChar char="•"/>
            </a:pPr>
            <a:r>
              <a:rPr lang="cy" dirty="0" smtClean="0"/>
              <a:t>Cwblhewch </a:t>
            </a:r>
            <a:r>
              <a:rPr lang="cy" dirty="0"/>
              <a:t>‘Ffurflen Talu i Mewn’</a:t>
            </a:r>
            <a:endParaRPr lang="en-GB" dirty="0"/>
          </a:p>
          <a:p>
            <a:pPr marL="342900" indent="-342900">
              <a:buFont typeface="Arial" panose="020B0604020202020204" pitchFamily="34" charset="0"/>
              <a:buChar char="•"/>
            </a:pPr>
            <a:r>
              <a:rPr lang="cy" dirty="0"/>
              <a:t>Mae’n cymryd un diwrnod gwaith </a:t>
            </a:r>
            <a:r>
              <a:rPr lang="cy" dirty="0" smtClean="0"/>
              <a:t>i‘ch </a:t>
            </a:r>
            <a:r>
              <a:rPr lang="cy" dirty="0"/>
              <a:t>dyrannu </a:t>
            </a:r>
            <a:r>
              <a:rPr lang="cy" dirty="0" smtClean="0"/>
              <a:t>i’ch </a:t>
            </a:r>
            <a:r>
              <a:rPr lang="cy" dirty="0"/>
              <a:t>cyfrif</a:t>
            </a:r>
          </a:p>
          <a:p>
            <a:pPr marL="342900" indent="-342900">
              <a:buFont typeface="Arial" panose="020B0604020202020204" pitchFamily="34" charset="0"/>
              <a:buChar char="•"/>
            </a:pPr>
            <a:r>
              <a:rPr lang="cy" dirty="0"/>
              <a:t>Mae gan y Swyddfa Gyllid peiriannau cyfrif</a:t>
            </a:r>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Paying In</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en-GB" dirty="0" err="1" smtClean="0"/>
              <a:t>Talu</a:t>
            </a:r>
            <a:r>
              <a:rPr lang="en-GB" dirty="0" smtClean="0"/>
              <a:t> </a:t>
            </a:r>
            <a:r>
              <a:rPr lang="en-GB" dirty="0" err="1" smtClean="0"/>
              <a:t>i</a:t>
            </a:r>
            <a:r>
              <a:rPr lang="en-GB" dirty="0" smtClean="0"/>
              <a:t> </a:t>
            </a:r>
            <a:r>
              <a:rPr lang="en-GB" dirty="0" err="1" smtClean="0"/>
              <a:t>Mewn</a:t>
            </a:r>
            <a:endParaRPr lang="cy-GB" dirty="0"/>
          </a:p>
        </p:txBody>
      </p:sp>
    </p:spTree>
    <p:extLst>
      <p:ext uri="{BB962C8B-B14F-4D97-AF65-F5344CB8AC3E}">
        <p14:creationId xmlns:p14="http://schemas.microsoft.com/office/powerpoint/2010/main" val="29506267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Cheques must be payable to, “Cardiff University Students’ Union”</a:t>
            </a:r>
          </a:p>
          <a:p>
            <a:r>
              <a:rPr lang="en-GB" dirty="0" smtClean="0"/>
              <a:t>Bank Transfer </a:t>
            </a:r>
            <a:r>
              <a:rPr lang="en-GB" dirty="0"/>
              <a:t>or PayPal also available – speak to Finance to arrange</a:t>
            </a:r>
          </a:p>
          <a:p>
            <a:r>
              <a:rPr lang="en-GB" dirty="0"/>
              <a:t>All payments </a:t>
            </a:r>
            <a:r>
              <a:rPr lang="en-GB" dirty="0">
                <a:latin typeface="Franklin Gothic Demi" panose="020B0703020102020204" pitchFamily="34" charset="0"/>
              </a:rPr>
              <a:t>MUST </a:t>
            </a:r>
            <a:r>
              <a:rPr lang="en-GB" dirty="0">
                <a:latin typeface="Franklin Gothic Book" panose="020B0503020102020204" pitchFamily="34" charset="0"/>
              </a:rPr>
              <a:t>reference your club or </a:t>
            </a:r>
            <a:r>
              <a:rPr lang="en-GB" dirty="0" smtClean="0">
                <a:latin typeface="Franklin Gothic Book" panose="020B0503020102020204" pitchFamily="34" charset="0"/>
              </a:rPr>
              <a:t>society</a:t>
            </a:r>
            <a:endParaRPr lang="en-GB"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 dirty="0"/>
              <a:t>Rhaid i sieciau fod yn daladwy i, “Undeb Myfyrwyr Prifysgol Caerdydd”</a:t>
            </a:r>
          </a:p>
          <a:p>
            <a:pPr marL="342900" indent="-342900">
              <a:buFont typeface="Arial" panose="020B0604020202020204" pitchFamily="34" charset="0"/>
              <a:buChar char="•"/>
            </a:pPr>
            <a:r>
              <a:rPr lang="cy" dirty="0"/>
              <a:t>Mae Trosglwyddiad Banc neu PayPal hefyd yn opsiwn - siaradwch </a:t>
            </a:r>
            <a:r>
              <a:rPr lang="cy-GB" dirty="0" smtClean="0"/>
              <a:t>â </a:t>
            </a:r>
            <a:r>
              <a:rPr lang="cy" dirty="0" smtClean="0"/>
              <a:t>Cyllid </a:t>
            </a:r>
            <a:r>
              <a:rPr lang="cy" dirty="0"/>
              <a:t>er mwyn </a:t>
            </a:r>
            <a:r>
              <a:rPr lang="cy" dirty="0" smtClean="0"/>
              <a:t>trefnu hyn</a:t>
            </a:r>
            <a:endParaRPr lang="cy" dirty="0"/>
          </a:p>
          <a:p>
            <a:pPr marL="342900" indent="-342900">
              <a:buFont typeface="Arial" panose="020B0604020202020204" pitchFamily="34" charset="0"/>
              <a:buChar char="•"/>
            </a:pPr>
            <a:r>
              <a:rPr lang="cy" dirty="0">
                <a:latin typeface="Franklin Gothic Demi" panose="020B0703020102020204" pitchFamily="34" charset="0"/>
              </a:rPr>
              <a:t>RHAID</a:t>
            </a:r>
            <a:r>
              <a:rPr lang="cy" dirty="0"/>
              <a:t> i bob taliad </a:t>
            </a:r>
            <a:r>
              <a:rPr lang="cy" dirty="0">
                <a:latin typeface="Franklin Gothic Book" panose="020B0503020102020204" pitchFamily="34" charset="0"/>
              </a:rPr>
              <a:t>gyfeirnodi eich clwb neu gymdeithas</a:t>
            </a:r>
            <a:endParaRPr lang="en-GB" dirty="0"/>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Paying In</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en-GB" dirty="0" err="1" smtClean="0"/>
              <a:t>Talu</a:t>
            </a:r>
            <a:r>
              <a:rPr lang="en-GB" dirty="0" smtClean="0"/>
              <a:t> </a:t>
            </a:r>
            <a:r>
              <a:rPr lang="en-GB" dirty="0" err="1" smtClean="0"/>
              <a:t>i</a:t>
            </a:r>
            <a:r>
              <a:rPr lang="en-GB" dirty="0" smtClean="0"/>
              <a:t> </a:t>
            </a:r>
            <a:r>
              <a:rPr lang="en-GB" dirty="0" err="1" smtClean="0"/>
              <a:t>Mewn</a:t>
            </a:r>
            <a:endParaRPr lang="cy-GB" dirty="0"/>
          </a:p>
        </p:txBody>
      </p:sp>
    </p:spTree>
    <p:extLst>
      <p:ext uri="{BB962C8B-B14F-4D97-AF65-F5344CB8AC3E}">
        <p14:creationId xmlns:p14="http://schemas.microsoft.com/office/powerpoint/2010/main" val="16026049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51520" y="908720"/>
            <a:ext cx="4140000" cy="998984"/>
          </a:xfrm>
        </p:spPr>
        <p:txBody>
          <a:bodyPr/>
          <a:lstStyle/>
          <a:p>
            <a:r>
              <a:rPr lang="en-GB" dirty="0" smtClean="0"/>
              <a:t>Activities Team</a:t>
            </a:r>
            <a:endParaRPr lang="en-GB" dirty="0"/>
          </a:p>
        </p:txBody>
      </p:sp>
      <p:sp>
        <p:nvSpPr>
          <p:cNvPr id="11" name="Text Placeholder 2"/>
          <p:cNvSpPr txBox="1">
            <a:spLocks/>
          </p:cNvSpPr>
          <p:nvPr/>
        </p:nvSpPr>
        <p:spPr>
          <a:xfrm>
            <a:off x="4572000" y="908720"/>
            <a:ext cx="4320480" cy="1002592"/>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buNone/>
            </a:pPr>
            <a:r>
              <a:rPr lang="cy-GB" b="1" kern="0" dirty="0" smtClean="0"/>
              <a:t>Tîm Gweithgareddau</a:t>
            </a:r>
            <a:endParaRPr lang="cy-GB" b="1" kern="0" dirty="0"/>
          </a:p>
        </p:txBody>
      </p:sp>
      <p:sp>
        <p:nvSpPr>
          <p:cNvPr id="13" name="TextBox 12"/>
          <p:cNvSpPr txBox="1"/>
          <p:nvPr/>
        </p:nvSpPr>
        <p:spPr>
          <a:xfrm>
            <a:off x="4662081" y="3784674"/>
            <a:ext cx="1908000" cy="1538883"/>
          </a:xfrm>
          <a:prstGeom prst="rect">
            <a:avLst/>
          </a:prstGeom>
          <a:solidFill>
            <a:schemeClr val="bg1"/>
          </a:solidFill>
        </p:spPr>
        <p:txBody>
          <a:bodyPr wrap="square" rtlCol="0">
            <a:spAutoFit/>
          </a:bodyPr>
          <a:lstStyle/>
          <a:p>
            <a:pPr algn="ctr">
              <a:spcAft>
                <a:spcPts val="600"/>
              </a:spcAft>
            </a:pPr>
            <a:r>
              <a:rPr lang="en-GB" sz="1200" dirty="0" smtClean="0">
                <a:latin typeface="Franklin Gothic Demi" panose="020B0703020102020204" pitchFamily="34" charset="0"/>
              </a:rPr>
              <a:t>Transport</a:t>
            </a:r>
            <a:br>
              <a:rPr lang="en-GB" sz="1200" dirty="0" smtClean="0">
                <a:latin typeface="Franklin Gothic Demi" panose="020B0703020102020204" pitchFamily="34" charset="0"/>
              </a:rPr>
            </a:br>
            <a:r>
              <a:rPr lang="en-GB" sz="1200" dirty="0" smtClean="0">
                <a:latin typeface="Franklin Gothic Demi" panose="020B0703020102020204" pitchFamily="34" charset="0"/>
              </a:rPr>
              <a:t>Coordinator</a:t>
            </a:r>
          </a:p>
          <a:p>
            <a:pPr algn="ctr">
              <a:spcAft>
                <a:spcPts val="600"/>
              </a:spcAft>
            </a:pPr>
            <a:r>
              <a:rPr lang="cy-GB" sz="1200" dirty="0" smtClean="0">
                <a:latin typeface="Franklin Gothic Demi" panose="020B0703020102020204" pitchFamily="34" charset="0"/>
              </a:rPr>
              <a:t>Cydlynydd </a:t>
            </a:r>
            <a:br>
              <a:rPr lang="cy-GB" sz="1200" dirty="0" smtClean="0">
                <a:latin typeface="Franklin Gothic Demi" panose="020B0703020102020204" pitchFamily="34" charset="0"/>
              </a:rPr>
            </a:br>
            <a:r>
              <a:rPr lang="cy-GB" sz="1200" dirty="0" smtClean="0">
                <a:latin typeface="Franklin Gothic Demi" panose="020B0703020102020204" pitchFamily="34" charset="0"/>
              </a:rPr>
              <a:t>Trafnidiaeth</a:t>
            </a:r>
          </a:p>
          <a:p>
            <a:pPr algn="ctr">
              <a:spcAft>
                <a:spcPts val="600"/>
              </a:spcAft>
            </a:pPr>
            <a:r>
              <a:rPr lang="en-GB" sz="1200" dirty="0" smtClean="0">
                <a:latin typeface="Franklin Gothic Book" panose="020B0503020102020204" pitchFamily="34" charset="0"/>
              </a:rPr>
              <a:t>Alex Bazley</a:t>
            </a:r>
            <a:br>
              <a:rPr lang="en-GB" sz="1200" dirty="0" smtClean="0">
                <a:latin typeface="Franklin Gothic Book" panose="020B0503020102020204" pitchFamily="34" charset="0"/>
              </a:rPr>
            </a:br>
            <a:r>
              <a:rPr lang="en-GB" sz="1200" dirty="0" smtClean="0">
                <a:latin typeface="Franklin Gothic Book" panose="020B0503020102020204" pitchFamily="34" charset="0"/>
                <a:hlinkClick r:id="rId2"/>
              </a:rPr>
              <a:t>SUTransport@cardiff.ac.uk</a:t>
            </a:r>
            <a:r>
              <a:rPr lang="en-GB" sz="1200" dirty="0" smtClean="0">
                <a:latin typeface="Franklin Gothic Book" panose="020B0503020102020204" pitchFamily="34" charset="0"/>
              </a:rPr>
              <a:t/>
            </a:r>
            <a:br>
              <a:rPr lang="en-GB" sz="1200" dirty="0" smtClean="0">
                <a:latin typeface="Franklin Gothic Book" panose="020B0503020102020204" pitchFamily="34" charset="0"/>
              </a:rPr>
            </a:br>
            <a:r>
              <a:rPr lang="en-GB" sz="1200" dirty="0" smtClean="0">
                <a:latin typeface="Franklin Gothic Book" panose="020B0503020102020204" pitchFamily="34" charset="0"/>
              </a:rPr>
              <a:t>029 2078 1406</a:t>
            </a:r>
            <a:endParaRPr lang="en-GB" sz="1200" dirty="0">
              <a:latin typeface="Franklin Gothic Book" panose="020B0503020102020204" pitchFamily="34" charset="0"/>
            </a:endParaRPr>
          </a:p>
        </p:txBody>
      </p:sp>
      <p:sp>
        <p:nvSpPr>
          <p:cNvPr id="14" name="TextBox 13"/>
          <p:cNvSpPr txBox="1"/>
          <p:nvPr/>
        </p:nvSpPr>
        <p:spPr>
          <a:xfrm>
            <a:off x="6588224" y="3784674"/>
            <a:ext cx="1872208" cy="1538883"/>
          </a:xfrm>
          <a:prstGeom prst="rect">
            <a:avLst/>
          </a:prstGeom>
          <a:solidFill>
            <a:schemeClr val="bg1"/>
          </a:solidFill>
        </p:spPr>
        <p:txBody>
          <a:bodyPr wrap="square" rtlCol="0">
            <a:spAutoFit/>
          </a:bodyPr>
          <a:lstStyle/>
          <a:p>
            <a:pPr algn="ctr">
              <a:spcAft>
                <a:spcPts val="600"/>
              </a:spcAft>
            </a:pPr>
            <a:r>
              <a:rPr lang="en-GB" sz="1200" dirty="0" smtClean="0">
                <a:latin typeface="Franklin Gothic Demi" panose="020B0703020102020204" pitchFamily="34" charset="0"/>
              </a:rPr>
              <a:t>Give it a Go</a:t>
            </a:r>
            <a:br>
              <a:rPr lang="en-GB" sz="1200" dirty="0" smtClean="0">
                <a:latin typeface="Franklin Gothic Demi" panose="020B0703020102020204" pitchFamily="34" charset="0"/>
              </a:rPr>
            </a:br>
            <a:r>
              <a:rPr lang="en-GB" sz="1200" dirty="0" smtClean="0">
                <a:latin typeface="Franklin Gothic Demi" panose="020B0703020102020204" pitchFamily="34" charset="0"/>
              </a:rPr>
              <a:t>Coordinator</a:t>
            </a:r>
          </a:p>
          <a:p>
            <a:pPr algn="ctr">
              <a:spcAft>
                <a:spcPts val="600"/>
              </a:spcAft>
            </a:pPr>
            <a:r>
              <a:rPr lang="cy-GB" sz="1200" dirty="0" smtClean="0">
                <a:latin typeface="Franklin Gothic Demi" panose="020B0703020102020204" pitchFamily="34" charset="0"/>
              </a:rPr>
              <a:t>Cydlynydd</a:t>
            </a:r>
            <a:br>
              <a:rPr lang="cy-GB" sz="1200" dirty="0" smtClean="0">
                <a:latin typeface="Franklin Gothic Demi" panose="020B0703020102020204" pitchFamily="34" charset="0"/>
              </a:rPr>
            </a:br>
            <a:r>
              <a:rPr lang="cy-GB" sz="1200" dirty="0" smtClean="0">
                <a:latin typeface="Franklin Gothic Demi" panose="020B0703020102020204" pitchFamily="34" charset="0"/>
              </a:rPr>
              <a:t>Rho Gynnig Arni </a:t>
            </a:r>
          </a:p>
          <a:p>
            <a:pPr algn="ctr">
              <a:spcAft>
                <a:spcPts val="600"/>
              </a:spcAft>
            </a:pPr>
            <a:r>
              <a:rPr lang="en-GB" sz="1200" dirty="0" smtClean="0">
                <a:latin typeface="Franklin Gothic Book" panose="020B0503020102020204" pitchFamily="34" charset="0"/>
              </a:rPr>
              <a:t>Jess Blackman</a:t>
            </a:r>
            <a:br>
              <a:rPr lang="en-GB" sz="1200" dirty="0" smtClean="0">
                <a:latin typeface="Franklin Gothic Book" panose="020B0503020102020204" pitchFamily="34" charset="0"/>
              </a:rPr>
            </a:br>
            <a:r>
              <a:rPr lang="en-GB" sz="1200" dirty="0" smtClean="0">
                <a:latin typeface="Franklin Gothic Book" panose="020B0503020102020204" pitchFamily="34" charset="0"/>
                <a:hlinkClick r:id="rId3"/>
              </a:rPr>
              <a:t>GiveitaGo@cardiff.ac.uk</a:t>
            </a:r>
            <a:r>
              <a:rPr lang="en-GB" sz="1200" dirty="0" smtClean="0">
                <a:latin typeface="Franklin Gothic Book" panose="020B0503020102020204" pitchFamily="34" charset="0"/>
              </a:rPr>
              <a:t/>
            </a:r>
            <a:br>
              <a:rPr lang="en-GB" sz="1200" dirty="0" smtClean="0">
                <a:latin typeface="Franklin Gothic Book" panose="020B0503020102020204" pitchFamily="34" charset="0"/>
              </a:rPr>
            </a:br>
            <a:r>
              <a:rPr lang="en-GB" sz="1200" dirty="0" smtClean="0">
                <a:latin typeface="Franklin Gothic Book" panose="020B0503020102020204" pitchFamily="34" charset="0"/>
              </a:rPr>
              <a:t>029 2078 1411</a:t>
            </a:r>
            <a:endParaRPr lang="en-GB" sz="1200" dirty="0">
              <a:latin typeface="Franklin Gothic Book" panose="020B0503020102020204" pitchFamily="34" charset="0"/>
            </a:endParaRPr>
          </a:p>
        </p:txBody>
      </p:sp>
      <p:sp>
        <p:nvSpPr>
          <p:cNvPr id="17" name="TextBox 16"/>
          <p:cNvSpPr txBox="1"/>
          <p:nvPr/>
        </p:nvSpPr>
        <p:spPr>
          <a:xfrm>
            <a:off x="2644056" y="3787057"/>
            <a:ext cx="1988608" cy="1538883"/>
          </a:xfrm>
          <a:prstGeom prst="rect">
            <a:avLst/>
          </a:prstGeom>
          <a:noFill/>
        </p:spPr>
        <p:txBody>
          <a:bodyPr wrap="square" rtlCol="0">
            <a:spAutoFit/>
          </a:bodyPr>
          <a:lstStyle/>
          <a:p>
            <a:pPr algn="ctr">
              <a:spcAft>
                <a:spcPts val="600"/>
              </a:spcAft>
            </a:pPr>
            <a:r>
              <a:rPr lang="en-GB" sz="1200" dirty="0" smtClean="0">
                <a:latin typeface="Franklin Gothic Demi" panose="020B0703020102020204" pitchFamily="34" charset="0"/>
              </a:rPr>
              <a:t>Athletic Union</a:t>
            </a:r>
            <a:br>
              <a:rPr lang="en-GB" sz="1200" dirty="0" smtClean="0">
                <a:latin typeface="Franklin Gothic Demi" panose="020B0703020102020204" pitchFamily="34" charset="0"/>
              </a:rPr>
            </a:br>
            <a:r>
              <a:rPr lang="en-GB" sz="1200" dirty="0" smtClean="0">
                <a:latin typeface="Franklin Gothic Demi" panose="020B0703020102020204" pitchFamily="34" charset="0"/>
              </a:rPr>
              <a:t>Coordinator</a:t>
            </a:r>
          </a:p>
          <a:p>
            <a:pPr algn="ctr">
              <a:spcAft>
                <a:spcPts val="600"/>
              </a:spcAft>
            </a:pPr>
            <a:r>
              <a:rPr lang="cy-GB" sz="1200" dirty="0">
                <a:latin typeface="Franklin Gothic Demi" panose="020B0703020102020204" pitchFamily="34" charset="0"/>
              </a:rPr>
              <a:t>Undeb Athletau </a:t>
            </a:r>
            <a:r>
              <a:rPr lang="en-GB" sz="1200" dirty="0" err="1">
                <a:latin typeface="Franklin Gothic Demi" panose="020B0703020102020204" pitchFamily="34" charset="0"/>
              </a:rPr>
              <a:t>Cydlynydd</a:t>
            </a:r>
            <a:r>
              <a:rPr lang="en-GB" sz="1200" dirty="0">
                <a:latin typeface="Franklin Gothic Demi" panose="020B0703020102020204" pitchFamily="34" charset="0"/>
              </a:rPr>
              <a:t> </a:t>
            </a:r>
            <a:r>
              <a:rPr lang="en-GB" sz="1200" dirty="0" err="1">
                <a:latin typeface="Franklin Gothic Demi" panose="020B0703020102020204" pitchFamily="34" charset="0"/>
              </a:rPr>
              <a:t>Clwb</a:t>
            </a:r>
            <a:r>
              <a:rPr lang="en-GB" sz="1200" dirty="0">
                <a:latin typeface="Franklin Gothic Demi" panose="020B0703020102020204" pitchFamily="34" charset="0"/>
              </a:rPr>
              <a:t> </a:t>
            </a:r>
            <a:r>
              <a:rPr lang="en-GB" sz="1200" dirty="0" err="1" smtClean="0">
                <a:latin typeface="Franklin Gothic Demi" panose="020B0703020102020204" pitchFamily="34" charset="0"/>
              </a:rPr>
              <a:t>Chwaraeon</a:t>
            </a:r>
            <a:endParaRPr lang="en-GB" sz="1200" dirty="0" smtClean="0">
              <a:latin typeface="Franklin Gothic Demi" panose="020B0703020102020204" pitchFamily="34" charset="0"/>
            </a:endParaRPr>
          </a:p>
          <a:p>
            <a:pPr algn="ctr">
              <a:spcAft>
                <a:spcPts val="600"/>
              </a:spcAft>
            </a:pPr>
            <a:r>
              <a:rPr lang="en-GB" sz="1200" dirty="0" smtClean="0">
                <a:latin typeface="Franklin Gothic Book" panose="020B0503020102020204" pitchFamily="34" charset="0"/>
              </a:rPr>
              <a:t>Emma Fitzpatrick</a:t>
            </a:r>
            <a:br>
              <a:rPr lang="en-GB" sz="1200" dirty="0" smtClean="0">
                <a:latin typeface="Franklin Gothic Book" panose="020B0503020102020204" pitchFamily="34" charset="0"/>
              </a:rPr>
            </a:br>
            <a:r>
              <a:rPr lang="en-GB" sz="1200" dirty="0" smtClean="0">
                <a:latin typeface="Franklin Gothic Book" panose="020B0503020102020204" pitchFamily="34" charset="0"/>
                <a:hlinkClick r:id="rId4"/>
              </a:rPr>
              <a:t>FitzpatrickE1@Cardiff.ac.uk</a:t>
            </a:r>
            <a:r>
              <a:rPr lang="en-GB" sz="1200" dirty="0" smtClean="0">
                <a:latin typeface="Franklin Gothic Book" panose="020B0503020102020204" pitchFamily="34" charset="0"/>
              </a:rPr>
              <a:t> </a:t>
            </a:r>
            <a:br>
              <a:rPr lang="en-GB" sz="1200" dirty="0" smtClean="0">
                <a:latin typeface="Franklin Gothic Book" panose="020B0503020102020204" pitchFamily="34" charset="0"/>
              </a:rPr>
            </a:br>
            <a:r>
              <a:rPr lang="en-GB" sz="1200" dirty="0" smtClean="0">
                <a:latin typeface="Franklin Gothic Book" panose="020B0503020102020204" pitchFamily="34" charset="0"/>
              </a:rPr>
              <a:t>02920781439</a:t>
            </a:r>
          </a:p>
        </p:txBody>
      </p:sp>
      <p:sp>
        <p:nvSpPr>
          <p:cNvPr id="22" name="TextBox 21"/>
          <p:cNvSpPr txBox="1"/>
          <p:nvPr/>
        </p:nvSpPr>
        <p:spPr>
          <a:xfrm>
            <a:off x="683568" y="3789052"/>
            <a:ext cx="1948047" cy="1538883"/>
          </a:xfrm>
          <a:prstGeom prst="rect">
            <a:avLst/>
          </a:prstGeom>
          <a:noFill/>
        </p:spPr>
        <p:txBody>
          <a:bodyPr wrap="square" rtlCol="0">
            <a:spAutoFit/>
          </a:bodyPr>
          <a:lstStyle/>
          <a:p>
            <a:pPr algn="ctr">
              <a:spcBef>
                <a:spcPts val="600"/>
              </a:spcBef>
              <a:spcAft>
                <a:spcPts val="0"/>
              </a:spcAft>
            </a:pPr>
            <a:r>
              <a:rPr lang="en-GB" sz="1200" dirty="0" smtClean="0">
                <a:latin typeface="Franklin Gothic Demi" panose="020B0703020102020204" pitchFamily="34" charset="0"/>
              </a:rPr>
              <a:t>Head of </a:t>
            </a:r>
            <a:r>
              <a:rPr lang="en-GB" sz="1200" dirty="0">
                <a:latin typeface="Franklin Gothic Demi" panose="020B0703020102020204" pitchFamily="34" charset="0"/>
              </a:rPr>
              <a:t> </a:t>
            </a:r>
            <a:r>
              <a:rPr lang="en-GB" sz="1200" dirty="0" smtClean="0">
                <a:latin typeface="Franklin Gothic Demi" panose="020B0703020102020204" pitchFamily="34" charset="0"/>
              </a:rPr>
              <a:t>                   Student Activities</a:t>
            </a:r>
          </a:p>
          <a:p>
            <a:pPr algn="ctr">
              <a:spcBef>
                <a:spcPts val="600"/>
              </a:spcBef>
              <a:spcAft>
                <a:spcPts val="0"/>
              </a:spcAft>
            </a:pPr>
            <a:r>
              <a:rPr lang="en-GB" sz="1200" dirty="0" err="1" smtClean="0">
                <a:latin typeface="Franklin Gothic Demi" panose="020B0703020102020204" pitchFamily="34" charset="0"/>
              </a:rPr>
              <a:t>Pennaeth</a:t>
            </a:r>
            <a:r>
              <a:rPr lang="en-GB" sz="1200" dirty="0" smtClean="0">
                <a:latin typeface="Franklin Gothic Demi" panose="020B0703020102020204" pitchFamily="34" charset="0"/>
              </a:rPr>
              <a:t> </a:t>
            </a:r>
            <a:r>
              <a:rPr lang="en-GB" sz="1200" dirty="0" err="1">
                <a:latin typeface="Franklin Gothic Demi" panose="020B0703020102020204" pitchFamily="34" charset="0"/>
              </a:rPr>
              <a:t>Gweithgareddau</a:t>
            </a:r>
            <a:r>
              <a:rPr lang="en-GB" sz="1200" dirty="0">
                <a:latin typeface="Franklin Gothic Demi" panose="020B0703020102020204" pitchFamily="34" charset="0"/>
              </a:rPr>
              <a:t> </a:t>
            </a:r>
            <a:r>
              <a:rPr lang="en-GB" sz="1200" dirty="0" err="1" smtClean="0">
                <a:latin typeface="Franklin Gothic Demi" panose="020B0703020102020204" pitchFamily="34" charset="0"/>
              </a:rPr>
              <a:t>Myfyrwyr</a:t>
            </a:r>
            <a:endParaRPr lang="en-GB" sz="1200" dirty="0" smtClean="0">
              <a:latin typeface="Franklin Gothic Demi" panose="020B0703020102020204" pitchFamily="34" charset="0"/>
            </a:endParaRPr>
          </a:p>
          <a:p>
            <a:pPr algn="ctr">
              <a:spcBef>
                <a:spcPts val="600"/>
              </a:spcBef>
              <a:spcAft>
                <a:spcPts val="600"/>
              </a:spcAft>
            </a:pPr>
            <a:r>
              <a:rPr lang="en-GB" sz="1200" dirty="0" smtClean="0">
                <a:latin typeface="Franklin Gothic Book" panose="020B0503020102020204" pitchFamily="34" charset="0"/>
              </a:rPr>
              <a:t>Paul Jones</a:t>
            </a:r>
            <a:br>
              <a:rPr lang="en-GB" sz="1200" dirty="0" smtClean="0">
                <a:latin typeface="Franklin Gothic Book" panose="020B0503020102020204" pitchFamily="34" charset="0"/>
              </a:rPr>
            </a:br>
            <a:r>
              <a:rPr lang="en-GB" sz="1200" dirty="0" smtClean="0">
                <a:latin typeface="Franklin Gothic Book" panose="020B0503020102020204" pitchFamily="34" charset="0"/>
                <a:hlinkClick r:id="rId5"/>
              </a:rPr>
              <a:t>JonesPD4@cardiff.ac.uk</a:t>
            </a:r>
            <a:r>
              <a:rPr lang="en-GB" sz="1200" dirty="0" smtClean="0">
                <a:latin typeface="Franklin Gothic Book" panose="020B0503020102020204" pitchFamily="34" charset="0"/>
              </a:rPr>
              <a:t/>
            </a:r>
            <a:br>
              <a:rPr lang="en-GB" sz="1200" dirty="0" smtClean="0">
                <a:latin typeface="Franklin Gothic Book" panose="020B0503020102020204" pitchFamily="34" charset="0"/>
              </a:rPr>
            </a:br>
            <a:r>
              <a:rPr lang="en-GB" sz="1200" dirty="0" smtClean="0">
                <a:latin typeface="Franklin Gothic Book" panose="020B0503020102020204" pitchFamily="34" charset="0"/>
              </a:rPr>
              <a:t>029 2078 1432</a:t>
            </a:r>
            <a:endParaRPr lang="en-GB" sz="1200" dirty="0">
              <a:latin typeface="Franklin Gothic Book" panose="020B0503020102020204" pitchFamily="34" charset="0"/>
            </a:endParaRPr>
          </a:p>
        </p:txBody>
      </p:sp>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23158" r="13417"/>
          <a:stretch/>
        </p:blipFill>
        <p:spPr>
          <a:xfrm>
            <a:off x="4774202" y="1905710"/>
            <a:ext cx="1678240" cy="1764000"/>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19758" r="20954" b="6939"/>
          <a:stretch/>
        </p:blipFill>
        <p:spPr>
          <a:xfrm>
            <a:off x="815144" y="1907705"/>
            <a:ext cx="1684896" cy="1764000"/>
          </a:xfrm>
          <a:prstGeom prst="rect">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20810" r="20865" b="11136"/>
          <a:stretch/>
        </p:blipFill>
        <p:spPr>
          <a:xfrm>
            <a:off x="2759360" y="1905710"/>
            <a:ext cx="1736667" cy="176400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04168" y="1905709"/>
            <a:ext cx="1640320" cy="1763613"/>
          </a:xfrm>
          <a:prstGeom prst="rect">
            <a:avLst/>
          </a:prstGeom>
        </p:spPr>
      </p:pic>
    </p:spTree>
    <p:extLst>
      <p:ext uri="{BB962C8B-B14F-4D97-AF65-F5344CB8AC3E}">
        <p14:creationId xmlns:p14="http://schemas.microsoft.com/office/powerpoint/2010/main" val="34975770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Products can be sold on the website</a:t>
            </a:r>
          </a:p>
          <a:p>
            <a:r>
              <a:rPr lang="en-GB" dirty="0"/>
              <a:t>Quickest and safest way to collect income</a:t>
            </a:r>
          </a:p>
          <a:p>
            <a:r>
              <a:rPr lang="en-GB" dirty="0"/>
              <a:t>Funds raised through the website are added the next working day</a:t>
            </a:r>
          </a:p>
          <a:p>
            <a:r>
              <a:rPr lang="en-GB" dirty="0"/>
              <a:t>Produce sales reports for each </a:t>
            </a:r>
            <a:r>
              <a:rPr lang="en-GB" dirty="0" smtClean="0"/>
              <a:t>product</a:t>
            </a:r>
            <a:endParaRPr lang="en-GB"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 dirty="0"/>
              <a:t>Gall gynnyrch gael eu gwerthu ar y wefan</a:t>
            </a:r>
          </a:p>
          <a:p>
            <a:pPr marL="342900" indent="-342900">
              <a:buFont typeface="Arial" panose="020B0604020202020204" pitchFamily="34" charset="0"/>
              <a:buChar char="•"/>
            </a:pPr>
            <a:r>
              <a:rPr lang="cy" dirty="0"/>
              <a:t>Y ffordd gyflymaf a mwyaf diogel i gasglu incwm</a:t>
            </a:r>
          </a:p>
          <a:p>
            <a:pPr marL="342900" indent="-342900">
              <a:buFont typeface="Arial" panose="020B0604020202020204" pitchFamily="34" charset="0"/>
              <a:buChar char="•"/>
            </a:pPr>
            <a:r>
              <a:rPr lang="cy" dirty="0"/>
              <a:t>Mae cronfeydd sy’n cael eu codi drwy’r wefan yn cael eu hychwanegu y diwrnod gwaith nesaf</a:t>
            </a:r>
          </a:p>
          <a:p>
            <a:pPr marL="342900" indent="-342900">
              <a:buFont typeface="Arial" panose="020B0604020202020204" pitchFamily="34" charset="0"/>
              <a:buChar char="•"/>
            </a:pPr>
            <a:r>
              <a:rPr lang="cy" dirty="0"/>
              <a:t>Cynhyrchwch adroddiadau gwerthiant i bob cynnyrch</a:t>
            </a:r>
            <a:endParaRPr lang="en-GB" dirty="0"/>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err="1" smtClean="0"/>
              <a:t>Websales</a:t>
            </a:r>
            <a:endParaRPr lang="en-GB" dirty="0"/>
          </a:p>
        </p:txBody>
      </p:sp>
      <p:sp>
        <p:nvSpPr>
          <p:cNvPr id="5" name="Content Placeholder 4"/>
          <p:cNvSpPr>
            <a:spLocks noGrp="1"/>
          </p:cNvSpPr>
          <p:nvPr>
            <p:ph sz="quarter" idx="10"/>
          </p:nvPr>
        </p:nvSpPr>
        <p:spPr>
          <a:xfrm>
            <a:off x="4788024" y="700860"/>
            <a:ext cx="4140042" cy="1008063"/>
          </a:xfrm>
        </p:spPr>
        <p:txBody>
          <a:bodyPr/>
          <a:lstStyle/>
          <a:p>
            <a:pPr algn="ctr"/>
            <a:r>
              <a:rPr lang="en-GB" dirty="0" err="1" smtClean="0"/>
              <a:t>Gwerthiant</a:t>
            </a:r>
            <a:r>
              <a:rPr lang="en-GB" dirty="0" smtClean="0"/>
              <a:t> </a:t>
            </a:r>
            <a:r>
              <a:rPr lang="en-GB" dirty="0" err="1" smtClean="0"/>
              <a:t>ar</a:t>
            </a:r>
            <a:r>
              <a:rPr lang="en-GB" dirty="0" smtClean="0"/>
              <a:t> y </a:t>
            </a:r>
            <a:r>
              <a:rPr lang="en-GB" dirty="0" err="1" smtClean="0"/>
              <a:t>wefan</a:t>
            </a:r>
            <a:endParaRPr lang="cy-GB" dirty="0"/>
          </a:p>
        </p:txBody>
      </p:sp>
    </p:spTree>
    <p:extLst>
      <p:ext uri="{BB962C8B-B14F-4D97-AF65-F5344CB8AC3E}">
        <p14:creationId xmlns:p14="http://schemas.microsoft.com/office/powerpoint/2010/main" val="26996661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564904"/>
            <a:ext cx="9144000" cy="1470025"/>
          </a:xfrm>
        </p:spPr>
        <p:txBody>
          <a:bodyPr/>
          <a:lstStyle/>
          <a:p>
            <a:r>
              <a:rPr lang="en-GB" dirty="0" smtClean="0"/>
              <a:t>Expenditure and Outgoings</a:t>
            </a:r>
            <a:br>
              <a:rPr lang="en-GB" dirty="0" smtClean="0"/>
            </a:br>
            <a:r>
              <a:rPr lang="cy" dirty="0"/>
              <a:t>Gwariant ac </a:t>
            </a:r>
            <a:r>
              <a:rPr lang="cy" dirty="0" smtClean="0"/>
              <a:t>All-daliadau</a:t>
            </a:r>
            <a:r>
              <a:rPr lang="cy-GB" dirty="0"/>
              <a:t/>
            </a:r>
            <a:br>
              <a:rPr lang="cy-GB" dirty="0"/>
            </a:br>
            <a:endParaRPr lang="en-GB" dirty="0"/>
          </a:p>
        </p:txBody>
      </p:sp>
    </p:spTree>
    <p:extLst>
      <p:ext uri="{BB962C8B-B14F-4D97-AF65-F5344CB8AC3E}">
        <p14:creationId xmlns:p14="http://schemas.microsoft.com/office/powerpoint/2010/main" val="19325454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Submit for </a:t>
            </a:r>
            <a:r>
              <a:rPr lang="en-GB" dirty="0" smtClean="0">
                <a:latin typeface="Franklin Gothic Demi" panose="020B0703020102020204" pitchFamily="34" charset="0"/>
              </a:rPr>
              <a:t>EXTERNAL</a:t>
            </a:r>
            <a:r>
              <a:rPr lang="en-GB" dirty="0" smtClean="0"/>
              <a:t> </a:t>
            </a:r>
            <a:r>
              <a:rPr lang="en-GB" dirty="0"/>
              <a:t>expenditure, such as to companies or reimburse </a:t>
            </a:r>
            <a:r>
              <a:rPr lang="en-GB" dirty="0" smtClean="0"/>
              <a:t>members</a:t>
            </a:r>
            <a:endParaRPr lang="en-GB" dirty="0"/>
          </a:p>
          <a:p>
            <a:r>
              <a:rPr lang="en-GB" dirty="0"/>
              <a:t>Use the committees’ portal or a paper </a:t>
            </a:r>
            <a:r>
              <a:rPr lang="en-GB" dirty="0" smtClean="0"/>
              <a:t>form</a:t>
            </a:r>
            <a:endParaRPr lang="en-GB" dirty="0"/>
          </a:p>
          <a:p>
            <a:r>
              <a:rPr lang="en-GB" dirty="0"/>
              <a:t>Requests can be paid via bank transfer, cash or </a:t>
            </a:r>
            <a:r>
              <a:rPr lang="en-GB" dirty="0" smtClean="0"/>
              <a:t>cheque</a:t>
            </a:r>
            <a:endParaRPr lang="en-GB" dirty="0"/>
          </a:p>
        </p:txBody>
      </p:sp>
      <p:sp>
        <p:nvSpPr>
          <p:cNvPr id="3" name="Content Placeholder 2"/>
          <p:cNvSpPr>
            <a:spLocks noGrp="1"/>
          </p:cNvSpPr>
          <p:nvPr>
            <p:ph sz="half" idx="2"/>
          </p:nvPr>
        </p:nvSpPr>
        <p:spPr>
          <a:xfrm>
            <a:off x="4644008" y="1907200"/>
            <a:ext cx="4038600" cy="4402120"/>
          </a:xfrm>
        </p:spPr>
        <p:txBody>
          <a:bodyPr/>
          <a:lstStyle/>
          <a:p>
            <a:pPr marL="342900" indent="-342900">
              <a:buFont typeface="Arial" panose="020B0604020202020204" pitchFamily="34" charset="0"/>
              <a:buChar char="•"/>
            </a:pPr>
            <a:r>
              <a:rPr lang="cy" dirty="0"/>
              <a:t>Cyflwynwch ar gyfer gwariant </a:t>
            </a:r>
            <a:r>
              <a:rPr lang="cy" dirty="0">
                <a:latin typeface="Franklin Gothic Demi" panose="020B0703020102020204" pitchFamily="34" charset="0"/>
              </a:rPr>
              <a:t>ALLANOL</a:t>
            </a:r>
            <a:r>
              <a:rPr lang="cy" dirty="0"/>
              <a:t> megis cwmnïau neu ad-dalu aelodau </a:t>
            </a:r>
            <a:endParaRPr lang="en-GB" dirty="0"/>
          </a:p>
          <a:p>
            <a:pPr marL="342900" indent="-342900">
              <a:buFont typeface="Arial" panose="020B0604020202020204" pitchFamily="34" charset="0"/>
              <a:buChar char="•"/>
            </a:pPr>
            <a:r>
              <a:rPr lang="cy" dirty="0"/>
              <a:t>Defnyddiwch borth y pwyllgor neu ffurflen bapur</a:t>
            </a:r>
            <a:endParaRPr lang="en-GB" dirty="0"/>
          </a:p>
          <a:p>
            <a:pPr marL="342900" indent="-342900">
              <a:buFont typeface="Arial" panose="020B0604020202020204" pitchFamily="34" charset="0"/>
              <a:buChar char="•"/>
            </a:pPr>
            <a:r>
              <a:rPr lang="cy" dirty="0"/>
              <a:t>Gall </a:t>
            </a:r>
            <a:r>
              <a:rPr lang="cy" dirty="0" smtClean="0"/>
              <a:t>ceisiadau </a:t>
            </a:r>
            <a:r>
              <a:rPr lang="cy" dirty="0"/>
              <a:t>gael eu talu drwy drosglwyddiad banc, arian parod neu siec</a:t>
            </a:r>
            <a:endParaRPr lang="en-GB" dirty="0"/>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816424" cy="998984"/>
          </a:xfrm>
        </p:spPr>
        <p:txBody>
          <a:bodyPr/>
          <a:lstStyle/>
          <a:p>
            <a:r>
              <a:rPr lang="en-GB" dirty="0" smtClean="0"/>
              <a:t>Finance Requests</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a:t>Ceisiadau Cyllid</a:t>
            </a:r>
          </a:p>
        </p:txBody>
      </p:sp>
    </p:spTree>
    <p:extLst>
      <p:ext uri="{BB962C8B-B14F-4D97-AF65-F5344CB8AC3E}">
        <p14:creationId xmlns:p14="http://schemas.microsoft.com/office/powerpoint/2010/main" val="24742382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p:cNvGraphicFramePr>
          <p:nvPr>
            <p:extLst/>
          </p:nvPr>
        </p:nvGraphicFramePr>
        <p:xfrm>
          <a:off x="251520" y="1124744"/>
          <a:ext cx="8535039" cy="2205752"/>
        </p:xfrm>
        <a:graphic>
          <a:graphicData uri="http://schemas.openxmlformats.org/drawingml/2006/table">
            <a:tbl>
              <a:tblPr firstRow="1" bandRow="1">
                <a:tableStyleId>{F5AB1C69-6EDB-4FF4-983F-18BD219EF322}</a:tableStyleId>
              </a:tblPr>
              <a:tblGrid>
                <a:gridCol w="2845013">
                  <a:extLst>
                    <a:ext uri="{9D8B030D-6E8A-4147-A177-3AD203B41FA5}">
                      <a16:colId xmlns:a16="http://schemas.microsoft.com/office/drawing/2014/main" val="20000"/>
                    </a:ext>
                  </a:extLst>
                </a:gridCol>
                <a:gridCol w="2845013">
                  <a:extLst>
                    <a:ext uri="{9D8B030D-6E8A-4147-A177-3AD203B41FA5}">
                      <a16:colId xmlns:a16="http://schemas.microsoft.com/office/drawing/2014/main" val="20001"/>
                    </a:ext>
                  </a:extLst>
                </a:gridCol>
                <a:gridCol w="2845013">
                  <a:extLst>
                    <a:ext uri="{9D8B030D-6E8A-4147-A177-3AD203B41FA5}">
                      <a16:colId xmlns:a16="http://schemas.microsoft.com/office/drawing/2014/main" val="20002"/>
                    </a:ext>
                  </a:extLst>
                </a:gridCol>
              </a:tblGrid>
              <a:tr h="404178">
                <a:tc>
                  <a:txBody>
                    <a:bodyPr/>
                    <a:lstStyle/>
                    <a:p>
                      <a:pPr algn="ctr"/>
                      <a:r>
                        <a:rPr lang="en-GB" sz="2000" dirty="0" smtClean="0"/>
                        <a:t>Bank Transfer</a:t>
                      </a:r>
                      <a:endParaRPr lang="en-GB" sz="2000" dirty="0"/>
                    </a:p>
                  </a:txBody>
                  <a:tcPr marL="109478" marR="109478" marT="54739" marB="54739"/>
                </a:tc>
                <a:tc>
                  <a:txBody>
                    <a:bodyPr/>
                    <a:lstStyle/>
                    <a:p>
                      <a:pPr algn="ctr"/>
                      <a:r>
                        <a:rPr lang="en-GB" sz="2000" dirty="0" smtClean="0"/>
                        <a:t>Cash</a:t>
                      </a:r>
                      <a:endParaRPr lang="en-GB" sz="2000" dirty="0"/>
                    </a:p>
                  </a:txBody>
                  <a:tcPr marL="109478" marR="109478" marT="54739" marB="54739"/>
                </a:tc>
                <a:tc>
                  <a:txBody>
                    <a:bodyPr/>
                    <a:lstStyle/>
                    <a:p>
                      <a:pPr algn="ctr"/>
                      <a:r>
                        <a:rPr lang="en-GB" sz="2000" dirty="0" smtClean="0"/>
                        <a:t>Cheque</a:t>
                      </a:r>
                      <a:endParaRPr lang="en-GB" sz="2000" dirty="0"/>
                    </a:p>
                  </a:txBody>
                  <a:tcPr marL="109478" marR="109478" marT="54739" marB="54739"/>
                </a:tc>
                <a:extLst>
                  <a:ext uri="{0D108BD9-81ED-4DB2-BD59-A6C34878D82A}">
                    <a16:rowId xmlns:a16="http://schemas.microsoft.com/office/drawing/2014/main" val="10000"/>
                  </a:ext>
                </a:extLst>
              </a:tr>
              <a:tr h="592844">
                <a:tc>
                  <a:txBody>
                    <a:bodyPr/>
                    <a:lstStyle/>
                    <a:p>
                      <a:r>
                        <a:rPr lang="en-GB" sz="1600" dirty="0" smtClean="0"/>
                        <a:t>Easiest</a:t>
                      </a:r>
                      <a:r>
                        <a:rPr lang="en-GB" sz="1600" baseline="0" dirty="0" smtClean="0"/>
                        <a:t> </a:t>
                      </a:r>
                      <a:r>
                        <a:rPr lang="en-GB" sz="1600" dirty="0" smtClean="0"/>
                        <a:t>and</a:t>
                      </a:r>
                      <a:r>
                        <a:rPr lang="en-GB" sz="1600" baseline="0" dirty="0" smtClean="0"/>
                        <a:t> safest method of payment</a:t>
                      </a:r>
                      <a:endParaRPr lang="en-GB" sz="1600" dirty="0"/>
                    </a:p>
                  </a:txBody>
                  <a:tcPr marL="109478" marR="109478" marT="54739" marB="5473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t>Available</a:t>
                      </a:r>
                      <a:r>
                        <a:rPr lang="en-GB" sz="1600" baseline="0" dirty="0" smtClean="0"/>
                        <a:t> to collect from Finance next working day</a:t>
                      </a:r>
                      <a:endParaRPr lang="en-GB" sz="1600" dirty="0"/>
                    </a:p>
                  </a:txBody>
                  <a:tcPr marL="109478" marR="109478" marT="54739" marB="54739"/>
                </a:tc>
                <a:tc>
                  <a:txBody>
                    <a:bodyPr/>
                    <a:lstStyle/>
                    <a:p>
                      <a:r>
                        <a:rPr lang="en-GB" sz="1600" dirty="0" smtClean="0"/>
                        <a:t>Can be collected or posted</a:t>
                      </a:r>
                      <a:endParaRPr lang="en-GB" sz="1600" dirty="0"/>
                    </a:p>
                  </a:txBody>
                  <a:tcPr marL="109478" marR="109478" marT="54739" marB="54739"/>
                </a:tc>
                <a:extLst>
                  <a:ext uri="{0D108BD9-81ED-4DB2-BD59-A6C34878D82A}">
                    <a16:rowId xmlns:a16="http://schemas.microsoft.com/office/drawing/2014/main" val="10001"/>
                  </a:ext>
                </a:extLst>
              </a:tr>
              <a:tr h="572739">
                <a:tc>
                  <a:txBody>
                    <a:bodyPr/>
                    <a:lstStyle/>
                    <a:p>
                      <a:r>
                        <a:rPr lang="en-GB" sz="1600" dirty="0" smtClean="0"/>
                        <a:t>Allow</a:t>
                      </a:r>
                      <a:r>
                        <a:rPr lang="en-GB" sz="1600" baseline="0" dirty="0" smtClean="0"/>
                        <a:t> three to five working days for processing</a:t>
                      </a:r>
                      <a:endParaRPr lang="en-GB" sz="1600" dirty="0"/>
                    </a:p>
                  </a:txBody>
                  <a:tcPr marL="109478" marR="109478" marT="54739" marB="5473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t>Must be collected by the named payee</a:t>
                      </a:r>
                    </a:p>
                  </a:txBody>
                  <a:tcPr marL="109478" marR="109478" marT="54739" marB="54739"/>
                </a:tc>
                <a:tc>
                  <a:txBody>
                    <a:bodyPr/>
                    <a:lstStyle/>
                    <a:p>
                      <a:r>
                        <a:rPr lang="en-GB" sz="1600" dirty="0" smtClean="0"/>
                        <a:t>Available next</a:t>
                      </a:r>
                      <a:r>
                        <a:rPr lang="en-GB" sz="1600" baseline="0" dirty="0" smtClean="0"/>
                        <a:t> working day</a:t>
                      </a:r>
                      <a:endParaRPr lang="en-GB" sz="1600" dirty="0"/>
                    </a:p>
                  </a:txBody>
                  <a:tcPr marL="109478" marR="109478" marT="54739" marB="54739"/>
                </a:tc>
                <a:extLst>
                  <a:ext uri="{0D108BD9-81ED-4DB2-BD59-A6C34878D82A}">
                    <a16:rowId xmlns:a16="http://schemas.microsoft.com/office/drawing/2014/main" val="10002"/>
                  </a:ext>
                </a:extLst>
              </a:tr>
              <a:tr h="582600">
                <a:tc>
                  <a:txBody>
                    <a:bodyPr/>
                    <a:lstStyle/>
                    <a:p>
                      <a:r>
                        <a:rPr lang="en-GB" sz="1600" dirty="0" smtClean="0"/>
                        <a:t>Remittance can be provided </a:t>
                      </a:r>
                      <a:endParaRPr lang="en-GB" sz="1600" dirty="0"/>
                    </a:p>
                  </a:txBody>
                  <a:tcPr marL="109478" marR="109478" marT="54739" marB="5473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t>Should only be used for small amounts</a:t>
                      </a:r>
                    </a:p>
                  </a:txBody>
                  <a:tcPr marL="109478" marR="109478" marT="54739" marB="54739"/>
                </a:tc>
                <a:tc>
                  <a:txBody>
                    <a:bodyPr/>
                    <a:lstStyle/>
                    <a:p>
                      <a:r>
                        <a:rPr lang="en-GB" sz="1600" dirty="0" smtClean="0"/>
                        <a:t>Should</a:t>
                      </a:r>
                      <a:r>
                        <a:rPr lang="en-GB" sz="1600" baseline="0" dirty="0" smtClean="0"/>
                        <a:t> be avoided if possible</a:t>
                      </a:r>
                      <a:endParaRPr lang="en-GB" sz="1600" dirty="0"/>
                    </a:p>
                  </a:txBody>
                  <a:tcPr marL="109478" marR="109478" marT="54739" marB="54739"/>
                </a:tc>
                <a:extLst>
                  <a:ext uri="{0D108BD9-81ED-4DB2-BD59-A6C34878D82A}">
                    <a16:rowId xmlns:a16="http://schemas.microsoft.com/office/drawing/2014/main" val="10003"/>
                  </a:ext>
                </a:extLst>
              </a:tr>
            </a:tbl>
          </a:graphicData>
        </a:graphic>
      </p:graphicFrame>
      <p:graphicFrame>
        <p:nvGraphicFramePr>
          <p:cNvPr id="8" name="Content Placeholder 5"/>
          <p:cNvGraphicFramePr>
            <a:graphicFrameLocks/>
          </p:cNvGraphicFramePr>
          <p:nvPr>
            <p:extLst/>
          </p:nvPr>
        </p:nvGraphicFramePr>
        <p:xfrm>
          <a:off x="251520" y="3501008"/>
          <a:ext cx="8535039" cy="2754392"/>
        </p:xfrm>
        <a:graphic>
          <a:graphicData uri="http://schemas.openxmlformats.org/drawingml/2006/table">
            <a:tbl>
              <a:tblPr firstRow="1" bandRow="1">
                <a:tableStyleId>{F5AB1C69-6EDB-4FF4-983F-18BD219EF322}</a:tableStyleId>
              </a:tblPr>
              <a:tblGrid>
                <a:gridCol w="2845013">
                  <a:extLst>
                    <a:ext uri="{9D8B030D-6E8A-4147-A177-3AD203B41FA5}">
                      <a16:colId xmlns:a16="http://schemas.microsoft.com/office/drawing/2014/main" val="20000"/>
                    </a:ext>
                  </a:extLst>
                </a:gridCol>
                <a:gridCol w="2845013">
                  <a:extLst>
                    <a:ext uri="{9D8B030D-6E8A-4147-A177-3AD203B41FA5}">
                      <a16:colId xmlns:a16="http://schemas.microsoft.com/office/drawing/2014/main" val="20001"/>
                    </a:ext>
                  </a:extLst>
                </a:gridCol>
                <a:gridCol w="2845013">
                  <a:extLst>
                    <a:ext uri="{9D8B030D-6E8A-4147-A177-3AD203B41FA5}">
                      <a16:colId xmlns:a16="http://schemas.microsoft.com/office/drawing/2014/main" val="20002"/>
                    </a:ext>
                  </a:extLst>
                </a:gridCol>
              </a:tblGrid>
              <a:tr h="404178">
                <a:tc>
                  <a:txBody>
                    <a:bodyPr/>
                    <a:lstStyle/>
                    <a:p>
                      <a:pPr algn="ctr"/>
                      <a:r>
                        <a:rPr lang="en-GB" sz="2000" dirty="0" err="1" smtClean="0"/>
                        <a:t>Trosglwyddiad</a:t>
                      </a:r>
                      <a:r>
                        <a:rPr lang="en-GB" sz="2000" dirty="0" smtClean="0"/>
                        <a:t> </a:t>
                      </a:r>
                      <a:br>
                        <a:rPr lang="en-GB" sz="2000" dirty="0" smtClean="0"/>
                      </a:br>
                      <a:r>
                        <a:rPr lang="en-GB" sz="2000" dirty="0" smtClean="0"/>
                        <a:t>Banc</a:t>
                      </a:r>
                      <a:endParaRPr lang="en-GB" sz="2000" dirty="0"/>
                    </a:p>
                  </a:txBody>
                  <a:tcPr marL="109478" marR="109478" marT="54739" marB="5473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smtClean="0"/>
                        <a:t>Arian </a:t>
                      </a:r>
                      <a:r>
                        <a:rPr lang="en-GB" sz="2000" dirty="0" err="1" smtClean="0"/>
                        <a:t>Parod</a:t>
                      </a:r>
                      <a:endParaRPr lang="en-GB" sz="2000" dirty="0" smtClean="0"/>
                    </a:p>
                  </a:txBody>
                  <a:tcPr marL="109478" marR="109478" marT="54739" marB="54739"/>
                </a:tc>
                <a:tc>
                  <a:txBody>
                    <a:bodyPr/>
                    <a:lstStyle/>
                    <a:p>
                      <a:pPr algn="ctr"/>
                      <a:r>
                        <a:rPr lang="en-GB" sz="2000" dirty="0" err="1" smtClean="0"/>
                        <a:t>Siec</a:t>
                      </a:r>
                      <a:endParaRPr lang="en-GB" sz="2000" dirty="0"/>
                    </a:p>
                  </a:txBody>
                  <a:tcPr marL="109478" marR="109478" marT="54739" marB="54739"/>
                </a:tc>
                <a:extLst>
                  <a:ext uri="{0D108BD9-81ED-4DB2-BD59-A6C34878D82A}">
                    <a16:rowId xmlns:a16="http://schemas.microsoft.com/office/drawing/2014/main" val="10000"/>
                  </a:ext>
                </a:extLst>
              </a:tr>
              <a:tr h="592844">
                <a:tc>
                  <a:txBody>
                    <a:bodyPr/>
                    <a:lstStyle/>
                    <a:p>
                      <a:pPr rtl="0"/>
                      <a:r>
                        <a:rPr lang="cy" sz="1600" dirty="0"/>
                        <a:t>Y ffordd gyflymaf a mwyaf diogel i wneud taliad</a:t>
                      </a:r>
                      <a:endParaRPr lang="en-GB" sz="1600" dirty="0"/>
                    </a:p>
                  </a:txBody>
                  <a:tcPr marL="109478" marR="109478" marT="54739" marB="5473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600"/>
                        <a:t>Ar gael i’w gasglu o Cyllid y diwrnod gwaith nesaf</a:t>
                      </a:r>
                      <a:endParaRPr lang="en-GB" sz="1600" dirty="0"/>
                    </a:p>
                  </a:txBody>
                  <a:tcPr marL="109478" marR="109478" marT="54739" marB="54739"/>
                </a:tc>
                <a:tc>
                  <a:txBody>
                    <a:bodyPr/>
                    <a:lstStyle/>
                    <a:p>
                      <a:pPr rtl="0"/>
                      <a:r>
                        <a:rPr lang="cy" sz="1600"/>
                        <a:t>Gall gael ei gasglu neu ei bostio</a:t>
                      </a:r>
                      <a:endParaRPr lang="en-GB" sz="1600" dirty="0"/>
                    </a:p>
                  </a:txBody>
                  <a:tcPr marL="109478" marR="109478" marT="54739" marB="54739"/>
                </a:tc>
                <a:extLst>
                  <a:ext uri="{0D108BD9-81ED-4DB2-BD59-A6C34878D82A}">
                    <a16:rowId xmlns:a16="http://schemas.microsoft.com/office/drawing/2014/main" val="10001"/>
                  </a:ext>
                </a:extLst>
              </a:tr>
              <a:tr h="572739">
                <a:tc>
                  <a:txBody>
                    <a:bodyPr/>
                    <a:lstStyle/>
                    <a:p>
                      <a:pPr rtl="0"/>
                      <a:r>
                        <a:rPr lang="cy" sz="1600"/>
                        <a:t>Galluogwch tri i bump diwrnod gwaith i brosesu eich cais</a:t>
                      </a:r>
                      <a:endParaRPr lang="en-GB" sz="1600" dirty="0"/>
                    </a:p>
                  </a:txBody>
                  <a:tcPr marL="109478" marR="109478" marT="54739" marB="5473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600" dirty="0"/>
                        <a:t>Rhaid cael ei gasglu gan y taledig a enwir </a:t>
                      </a:r>
                    </a:p>
                  </a:txBody>
                  <a:tcPr marL="109478" marR="109478" marT="54739" marB="54739"/>
                </a:tc>
                <a:tc>
                  <a:txBody>
                    <a:bodyPr/>
                    <a:lstStyle/>
                    <a:p>
                      <a:pPr rtl="0"/>
                      <a:r>
                        <a:rPr lang="cy" sz="1600" dirty="0"/>
                        <a:t>Ar gael </a:t>
                      </a:r>
                      <a:r>
                        <a:rPr lang="cy" sz="1600" dirty="0" smtClean="0"/>
                        <a:t>y diwrnod </a:t>
                      </a:r>
                      <a:r>
                        <a:rPr lang="cy" sz="1600" dirty="0"/>
                        <a:t>gwaith nesaf</a:t>
                      </a:r>
                      <a:endParaRPr lang="en-GB" sz="1600" dirty="0"/>
                    </a:p>
                  </a:txBody>
                  <a:tcPr marL="109478" marR="109478" marT="54739" marB="54739"/>
                </a:tc>
                <a:extLst>
                  <a:ext uri="{0D108BD9-81ED-4DB2-BD59-A6C34878D82A}">
                    <a16:rowId xmlns:a16="http://schemas.microsoft.com/office/drawing/2014/main" val="10002"/>
                  </a:ext>
                </a:extLst>
              </a:tr>
              <a:tr h="582600">
                <a:tc>
                  <a:txBody>
                    <a:bodyPr/>
                    <a:lstStyle/>
                    <a:p>
                      <a:pPr rtl="0"/>
                      <a:r>
                        <a:rPr lang="cy" sz="1600"/>
                        <a:t>Gellir darparu hysbysiad </a:t>
                      </a:r>
                      <a:endParaRPr lang="en-GB" sz="1600" dirty="0"/>
                    </a:p>
                  </a:txBody>
                  <a:tcPr marL="109478" marR="109478" marT="54739" marB="5473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 sz="1600"/>
                        <a:t>Dylid ei ddefnyddio ar gyfer symiau bach yn unig</a:t>
                      </a:r>
                    </a:p>
                  </a:txBody>
                  <a:tcPr marL="109478" marR="109478" marT="54739" marB="54739"/>
                </a:tc>
                <a:tc>
                  <a:txBody>
                    <a:bodyPr/>
                    <a:lstStyle/>
                    <a:p>
                      <a:pPr rtl="0"/>
                      <a:r>
                        <a:rPr lang="cy" sz="1600" dirty="0"/>
                        <a:t>Dylid ei osgoi os yn bosib</a:t>
                      </a:r>
                      <a:endParaRPr lang="en-GB" sz="1600" dirty="0"/>
                    </a:p>
                  </a:txBody>
                  <a:tcPr marL="109478" marR="109478" marT="54739" marB="54739"/>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665257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89620" y="1412776"/>
            <a:ext cx="3740224" cy="4402120"/>
          </a:xfrm>
        </p:spPr>
        <p:txBody>
          <a:bodyPr/>
          <a:lstStyle/>
          <a:p>
            <a:r>
              <a:rPr lang="en-GB" dirty="0"/>
              <a:t>Can only be submitted by treasurer/president</a:t>
            </a:r>
          </a:p>
          <a:p>
            <a:r>
              <a:rPr lang="en-GB" dirty="0" smtClean="0">
                <a:latin typeface="Franklin Gothic Demi" panose="020B0703020102020204" pitchFamily="34" charset="0"/>
              </a:rPr>
              <a:t>MUST NOT </a:t>
            </a:r>
            <a:r>
              <a:rPr lang="en-GB" dirty="0"/>
              <a:t>be payable to yourself</a:t>
            </a:r>
          </a:p>
          <a:p>
            <a:r>
              <a:rPr lang="en-GB" dirty="0"/>
              <a:t>Needs to be authorised by </a:t>
            </a:r>
            <a:r>
              <a:rPr lang="en-GB" dirty="0" smtClean="0"/>
              <a:t>AU/Societies </a:t>
            </a:r>
            <a:r>
              <a:rPr lang="en-GB" dirty="0"/>
              <a:t>staff</a:t>
            </a:r>
          </a:p>
          <a:p>
            <a:r>
              <a:rPr lang="en-GB" dirty="0" smtClean="0"/>
              <a:t>Always allow enough time </a:t>
            </a:r>
            <a:r>
              <a:rPr lang="en-GB" dirty="0"/>
              <a:t>for requests to be </a:t>
            </a:r>
            <a:r>
              <a:rPr lang="en-GB" dirty="0" smtClean="0"/>
              <a:t>processed</a:t>
            </a:r>
            <a:endParaRPr lang="en-GB" dirty="0"/>
          </a:p>
        </p:txBody>
      </p:sp>
      <p:sp>
        <p:nvSpPr>
          <p:cNvPr id="3" name="Content Placeholder 2"/>
          <p:cNvSpPr>
            <a:spLocks noGrp="1"/>
          </p:cNvSpPr>
          <p:nvPr>
            <p:ph sz="half" idx="2"/>
          </p:nvPr>
        </p:nvSpPr>
        <p:spPr>
          <a:xfrm>
            <a:off x="4716016" y="1412776"/>
            <a:ext cx="4038600" cy="4402120"/>
          </a:xfrm>
        </p:spPr>
        <p:txBody>
          <a:bodyPr/>
          <a:lstStyle/>
          <a:p>
            <a:pPr marL="342900" indent="-342900">
              <a:buFont typeface="Arial" panose="020B0604020202020204" pitchFamily="34" charset="0"/>
              <a:buChar char="•"/>
            </a:pPr>
            <a:r>
              <a:rPr lang="cy" dirty="0"/>
              <a:t>Gall gael ei gyflwyno gan y trysorydd/llywydd yn unig</a:t>
            </a:r>
          </a:p>
          <a:p>
            <a:pPr marL="342900" indent="-342900">
              <a:buFont typeface="Arial" panose="020B0604020202020204" pitchFamily="34" charset="0"/>
              <a:buChar char="•"/>
            </a:pPr>
            <a:r>
              <a:rPr lang="cy" dirty="0">
                <a:latin typeface="Franklin Gothic Demi" panose="020B0703020102020204" pitchFamily="34" charset="0"/>
              </a:rPr>
              <a:t>NI DDYLID </a:t>
            </a:r>
            <a:r>
              <a:rPr lang="cy" dirty="0"/>
              <a:t>fod yn daladwy i chi eich hunain</a:t>
            </a:r>
          </a:p>
          <a:p>
            <a:pPr marL="342900" indent="-342900">
              <a:buFont typeface="Arial" panose="020B0604020202020204" pitchFamily="34" charset="0"/>
              <a:buChar char="•"/>
            </a:pPr>
            <a:r>
              <a:rPr lang="cy" dirty="0"/>
              <a:t>Rhaid iddo gael ei awdurdodi gan staff yr Undeb Athletaidd/ staff y Cymdeithasau</a:t>
            </a:r>
          </a:p>
          <a:p>
            <a:pPr marL="342900" indent="-342900">
              <a:buFont typeface="Arial" panose="020B0604020202020204" pitchFamily="34" charset="0"/>
              <a:buChar char="•"/>
            </a:pPr>
            <a:r>
              <a:rPr lang="cy" dirty="0"/>
              <a:t>Sicrhewch eich bod yn caniatáu digon o amser i brosesu eich </a:t>
            </a:r>
            <a:r>
              <a:rPr lang="cy" dirty="0" smtClean="0"/>
              <a:t>cais</a:t>
            </a:r>
            <a:endParaRPr lang="cy-GB" dirty="0"/>
          </a:p>
        </p:txBody>
      </p:sp>
      <p:sp>
        <p:nvSpPr>
          <p:cNvPr id="4" name="Title 3"/>
          <p:cNvSpPr>
            <a:spLocks noGrp="1"/>
          </p:cNvSpPr>
          <p:nvPr>
            <p:ph type="title"/>
          </p:nvPr>
        </p:nvSpPr>
        <p:spPr>
          <a:xfrm>
            <a:off x="251520" y="709939"/>
            <a:ext cx="3816424" cy="998984"/>
          </a:xfrm>
        </p:spPr>
        <p:txBody>
          <a:bodyPr/>
          <a:lstStyle/>
          <a:p>
            <a:r>
              <a:rPr lang="en-GB" dirty="0" smtClean="0"/>
              <a:t>Finance Requests</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a:t>Ceisiadau </a:t>
            </a:r>
            <a:r>
              <a:rPr lang="cy-GB" dirty="0" smtClean="0"/>
              <a:t>Cyllid</a:t>
            </a:r>
            <a:endParaRPr lang="cy-GB" dirty="0"/>
          </a:p>
        </p:txBody>
      </p:sp>
    </p:spTree>
    <p:extLst>
      <p:ext uri="{BB962C8B-B14F-4D97-AF65-F5344CB8AC3E}">
        <p14:creationId xmlns:p14="http://schemas.microsoft.com/office/powerpoint/2010/main" val="25425896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latin typeface="Franklin Gothic Demi" panose="020B0703020102020204" pitchFamily="34" charset="0"/>
              </a:rPr>
              <a:t>MUST</a:t>
            </a:r>
            <a:r>
              <a:rPr lang="en-GB" dirty="0" smtClean="0"/>
              <a:t> </a:t>
            </a:r>
            <a:r>
              <a:rPr lang="en-GB" dirty="0"/>
              <a:t>have suitable evidence </a:t>
            </a:r>
            <a:r>
              <a:rPr lang="en-GB" dirty="0" smtClean="0"/>
              <a:t>attached (invoices, itemised receipts etc.)</a:t>
            </a:r>
          </a:p>
          <a:p>
            <a:r>
              <a:rPr lang="en-GB" dirty="0" smtClean="0">
                <a:latin typeface="Franklin Gothic Book" panose="020B0503020102020204" pitchFamily="34" charset="0"/>
              </a:rPr>
              <a:t>Evidence</a:t>
            </a:r>
            <a:r>
              <a:rPr lang="en-GB" dirty="0" smtClean="0">
                <a:latin typeface="Franklin Gothic Demi" panose="020B0703020102020204" pitchFamily="34" charset="0"/>
              </a:rPr>
              <a:t> MUST</a:t>
            </a:r>
            <a:r>
              <a:rPr lang="en-GB" dirty="0" smtClean="0"/>
              <a:t> show exactly where money is being spent and </a:t>
            </a:r>
            <a:r>
              <a:rPr lang="en-GB" dirty="0"/>
              <a:t>how </a:t>
            </a:r>
            <a:r>
              <a:rPr lang="en-GB" dirty="0" smtClean="0"/>
              <a:t>much, and match the request amount</a:t>
            </a:r>
            <a:endParaRPr lang="en-GB" dirty="0"/>
          </a:p>
        </p:txBody>
      </p:sp>
      <p:sp>
        <p:nvSpPr>
          <p:cNvPr id="3" name="Content Placeholder 2"/>
          <p:cNvSpPr>
            <a:spLocks noGrp="1"/>
          </p:cNvSpPr>
          <p:nvPr>
            <p:ph sz="half" idx="2"/>
          </p:nvPr>
        </p:nvSpPr>
        <p:spPr>
          <a:xfrm>
            <a:off x="4644008" y="1907200"/>
            <a:ext cx="4038600" cy="4402120"/>
          </a:xfrm>
        </p:spPr>
        <p:txBody>
          <a:bodyPr/>
          <a:lstStyle/>
          <a:p>
            <a:pPr marL="342900" indent="-342900">
              <a:buFont typeface="Arial" panose="020B0604020202020204" pitchFamily="34" charset="0"/>
              <a:buChar char="•"/>
            </a:pPr>
            <a:r>
              <a:rPr lang="cy" dirty="0">
                <a:latin typeface="Franklin Gothic Demi" panose="020B0703020102020204" pitchFamily="34" charset="0"/>
              </a:rPr>
              <a:t>RHAID </a:t>
            </a:r>
            <a:r>
              <a:rPr lang="cy" dirty="0"/>
              <a:t> cael tystiolaeth addas wedi’i atodi (anfonebau, derbynebau eitemedig ayyb.)</a:t>
            </a:r>
          </a:p>
          <a:p>
            <a:pPr marL="342900" indent="-342900">
              <a:buFont typeface="Arial" panose="020B0604020202020204" pitchFamily="34" charset="0"/>
              <a:buChar char="•"/>
            </a:pPr>
            <a:r>
              <a:rPr lang="cy" dirty="0">
                <a:latin typeface="Franklin Gothic Book" panose="020B0503020102020204" pitchFamily="34" charset="0"/>
              </a:rPr>
              <a:t>RHAID </a:t>
            </a:r>
            <a:r>
              <a:rPr lang="cy" dirty="0" smtClean="0">
                <a:latin typeface="Franklin Gothic Book" panose="020B0503020102020204" pitchFamily="34" charset="0"/>
              </a:rPr>
              <a:t>i’r</a:t>
            </a:r>
            <a:r>
              <a:rPr lang="cy" dirty="0" smtClean="0">
                <a:latin typeface="Franklin Gothic Demi" panose="020B0703020102020204" pitchFamily="34" charset="0"/>
              </a:rPr>
              <a:t> </a:t>
            </a:r>
            <a:r>
              <a:rPr lang="cy" dirty="0">
                <a:latin typeface="Franklin Gothic Demi" panose="020B0703020102020204" pitchFamily="34" charset="0"/>
              </a:rPr>
              <a:t>dystiolaeth </a:t>
            </a:r>
            <a:r>
              <a:rPr lang="cy" dirty="0"/>
              <a:t>ddangos yn union lle mae’r arian yn cael ei wario a faint, a </a:t>
            </a:r>
            <a:r>
              <a:rPr lang="cy" dirty="0" smtClean="0"/>
              <a:t>chyd-fynd </a:t>
            </a:r>
            <a:r>
              <a:rPr lang="cy" dirty="0"/>
              <a:t>a’r swm a ofynnir amdano</a:t>
            </a:r>
            <a:endParaRPr lang="en-GB" dirty="0"/>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816424" cy="998984"/>
          </a:xfrm>
        </p:spPr>
        <p:txBody>
          <a:bodyPr/>
          <a:lstStyle/>
          <a:p>
            <a:r>
              <a:rPr lang="en-GB" dirty="0" smtClean="0"/>
              <a:t>Finance Requests</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a:t>Ceisiadau </a:t>
            </a:r>
            <a:r>
              <a:rPr lang="cy-GB" dirty="0" smtClean="0"/>
              <a:t>Cyllid</a:t>
            </a:r>
            <a:endParaRPr lang="cy-GB" dirty="0"/>
          </a:p>
        </p:txBody>
      </p:sp>
    </p:spTree>
    <p:extLst>
      <p:ext uri="{BB962C8B-B14F-4D97-AF65-F5344CB8AC3E}">
        <p14:creationId xmlns:p14="http://schemas.microsoft.com/office/powerpoint/2010/main" val="920067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Individuals who provide services to your group must do so on a self-employed basis</a:t>
            </a:r>
          </a:p>
          <a:p>
            <a:r>
              <a:rPr lang="en-GB" dirty="0" smtClean="0"/>
              <a:t>They are responsible for declaring and paying any taxes</a:t>
            </a:r>
          </a:p>
          <a:p>
            <a:r>
              <a:rPr lang="en-GB" dirty="0" smtClean="0"/>
              <a:t>Invoices </a:t>
            </a:r>
            <a:r>
              <a:rPr lang="en-GB" dirty="0" smtClean="0">
                <a:latin typeface="Franklin Gothic Demi" panose="020B0703020102020204" pitchFamily="34" charset="0"/>
              </a:rPr>
              <a:t>MUST</a:t>
            </a:r>
            <a:r>
              <a:rPr lang="en-GB" dirty="0" smtClean="0"/>
              <a:t> be provided – no invoice, no payment</a:t>
            </a:r>
            <a:endParaRPr lang="en-GB"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 dirty="0"/>
              <a:t>Mae’n rhaid i unigolion sy’n darparu gwasanaethau i’ch grwp wneud hynny ar sail hunan-gyflogedig</a:t>
            </a:r>
          </a:p>
          <a:p>
            <a:pPr marL="342900" indent="-342900">
              <a:buFont typeface="Arial" panose="020B0604020202020204" pitchFamily="34" charset="0"/>
              <a:buChar char="•"/>
            </a:pPr>
            <a:r>
              <a:rPr lang="cy" dirty="0" smtClean="0"/>
              <a:t>Maen </a:t>
            </a:r>
            <a:r>
              <a:rPr lang="cy" dirty="0"/>
              <a:t>nhw’n gyfrifol am ddatgan a thalu trethi</a:t>
            </a:r>
          </a:p>
          <a:p>
            <a:pPr marL="342900" indent="-342900">
              <a:buFont typeface="Arial" panose="020B0604020202020204" pitchFamily="34" charset="0"/>
              <a:buChar char="•"/>
            </a:pPr>
            <a:r>
              <a:rPr lang="cy" dirty="0">
                <a:latin typeface="Franklin Gothic Demi" panose="020B0703020102020204" pitchFamily="34" charset="0"/>
              </a:rPr>
              <a:t>RHAID</a:t>
            </a:r>
            <a:r>
              <a:rPr lang="cy" dirty="0"/>
              <a:t> i anfonebau gael eu darparu - dim </a:t>
            </a:r>
            <a:r>
              <a:rPr lang="cy" dirty="0" smtClean="0"/>
              <a:t>anfoneb, </a:t>
            </a:r>
            <a:r>
              <a:rPr lang="cy" dirty="0"/>
              <a:t>dim taliad</a:t>
            </a:r>
            <a:endParaRPr lang="en-GB" dirty="0"/>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816424" cy="998984"/>
          </a:xfrm>
        </p:spPr>
        <p:txBody>
          <a:bodyPr/>
          <a:lstStyle/>
          <a:p>
            <a:r>
              <a:rPr lang="en-GB" dirty="0" smtClean="0"/>
              <a:t>Finance Requests</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a:t>Ceisiadau </a:t>
            </a:r>
            <a:r>
              <a:rPr lang="cy-GB" dirty="0" smtClean="0"/>
              <a:t>Cyllid</a:t>
            </a:r>
            <a:endParaRPr lang="cy-GB" dirty="0"/>
          </a:p>
        </p:txBody>
      </p:sp>
    </p:spTree>
    <p:extLst>
      <p:ext uri="{BB962C8B-B14F-4D97-AF65-F5344CB8AC3E}">
        <p14:creationId xmlns:p14="http://schemas.microsoft.com/office/powerpoint/2010/main" val="3597240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Only use reputable companies and suppliers</a:t>
            </a:r>
          </a:p>
          <a:p>
            <a:r>
              <a:rPr lang="en-GB" dirty="0" smtClean="0"/>
              <a:t>Check all details before submitting</a:t>
            </a:r>
          </a:p>
          <a:p>
            <a:r>
              <a:rPr lang="en-GB" dirty="0" smtClean="0"/>
              <a:t>Make sure you have enough money available</a:t>
            </a:r>
          </a:p>
          <a:p>
            <a:r>
              <a:rPr lang="en-GB" dirty="0" smtClean="0"/>
              <a:t>Other options are available if necessary</a:t>
            </a:r>
            <a:endParaRPr lang="en-GB" dirty="0"/>
          </a:p>
        </p:txBody>
      </p:sp>
      <p:sp>
        <p:nvSpPr>
          <p:cNvPr id="3" name="Content Placeholder 2"/>
          <p:cNvSpPr>
            <a:spLocks noGrp="1"/>
          </p:cNvSpPr>
          <p:nvPr>
            <p:ph sz="half" idx="2"/>
          </p:nvPr>
        </p:nvSpPr>
        <p:spPr>
          <a:xfrm>
            <a:off x="4499992" y="1907200"/>
            <a:ext cx="4038600" cy="4402120"/>
          </a:xfrm>
        </p:spPr>
        <p:txBody>
          <a:bodyPr/>
          <a:lstStyle/>
          <a:p>
            <a:pPr marL="342900" indent="-342900">
              <a:buFont typeface="Arial" panose="020B0604020202020204" pitchFamily="34" charset="0"/>
              <a:buChar char="•"/>
            </a:pPr>
            <a:r>
              <a:rPr lang="cy" dirty="0"/>
              <a:t>Defnyddiwch </a:t>
            </a:r>
            <a:r>
              <a:rPr lang="cy" dirty="0" smtClean="0"/>
              <a:t>gwmnïau </a:t>
            </a:r>
            <a:r>
              <a:rPr lang="cy" dirty="0"/>
              <a:t>a chyflenwyr dibynadwy yn unig</a:t>
            </a:r>
          </a:p>
          <a:p>
            <a:pPr marL="342900" indent="-342900">
              <a:buFont typeface="Arial" panose="020B0604020202020204" pitchFamily="34" charset="0"/>
              <a:buChar char="•"/>
            </a:pPr>
            <a:r>
              <a:rPr lang="cy" dirty="0"/>
              <a:t>Gwiriwch y manylion i gyd cyn cyflwyno</a:t>
            </a:r>
          </a:p>
          <a:p>
            <a:pPr marL="342900" indent="-342900">
              <a:buFont typeface="Arial" panose="020B0604020202020204" pitchFamily="34" charset="0"/>
              <a:buChar char="•"/>
            </a:pPr>
            <a:r>
              <a:rPr lang="cy" dirty="0"/>
              <a:t>Gwnewch yn siwr fod gennych chi ddigon o arian ar gael</a:t>
            </a:r>
          </a:p>
          <a:p>
            <a:pPr marL="342900" indent="-342900">
              <a:buFont typeface="Arial" panose="020B0604020202020204" pitchFamily="34" charset="0"/>
              <a:buChar char="•"/>
            </a:pPr>
            <a:r>
              <a:rPr lang="cy" dirty="0"/>
              <a:t>Mae opsiynau eraill ar gael os oes angen</a:t>
            </a:r>
            <a:endParaRPr lang="en-GB" dirty="0"/>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816424" cy="998984"/>
          </a:xfrm>
        </p:spPr>
        <p:txBody>
          <a:bodyPr/>
          <a:lstStyle/>
          <a:p>
            <a:r>
              <a:rPr lang="en-GB" dirty="0" smtClean="0"/>
              <a:t>Finance Requests</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a:t>Ceisiadau </a:t>
            </a:r>
            <a:r>
              <a:rPr lang="cy-GB" dirty="0" smtClean="0"/>
              <a:t>Cyllid</a:t>
            </a:r>
            <a:endParaRPr lang="cy-GB" dirty="0"/>
          </a:p>
        </p:txBody>
      </p:sp>
    </p:spTree>
    <p:extLst>
      <p:ext uri="{BB962C8B-B14F-4D97-AF65-F5344CB8AC3E}">
        <p14:creationId xmlns:p14="http://schemas.microsoft.com/office/powerpoint/2010/main" val="40170564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Withdraw cash from club/society account </a:t>
            </a:r>
            <a:r>
              <a:rPr lang="en-GB" dirty="0" smtClean="0"/>
              <a:t>to help with sales</a:t>
            </a:r>
            <a:endParaRPr lang="en-GB" dirty="0"/>
          </a:p>
          <a:p>
            <a:r>
              <a:rPr lang="en-GB" dirty="0"/>
              <a:t>Must submit a finance request</a:t>
            </a:r>
          </a:p>
          <a:p>
            <a:r>
              <a:rPr lang="en-GB" dirty="0"/>
              <a:t>List denominations of notes and coins required</a:t>
            </a:r>
          </a:p>
          <a:p>
            <a:r>
              <a:rPr lang="en-GB" dirty="0"/>
              <a:t>Pay back in with </a:t>
            </a:r>
            <a:r>
              <a:rPr lang="en-GB" dirty="0" smtClean="0"/>
              <a:t>takings</a:t>
            </a:r>
            <a:endParaRPr lang="en-GB" dirty="0"/>
          </a:p>
        </p:txBody>
      </p:sp>
      <p:sp>
        <p:nvSpPr>
          <p:cNvPr id="3" name="Content Placeholder 2"/>
          <p:cNvSpPr>
            <a:spLocks noGrp="1"/>
          </p:cNvSpPr>
          <p:nvPr>
            <p:ph sz="half" idx="2"/>
          </p:nvPr>
        </p:nvSpPr>
        <p:spPr>
          <a:xfrm>
            <a:off x="4499992" y="1907200"/>
            <a:ext cx="4392488" cy="4402120"/>
          </a:xfrm>
        </p:spPr>
        <p:txBody>
          <a:bodyPr/>
          <a:lstStyle/>
          <a:p>
            <a:pPr marL="342900" indent="-342900">
              <a:buFont typeface="Arial" panose="020B0604020202020204" pitchFamily="34" charset="0"/>
              <a:buChar char="•"/>
            </a:pPr>
            <a:r>
              <a:rPr lang="cy" dirty="0"/>
              <a:t>Tynnu arian parod o gyfrif clwb/cymdeithas i gynorthwyo gyda gwerthiant</a:t>
            </a:r>
            <a:endParaRPr lang="en-GB" dirty="0"/>
          </a:p>
          <a:p>
            <a:pPr marL="342900" indent="-342900">
              <a:buFont typeface="Arial" panose="020B0604020202020204" pitchFamily="34" charset="0"/>
              <a:buChar char="•"/>
            </a:pPr>
            <a:r>
              <a:rPr lang="cy" dirty="0"/>
              <a:t>Rhaid cyflwyno cais am gyllid</a:t>
            </a:r>
          </a:p>
          <a:p>
            <a:pPr marL="342900" indent="-342900">
              <a:buFont typeface="Arial" panose="020B0604020202020204" pitchFamily="34" charset="0"/>
              <a:buChar char="•"/>
            </a:pPr>
            <a:r>
              <a:rPr lang="cy" dirty="0"/>
              <a:t>Rhestrwch enwadau ar gyfer unrhyw bres papur a cheiniogau sydd eu hangen</a:t>
            </a:r>
          </a:p>
          <a:p>
            <a:pPr marL="342900" indent="-342900">
              <a:buFont typeface="Arial" panose="020B0604020202020204" pitchFamily="34" charset="0"/>
              <a:buChar char="•"/>
            </a:pPr>
            <a:r>
              <a:rPr lang="cy" dirty="0"/>
              <a:t>Talwch yn ôl i mewn </a:t>
            </a:r>
            <a:r>
              <a:rPr lang="cy" dirty="0" smtClean="0"/>
              <a:t>gyda’r </a:t>
            </a:r>
            <a:r>
              <a:rPr lang="cy" dirty="0"/>
              <a:t>derbyniadau</a:t>
            </a:r>
            <a:endParaRPr lang="en-GB" dirty="0"/>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Floats</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en-GB" dirty="0" err="1" smtClean="0"/>
              <a:t>Fflôts</a:t>
            </a:r>
            <a:endParaRPr lang="cy-GB" dirty="0"/>
          </a:p>
        </p:txBody>
      </p:sp>
    </p:spTree>
    <p:extLst>
      <p:ext uri="{BB962C8B-B14F-4D97-AF65-F5344CB8AC3E}">
        <p14:creationId xmlns:p14="http://schemas.microsoft.com/office/powerpoint/2010/main" val="20472179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You should handle as little cash as possible, for as little time as possible</a:t>
            </a:r>
          </a:p>
          <a:p>
            <a:r>
              <a:rPr lang="en-GB" dirty="0"/>
              <a:t>Cash in your possession is not insured and you are personally liable</a:t>
            </a:r>
          </a:p>
          <a:p>
            <a:r>
              <a:rPr lang="en-GB" dirty="0"/>
              <a:t>Cash drop is available 24 hours at Finance Office (speak to Security</a:t>
            </a:r>
            <a:r>
              <a:rPr lang="en-GB" dirty="0" smtClean="0"/>
              <a:t>)</a:t>
            </a:r>
            <a:endParaRPr lang="en-GB" dirty="0"/>
          </a:p>
        </p:txBody>
      </p:sp>
      <p:sp>
        <p:nvSpPr>
          <p:cNvPr id="3" name="Content Placeholder 2"/>
          <p:cNvSpPr>
            <a:spLocks noGrp="1"/>
          </p:cNvSpPr>
          <p:nvPr>
            <p:ph sz="half" idx="2"/>
          </p:nvPr>
        </p:nvSpPr>
        <p:spPr>
          <a:xfrm>
            <a:off x="4283968" y="1907200"/>
            <a:ext cx="4608512" cy="4402120"/>
          </a:xfrm>
        </p:spPr>
        <p:txBody>
          <a:bodyPr/>
          <a:lstStyle/>
          <a:p>
            <a:pPr marL="342900" indent="-342900">
              <a:buFont typeface="Arial" panose="020B0604020202020204" pitchFamily="34" charset="0"/>
              <a:buChar char="•"/>
            </a:pPr>
            <a:r>
              <a:rPr lang="cy" dirty="0"/>
              <a:t>Dylech ddelio gyda cyn lleied o arian parod a phosib, am gyn lleied o amser a phosib</a:t>
            </a:r>
          </a:p>
          <a:p>
            <a:pPr marL="342900" indent="-342900">
              <a:buFont typeface="Arial" panose="020B0604020202020204" pitchFamily="34" charset="0"/>
              <a:buChar char="•"/>
            </a:pPr>
            <a:r>
              <a:rPr lang="cy" dirty="0"/>
              <a:t>Nid yw’r arian yn eich meddiant </a:t>
            </a:r>
            <a:r>
              <a:rPr lang="cy" dirty="0" smtClean="0"/>
              <a:t>wedi ei yswirio </a:t>
            </a:r>
            <a:r>
              <a:rPr lang="cy" dirty="0"/>
              <a:t>ac rydych chi yn bersonol yn gyfrifol</a:t>
            </a:r>
          </a:p>
          <a:p>
            <a:pPr marL="342900" indent="-342900">
              <a:buFont typeface="Arial" panose="020B0604020202020204" pitchFamily="34" charset="0"/>
              <a:buChar char="•"/>
            </a:pPr>
            <a:r>
              <a:rPr lang="cy" dirty="0"/>
              <a:t>Mae </a:t>
            </a:r>
            <a:r>
              <a:rPr lang="cy" dirty="0" smtClean="0"/>
              <a:t>‘cash drop’ </a:t>
            </a:r>
            <a:r>
              <a:rPr lang="cy" dirty="0"/>
              <a:t>ar gael </a:t>
            </a:r>
            <a:r>
              <a:rPr lang="cy" dirty="0" smtClean="0"/>
              <a:t>am 24 </a:t>
            </a:r>
            <a:r>
              <a:rPr lang="cy" dirty="0"/>
              <a:t>awr yn Y Swyddfa Gyllid (siaradwch </a:t>
            </a:r>
            <a:r>
              <a:rPr lang="cy-GB" dirty="0" smtClean="0"/>
              <a:t>â</a:t>
            </a:r>
            <a:r>
              <a:rPr lang="cy" dirty="0" smtClean="0"/>
              <a:t>’r </a:t>
            </a:r>
            <a:r>
              <a:rPr lang="cy" dirty="0"/>
              <a:t>adran ddiogelwch)</a:t>
            </a:r>
            <a:endParaRPr lang="en-GB" dirty="0"/>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Cash</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en-GB" dirty="0" smtClean="0"/>
              <a:t>Arian </a:t>
            </a:r>
            <a:r>
              <a:rPr lang="en-GB" dirty="0" err="1" smtClean="0"/>
              <a:t>Parod</a:t>
            </a:r>
            <a:endParaRPr lang="cy-GB" dirty="0"/>
          </a:p>
        </p:txBody>
      </p:sp>
    </p:spTree>
    <p:extLst>
      <p:ext uri="{BB962C8B-B14F-4D97-AF65-F5344CB8AC3E}">
        <p14:creationId xmlns:p14="http://schemas.microsoft.com/office/powerpoint/2010/main" val="25715899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49701" y="1432418"/>
            <a:ext cx="3960440" cy="4896544"/>
          </a:xfrm>
        </p:spPr>
        <p:txBody>
          <a:bodyPr/>
          <a:lstStyle/>
          <a:p>
            <a:r>
              <a:rPr lang="en-GB" sz="1800" dirty="0"/>
              <a:t>Activity &amp; Appreciation Rep: </a:t>
            </a:r>
            <a:r>
              <a:rPr lang="en-GB" sz="1800" b="1" dirty="0" smtClean="0"/>
              <a:t>You?</a:t>
            </a:r>
          </a:p>
          <a:p>
            <a:r>
              <a:rPr lang="en-GB" sz="1800" dirty="0" smtClean="0"/>
              <a:t>Course </a:t>
            </a:r>
            <a:r>
              <a:rPr lang="en-GB" sz="1800" dirty="0"/>
              <a:t>Based Rep: </a:t>
            </a:r>
            <a:r>
              <a:rPr lang="en-GB" sz="1800" b="1" dirty="0" smtClean="0"/>
              <a:t>Ankit Agarwal</a:t>
            </a:r>
          </a:p>
          <a:p>
            <a:r>
              <a:rPr lang="en-GB" sz="1800" dirty="0" smtClean="0"/>
              <a:t>Cultural </a:t>
            </a:r>
            <a:r>
              <a:rPr lang="en-GB" sz="1800" dirty="0"/>
              <a:t>&amp; International Rep: </a:t>
            </a:r>
            <a:r>
              <a:rPr lang="en-GB" sz="1800" b="1" dirty="0" smtClean="0"/>
              <a:t>Emilia </a:t>
            </a:r>
            <a:r>
              <a:rPr lang="en-GB" sz="1800" b="1" dirty="0" err="1" smtClean="0"/>
              <a:t>Jansson</a:t>
            </a:r>
            <a:endParaRPr lang="en-GB" sz="1800" dirty="0"/>
          </a:p>
          <a:p>
            <a:r>
              <a:rPr lang="en-GB" sz="1800" dirty="0" smtClean="0"/>
              <a:t>Discussion</a:t>
            </a:r>
            <a:r>
              <a:rPr lang="en-GB" sz="1800" dirty="0"/>
              <a:t>, Campaigns &amp; Awareness Rep: </a:t>
            </a:r>
            <a:r>
              <a:rPr lang="en-GB" sz="1800" b="1" dirty="0" err="1" smtClean="0"/>
              <a:t>Otobong</a:t>
            </a:r>
            <a:r>
              <a:rPr lang="en-GB" sz="1800" b="1" dirty="0" smtClean="0"/>
              <a:t> </a:t>
            </a:r>
            <a:r>
              <a:rPr lang="en-GB" sz="1800" b="1" dirty="0" err="1" smtClean="0"/>
              <a:t>Mmah</a:t>
            </a:r>
            <a:endParaRPr lang="en-GB" sz="1800" b="1" dirty="0" smtClean="0"/>
          </a:p>
          <a:p>
            <a:r>
              <a:rPr lang="en-GB" sz="1800" dirty="0" smtClean="0"/>
              <a:t>Heath </a:t>
            </a:r>
            <a:r>
              <a:rPr lang="en-GB" sz="1800" dirty="0"/>
              <a:t>Based Rep: </a:t>
            </a:r>
            <a:r>
              <a:rPr lang="en-GB" sz="1800" b="1" dirty="0" smtClean="0"/>
              <a:t>Luke Morgan</a:t>
            </a:r>
          </a:p>
          <a:p>
            <a:r>
              <a:rPr lang="en-GB" sz="1800" dirty="0" smtClean="0"/>
              <a:t>Performance &amp; Artistic Rep: </a:t>
            </a:r>
            <a:r>
              <a:rPr lang="en-GB" sz="1800" b="1" dirty="0" smtClean="0"/>
              <a:t>Nicola Morgan</a:t>
            </a:r>
            <a:endParaRPr lang="en-GB" sz="1800" dirty="0" smtClean="0"/>
          </a:p>
          <a:p>
            <a:r>
              <a:rPr lang="en-GB" sz="1800" dirty="0" smtClean="0"/>
              <a:t>Political </a:t>
            </a:r>
            <a:r>
              <a:rPr lang="en-GB" sz="1800" dirty="0"/>
              <a:t>&amp; Ideological Rep: </a:t>
            </a:r>
            <a:r>
              <a:rPr lang="en-GB" sz="1800" b="1" dirty="0" smtClean="0"/>
              <a:t>Sadiyah Ahmed</a:t>
            </a:r>
          </a:p>
          <a:p>
            <a:r>
              <a:rPr lang="en-GB" sz="1800" dirty="0" smtClean="0"/>
              <a:t>Student </a:t>
            </a:r>
            <a:r>
              <a:rPr lang="en-GB" sz="1800" dirty="0"/>
              <a:t>Led Services Rep: </a:t>
            </a:r>
            <a:r>
              <a:rPr lang="en-GB" sz="1800" b="1" dirty="0" smtClean="0"/>
              <a:t>Orla Tarn</a:t>
            </a:r>
            <a:endParaRPr lang="en-GB" sz="1800" b="1" dirty="0"/>
          </a:p>
        </p:txBody>
      </p:sp>
      <p:sp>
        <p:nvSpPr>
          <p:cNvPr id="3" name="Content Placeholder 2"/>
          <p:cNvSpPr>
            <a:spLocks noGrp="1"/>
          </p:cNvSpPr>
          <p:nvPr>
            <p:ph sz="half" idx="2"/>
          </p:nvPr>
        </p:nvSpPr>
        <p:spPr>
          <a:xfrm>
            <a:off x="4398173" y="1432418"/>
            <a:ext cx="4919654" cy="4596515"/>
          </a:xfrm>
        </p:spPr>
        <p:txBody>
          <a:bodyPr/>
          <a:lstStyle/>
          <a:p>
            <a:pPr marL="342900" indent="-342900">
              <a:buFont typeface="Arial" panose="020B0604020202020204" pitchFamily="34" charset="0"/>
              <a:buChar char="•"/>
            </a:pPr>
            <a:r>
              <a:rPr lang="cy-GB" sz="1600" dirty="0" smtClean="0"/>
              <a:t>Cynrychiolydd Gweithgarwch a Gwerthfawrogiad: </a:t>
            </a:r>
            <a:r>
              <a:rPr lang="cy-GB" sz="1600" b="1" dirty="0" smtClean="0"/>
              <a:t>Chi?</a:t>
            </a:r>
          </a:p>
          <a:p>
            <a:pPr marL="342900" indent="-342900">
              <a:buFont typeface="Arial" panose="020B0604020202020204" pitchFamily="34" charset="0"/>
              <a:buChar char="•"/>
            </a:pPr>
            <a:r>
              <a:rPr lang="cy-GB" sz="1600" dirty="0" smtClean="0"/>
              <a:t>Cynrychiolydd Seiliedig ar Gwrs: </a:t>
            </a:r>
            <a:r>
              <a:rPr lang="cy-GB" sz="1600" b="1" dirty="0" smtClean="0"/>
              <a:t>Ankit Agarwal</a:t>
            </a:r>
          </a:p>
          <a:p>
            <a:pPr marL="342900" indent="-342900">
              <a:buFont typeface="Arial" panose="020B0604020202020204" pitchFamily="34" charset="0"/>
              <a:buChar char="•"/>
            </a:pPr>
            <a:r>
              <a:rPr lang="cy-GB" sz="1600" dirty="0" smtClean="0"/>
              <a:t>Cynrychiolydd Diwylliannol a Rhyngwladol: </a:t>
            </a:r>
            <a:r>
              <a:rPr lang="cy-GB" sz="1600" b="1" dirty="0" smtClean="0"/>
              <a:t>Emilia </a:t>
            </a:r>
            <a:r>
              <a:rPr lang="cy-GB" sz="1600" b="1" dirty="0" err="1" smtClean="0"/>
              <a:t>Jansson</a:t>
            </a:r>
            <a:endParaRPr lang="cy-GB" sz="1600" b="1" dirty="0" smtClean="0"/>
          </a:p>
          <a:p>
            <a:pPr marL="342900" indent="-342900">
              <a:buFont typeface="Arial" panose="020B0604020202020204" pitchFamily="34" charset="0"/>
              <a:buChar char="•"/>
            </a:pPr>
            <a:r>
              <a:rPr lang="cy-GB" sz="1600" dirty="0" smtClean="0"/>
              <a:t>Cynrychiolydd Trafodaeth, Ymgyrchoedd ac Ymwybyddiaeth: </a:t>
            </a:r>
            <a:r>
              <a:rPr lang="cy-GB" sz="1600" b="1" dirty="0" err="1" smtClean="0"/>
              <a:t>Otobong</a:t>
            </a:r>
            <a:r>
              <a:rPr lang="cy-GB" sz="1600" b="1" dirty="0" smtClean="0"/>
              <a:t> </a:t>
            </a:r>
            <a:r>
              <a:rPr lang="cy-GB" sz="1600" b="1" dirty="0" err="1" smtClean="0"/>
              <a:t>Mmah</a:t>
            </a:r>
            <a:endParaRPr lang="cy-GB" sz="1600" b="1" dirty="0" smtClean="0"/>
          </a:p>
          <a:p>
            <a:pPr marL="342900" indent="-342900">
              <a:buFont typeface="Arial" panose="020B0604020202020204" pitchFamily="34" charset="0"/>
              <a:buChar char="•"/>
            </a:pPr>
            <a:r>
              <a:rPr lang="cy-GB" sz="1600" dirty="0" smtClean="0"/>
              <a:t>Cynrychiolydd y Mynydd Bychan: </a:t>
            </a:r>
            <a:r>
              <a:rPr lang="cy-GB" sz="1600" b="1" dirty="0" smtClean="0"/>
              <a:t>Luke Morgan</a:t>
            </a:r>
          </a:p>
          <a:p>
            <a:pPr marL="342900" indent="-342900">
              <a:buFont typeface="Arial" panose="020B0604020202020204" pitchFamily="34" charset="0"/>
              <a:buChar char="•"/>
            </a:pPr>
            <a:r>
              <a:rPr lang="cy-GB" sz="1600" dirty="0" smtClean="0"/>
              <a:t>Cynrychiolydd Perfformiad ac Artistig: </a:t>
            </a:r>
            <a:r>
              <a:rPr lang="cy-GB" sz="1600" b="1" dirty="0" smtClean="0"/>
              <a:t>Nicola Morgan</a:t>
            </a:r>
          </a:p>
          <a:p>
            <a:pPr marL="342900" indent="-342900">
              <a:buFont typeface="Arial" panose="020B0604020202020204" pitchFamily="34" charset="0"/>
              <a:buChar char="•"/>
            </a:pPr>
            <a:r>
              <a:rPr lang="cy-GB" sz="1600" dirty="0" smtClean="0"/>
              <a:t>Cynrychiolydd Gwleidyddol ac Ideolegol: </a:t>
            </a:r>
            <a:r>
              <a:rPr lang="cy-GB" sz="1600" b="1" dirty="0" smtClean="0"/>
              <a:t>Sadiyah Ahmed</a:t>
            </a:r>
          </a:p>
          <a:p>
            <a:pPr marL="342900" indent="-342900">
              <a:buFont typeface="Arial" panose="020B0604020202020204" pitchFamily="34" charset="0"/>
              <a:buChar char="•"/>
            </a:pPr>
            <a:r>
              <a:rPr lang="cy-GB" sz="1600" dirty="0" smtClean="0"/>
              <a:t>Cynrychiolydd Gwasanaethau dan arweiniad Myfyrwyr: </a:t>
            </a:r>
            <a:r>
              <a:rPr lang="cy-GB" sz="1600" b="1" dirty="0" err="1" smtClean="0"/>
              <a:t>Orla</a:t>
            </a:r>
            <a:r>
              <a:rPr lang="cy-GB" sz="1600" b="1" dirty="0" smtClean="0"/>
              <a:t> </a:t>
            </a:r>
            <a:r>
              <a:rPr lang="cy-GB" sz="1600" b="1" dirty="0" err="1" smtClean="0"/>
              <a:t>Tarn</a:t>
            </a:r>
            <a:endParaRPr lang="cy-GB" sz="1600" b="1" dirty="0"/>
          </a:p>
        </p:txBody>
      </p:sp>
      <p:sp>
        <p:nvSpPr>
          <p:cNvPr id="4" name="Title 3"/>
          <p:cNvSpPr>
            <a:spLocks noGrp="1"/>
          </p:cNvSpPr>
          <p:nvPr>
            <p:ph type="title"/>
          </p:nvPr>
        </p:nvSpPr>
        <p:spPr>
          <a:xfrm>
            <a:off x="251520" y="908720"/>
            <a:ext cx="3744416" cy="998984"/>
          </a:xfrm>
        </p:spPr>
        <p:txBody>
          <a:bodyPr/>
          <a:lstStyle/>
          <a:p>
            <a:r>
              <a:rPr lang="en-GB" sz="2400" dirty="0" smtClean="0"/>
              <a:t>Societies Exec</a:t>
            </a:r>
            <a:endParaRPr lang="en-GB" sz="2400" dirty="0"/>
          </a:p>
        </p:txBody>
      </p:sp>
      <p:sp>
        <p:nvSpPr>
          <p:cNvPr id="5" name="Content Placeholder 4"/>
          <p:cNvSpPr>
            <a:spLocks noGrp="1"/>
          </p:cNvSpPr>
          <p:nvPr>
            <p:ph sz="quarter" idx="10"/>
          </p:nvPr>
        </p:nvSpPr>
        <p:spPr>
          <a:xfrm>
            <a:off x="4283968" y="908720"/>
            <a:ext cx="4860032" cy="913058"/>
          </a:xfrm>
        </p:spPr>
        <p:txBody>
          <a:bodyPr/>
          <a:lstStyle/>
          <a:p>
            <a:r>
              <a:rPr lang="cy-GB" sz="2400" dirty="0" smtClean="0"/>
              <a:t>Pwyllgor Gwaith Cymdeithasau</a:t>
            </a:r>
            <a:endParaRPr lang="cy-GB" sz="2400" dirty="0"/>
          </a:p>
        </p:txBody>
      </p:sp>
    </p:spTree>
    <p:extLst>
      <p:ext uri="{BB962C8B-B14F-4D97-AF65-F5344CB8AC3E}">
        <p14:creationId xmlns:p14="http://schemas.microsoft.com/office/powerpoint/2010/main" val="872861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Students’ Union is a charity itself</a:t>
            </a:r>
          </a:p>
          <a:p>
            <a:r>
              <a:rPr lang="en-GB" dirty="0" smtClean="0"/>
              <a:t>Union funds cannot be donated directly or indirectly to an </a:t>
            </a:r>
            <a:r>
              <a:rPr lang="en-GB" dirty="0" smtClean="0">
                <a:latin typeface="Franklin Gothic Demi" panose="020B0703020102020204" pitchFamily="34" charset="0"/>
              </a:rPr>
              <a:t>EXTERNAL</a:t>
            </a:r>
            <a:r>
              <a:rPr lang="en-GB" dirty="0" smtClean="0"/>
              <a:t> charity</a:t>
            </a:r>
          </a:p>
          <a:p>
            <a:r>
              <a:rPr lang="en-GB" dirty="0" smtClean="0">
                <a:latin typeface="Franklin Gothic Demi" panose="020B0703020102020204" pitchFamily="34" charset="0"/>
              </a:rPr>
              <a:t>MUST </a:t>
            </a:r>
            <a:r>
              <a:rPr lang="en-GB" dirty="0" smtClean="0">
                <a:latin typeface="Franklin Gothic Book" panose="020B0503020102020204" pitchFamily="34" charset="0"/>
              </a:rPr>
              <a:t>only use your charity account for raising and donating</a:t>
            </a:r>
          </a:p>
        </p:txBody>
      </p:sp>
      <p:sp>
        <p:nvSpPr>
          <p:cNvPr id="3" name="Content Placeholder 2"/>
          <p:cNvSpPr>
            <a:spLocks noGrp="1"/>
          </p:cNvSpPr>
          <p:nvPr>
            <p:ph sz="half" idx="2"/>
          </p:nvPr>
        </p:nvSpPr>
        <p:spPr>
          <a:xfrm>
            <a:off x="4427984" y="1907200"/>
            <a:ext cx="4038600" cy="4402120"/>
          </a:xfrm>
        </p:spPr>
        <p:txBody>
          <a:bodyPr/>
          <a:lstStyle/>
          <a:p>
            <a:pPr marL="342900" indent="-342900">
              <a:buFont typeface="Arial" panose="020B0604020202020204" pitchFamily="34" charset="0"/>
              <a:buChar char="•"/>
            </a:pPr>
            <a:r>
              <a:rPr lang="cy" dirty="0"/>
              <a:t>Mae Undeb y Myfyrwyr yn elusen ei hun</a:t>
            </a:r>
          </a:p>
          <a:p>
            <a:pPr marL="342900" indent="-342900">
              <a:buFont typeface="Arial" panose="020B0604020202020204" pitchFamily="34" charset="0"/>
              <a:buChar char="•"/>
            </a:pPr>
            <a:r>
              <a:rPr lang="cy" dirty="0"/>
              <a:t>Ni all cyllid yr Undeb gael ei roi yn rhodd yn uniongyrchol nac yn anuniongyrchol i elusen </a:t>
            </a:r>
            <a:r>
              <a:rPr lang="cy" dirty="0">
                <a:latin typeface="Franklin Gothic Demi" panose="020B0703020102020204" pitchFamily="34" charset="0"/>
              </a:rPr>
              <a:t>ALLANOL</a:t>
            </a:r>
          </a:p>
          <a:p>
            <a:pPr marL="342900" indent="-342900">
              <a:buFont typeface="Arial" panose="020B0604020202020204" pitchFamily="34" charset="0"/>
              <a:buChar char="•"/>
            </a:pPr>
            <a:r>
              <a:rPr lang="cy" dirty="0">
                <a:latin typeface="Franklin Gothic Demi" panose="020B0703020102020204" pitchFamily="34" charset="0"/>
              </a:rPr>
              <a:t>RHAID </a:t>
            </a:r>
            <a:r>
              <a:rPr lang="cy" dirty="0">
                <a:latin typeface="Franklin Gothic Book" panose="020B0503020102020204" pitchFamily="34" charset="0"/>
              </a:rPr>
              <a:t>defnyddio eich cyfrif </a:t>
            </a:r>
            <a:r>
              <a:rPr lang="cy" dirty="0" smtClean="0">
                <a:latin typeface="Franklin Gothic Book" panose="020B0503020102020204" pitchFamily="34" charset="0"/>
              </a:rPr>
              <a:t>elusen yn unig </a:t>
            </a:r>
            <a:r>
              <a:rPr lang="cy" dirty="0">
                <a:latin typeface="Franklin Gothic Book" panose="020B0503020102020204" pitchFamily="34" charset="0"/>
              </a:rPr>
              <a:t>i godi a </a:t>
            </a:r>
            <a:r>
              <a:rPr lang="cy" dirty="0" smtClean="0">
                <a:latin typeface="Franklin Gothic Book" panose="020B0503020102020204" pitchFamily="34" charset="0"/>
              </a:rPr>
              <a:t>rhoi </a:t>
            </a:r>
            <a:r>
              <a:rPr lang="cy" dirty="0">
                <a:latin typeface="Franklin Gothic Book" panose="020B0503020102020204" pitchFamily="34" charset="0"/>
              </a:rPr>
              <a:t>arian</a:t>
            </a:r>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Charity Money</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smtClean="0"/>
              <a:t>Arian Elusen</a:t>
            </a:r>
            <a:endParaRPr lang="cy-GB" dirty="0"/>
          </a:p>
        </p:txBody>
      </p:sp>
    </p:spTree>
    <p:extLst>
      <p:ext uri="{BB962C8B-B14F-4D97-AF65-F5344CB8AC3E}">
        <p14:creationId xmlns:p14="http://schemas.microsoft.com/office/powerpoint/2010/main" val="23163902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latin typeface="Franklin Gothic Book" panose="020B0503020102020204" pitchFamily="34" charset="0"/>
              </a:rPr>
              <a:t>Money must be donated to the charity it was raised </a:t>
            </a:r>
            <a:r>
              <a:rPr lang="en-GB" dirty="0" smtClean="0">
                <a:latin typeface="Franklin Gothic Book" panose="020B0503020102020204" pitchFamily="34" charset="0"/>
              </a:rPr>
              <a:t>for</a:t>
            </a:r>
          </a:p>
          <a:p>
            <a:r>
              <a:rPr lang="en-GB" dirty="0">
                <a:latin typeface="Franklin Gothic Book" panose="020B0503020102020204" pitchFamily="34" charset="0"/>
              </a:rPr>
              <a:t>Donors must understand where their money is </a:t>
            </a:r>
            <a:r>
              <a:rPr lang="en-GB" dirty="0" smtClean="0">
                <a:latin typeface="Franklin Gothic Book" panose="020B0503020102020204" pitchFamily="34" charset="0"/>
              </a:rPr>
              <a:t>going</a:t>
            </a:r>
          </a:p>
          <a:p>
            <a:r>
              <a:rPr lang="en-GB" dirty="0" smtClean="0">
                <a:latin typeface="Franklin Gothic Book" panose="020B0503020102020204" pitchFamily="34" charset="0"/>
              </a:rPr>
              <a:t>Should never be used to reimburse members</a:t>
            </a:r>
          </a:p>
        </p:txBody>
      </p:sp>
      <p:sp>
        <p:nvSpPr>
          <p:cNvPr id="3" name="Content Placeholder 2"/>
          <p:cNvSpPr>
            <a:spLocks noGrp="1"/>
          </p:cNvSpPr>
          <p:nvPr>
            <p:ph sz="half" idx="2"/>
          </p:nvPr>
        </p:nvSpPr>
        <p:spPr>
          <a:xfrm>
            <a:off x="4644008" y="1907200"/>
            <a:ext cx="4038600" cy="4402120"/>
          </a:xfrm>
        </p:spPr>
        <p:txBody>
          <a:bodyPr/>
          <a:lstStyle/>
          <a:p>
            <a:pPr marL="342900" indent="-342900">
              <a:buFont typeface="Arial" panose="020B0604020202020204" pitchFamily="34" charset="0"/>
              <a:buChar char="•"/>
            </a:pPr>
            <a:r>
              <a:rPr lang="cy" dirty="0">
                <a:latin typeface="Franklin Gothic Book" panose="020B0503020102020204" pitchFamily="34" charset="0"/>
              </a:rPr>
              <a:t>Rhaid i arian </a:t>
            </a:r>
            <a:r>
              <a:rPr lang="cy" dirty="0" smtClean="0">
                <a:latin typeface="Franklin Gothic Book" panose="020B0503020102020204" pitchFamily="34" charset="0"/>
              </a:rPr>
              <a:t>a godwyd i elusen gael ei roi i’r elusen hwnnw</a:t>
            </a:r>
          </a:p>
          <a:p>
            <a:pPr marL="342900" indent="-342900">
              <a:buFont typeface="Arial" panose="020B0604020202020204" pitchFamily="34" charset="0"/>
              <a:buChar char="•"/>
            </a:pPr>
            <a:r>
              <a:rPr lang="cy" dirty="0" smtClean="0">
                <a:latin typeface="Franklin Gothic Book" panose="020B0503020102020204" pitchFamily="34" charset="0"/>
              </a:rPr>
              <a:t>Rhaid </a:t>
            </a:r>
            <a:r>
              <a:rPr lang="cy" dirty="0">
                <a:latin typeface="Franklin Gothic Book" panose="020B0503020102020204" pitchFamily="34" charset="0"/>
              </a:rPr>
              <a:t>i </a:t>
            </a:r>
            <a:r>
              <a:rPr lang="cy" dirty="0" smtClean="0">
                <a:latin typeface="Franklin Gothic Book" panose="020B0503020102020204" pitchFamily="34" charset="0"/>
              </a:rPr>
              <a:t>gyfrannwyr </a:t>
            </a:r>
            <a:r>
              <a:rPr lang="cy" dirty="0">
                <a:latin typeface="Franklin Gothic Book" panose="020B0503020102020204" pitchFamily="34" charset="0"/>
              </a:rPr>
              <a:t>ddeall i le mae eu harian yn mynd</a:t>
            </a:r>
          </a:p>
          <a:p>
            <a:pPr marL="342900" indent="-342900">
              <a:buFont typeface="Arial" panose="020B0604020202020204" pitchFamily="34" charset="0"/>
              <a:buChar char="•"/>
            </a:pPr>
            <a:r>
              <a:rPr lang="cy" dirty="0">
                <a:latin typeface="Franklin Gothic Book" panose="020B0503020102020204" pitchFamily="34" charset="0"/>
              </a:rPr>
              <a:t>Ni ddylid ei ddefnyddio i ad-dalu aelodau</a:t>
            </a:r>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Charity Money</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smtClean="0"/>
              <a:t>Arian Elusen</a:t>
            </a:r>
            <a:endParaRPr lang="cy-GB" dirty="0"/>
          </a:p>
        </p:txBody>
      </p:sp>
    </p:spTree>
    <p:extLst>
      <p:ext uri="{BB962C8B-B14F-4D97-AF65-F5344CB8AC3E}">
        <p14:creationId xmlns:p14="http://schemas.microsoft.com/office/powerpoint/2010/main" val="40818080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564904"/>
            <a:ext cx="9144000" cy="1470025"/>
          </a:xfrm>
        </p:spPr>
        <p:txBody>
          <a:bodyPr/>
          <a:lstStyle/>
          <a:p>
            <a:r>
              <a:rPr lang="en-GB" dirty="0" smtClean="0"/>
              <a:t>Sponsorship</a:t>
            </a:r>
            <a:br>
              <a:rPr lang="en-GB" dirty="0" smtClean="0"/>
            </a:br>
            <a:r>
              <a:rPr lang="en-GB" dirty="0" err="1" smtClean="0"/>
              <a:t>Nawdd</a:t>
            </a:r>
            <a:r>
              <a:rPr lang="cy-GB" dirty="0"/>
              <a:t/>
            </a:r>
            <a:br>
              <a:rPr lang="cy-GB" dirty="0"/>
            </a:br>
            <a:endParaRPr lang="en-GB" dirty="0"/>
          </a:p>
        </p:txBody>
      </p:sp>
    </p:spTree>
    <p:extLst>
      <p:ext uri="{BB962C8B-B14F-4D97-AF65-F5344CB8AC3E}">
        <p14:creationId xmlns:p14="http://schemas.microsoft.com/office/powerpoint/2010/main" val="2628547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1781717"/>
            <a:ext cx="3740224" cy="4402120"/>
          </a:xfrm>
        </p:spPr>
        <p:txBody>
          <a:bodyPr/>
          <a:lstStyle/>
          <a:p>
            <a:r>
              <a:rPr lang="en-GB" dirty="0" smtClean="0"/>
              <a:t>Sell yourselves as a great investment</a:t>
            </a:r>
          </a:p>
          <a:p>
            <a:r>
              <a:rPr lang="en-GB" dirty="0" smtClean="0"/>
              <a:t>Be realistic about what you can offer a sponsor</a:t>
            </a:r>
          </a:p>
          <a:p>
            <a:r>
              <a:rPr lang="en-GB" dirty="0" smtClean="0"/>
              <a:t>Make sure you can fulfil your obligations</a:t>
            </a:r>
          </a:p>
          <a:p>
            <a:r>
              <a:rPr lang="en-GB" dirty="0" smtClean="0"/>
              <a:t>You cannot sell or give out members’ personal details to sponsors or external groups</a:t>
            </a:r>
          </a:p>
        </p:txBody>
      </p:sp>
      <p:sp>
        <p:nvSpPr>
          <p:cNvPr id="3" name="Content Placeholder 2"/>
          <p:cNvSpPr>
            <a:spLocks noGrp="1"/>
          </p:cNvSpPr>
          <p:nvPr>
            <p:ph sz="half" idx="2"/>
          </p:nvPr>
        </p:nvSpPr>
        <p:spPr>
          <a:xfrm>
            <a:off x="4139952" y="1772816"/>
            <a:ext cx="4608512" cy="4536504"/>
          </a:xfrm>
        </p:spPr>
        <p:txBody>
          <a:bodyPr/>
          <a:lstStyle/>
          <a:p>
            <a:pPr marL="342900" indent="-342900">
              <a:buFont typeface="Arial" panose="020B0604020202020204" pitchFamily="34" charset="0"/>
              <a:buChar char="•"/>
            </a:pPr>
            <a:r>
              <a:rPr lang="cy" dirty="0"/>
              <a:t>Gwerthwch eu hunain fel buddsoddiad gwych</a:t>
            </a:r>
          </a:p>
          <a:p>
            <a:pPr marL="342900" indent="-342900">
              <a:buFont typeface="Arial" panose="020B0604020202020204" pitchFamily="34" charset="0"/>
              <a:buChar char="•"/>
            </a:pPr>
            <a:r>
              <a:rPr lang="cy" dirty="0"/>
              <a:t>Byddwch yn realistig ynglŷn </a:t>
            </a:r>
            <a:r>
              <a:rPr lang="cy-GB" dirty="0" smtClean="0"/>
              <a:t>â</a:t>
            </a:r>
            <a:r>
              <a:rPr lang="cy" dirty="0" smtClean="0"/>
              <a:t>’r hyn y gallwch chi </a:t>
            </a:r>
            <a:r>
              <a:rPr lang="cy" dirty="0"/>
              <a:t>gynnig i noddwr </a:t>
            </a:r>
          </a:p>
          <a:p>
            <a:pPr marL="342900" indent="-342900">
              <a:buFont typeface="Arial" panose="020B0604020202020204" pitchFamily="34" charset="0"/>
              <a:buChar char="•"/>
            </a:pPr>
            <a:r>
              <a:rPr lang="cy" dirty="0"/>
              <a:t>Gwnewch yn siwr y gallwch gyflawni eich </a:t>
            </a:r>
            <a:r>
              <a:rPr lang="cy" dirty="0" smtClean="0"/>
              <a:t>rhwymedigaethau</a:t>
            </a:r>
            <a:endParaRPr lang="cy" dirty="0"/>
          </a:p>
          <a:p>
            <a:pPr marL="342900" indent="-342900">
              <a:buFont typeface="Arial" panose="020B0604020202020204" pitchFamily="34" charset="0"/>
              <a:buChar char="•"/>
            </a:pPr>
            <a:r>
              <a:rPr lang="cy" dirty="0"/>
              <a:t>Ni allwch werthu neu roi manylion personol aelodau i noddwyr neu grwpiau allanol</a:t>
            </a:r>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Sponsors</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en-GB" dirty="0" err="1" smtClean="0"/>
              <a:t>Noddwyr</a:t>
            </a:r>
            <a:endParaRPr lang="cy-GB" dirty="0"/>
          </a:p>
        </p:txBody>
      </p:sp>
    </p:spTree>
    <p:extLst>
      <p:ext uri="{BB962C8B-B14F-4D97-AF65-F5344CB8AC3E}">
        <p14:creationId xmlns:p14="http://schemas.microsoft.com/office/powerpoint/2010/main" val="40793459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Get sponsorship agreements in writing</a:t>
            </a:r>
          </a:p>
          <a:p>
            <a:r>
              <a:rPr lang="en-GB" dirty="0" smtClean="0"/>
              <a:t>Any contracts must be checked by the Union first, as we may be ultimately responsible</a:t>
            </a:r>
          </a:p>
          <a:p>
            <a:r>
              <a:rPr lang="en-GB" dirty="0" smtClean="0"/>
              <a:t>If we don’t check, we cannot be liable</a:t>
            </a:r>
          </a:p>
        </p:txBody>
      </p:sp>
      <p:sp>
        <p:nvSpPr>
          <p:cNvPr id="3" name="Content Placeholder 2"/>
          <p:cNvSpPr>
            <a:spLocks noGrp="1"/>
          </p:cNvSpPr>
          <p:nvPr>
            <p:ph sz="half" idx="2"/>
          </p:nvPr>
        </p:nvSpPr>
        <p:spPr>
          <a:xfrm>
            <a:off x="4211960" y="1906469"/>
            <a:ext cx="4326632" cy="4402120"/>
          </a:xfrm>
        </p:spPr>
        <p:txBody>
          <a:bodyPr/>
          <a:lstStyle/>
          <a:p>
            <a:pPr marL="342900" indent="-342900">
              <a:buFont typeface="Arial" panose="020B0604020202020204" pitchFamily="34" charset="0"/>
              <a:buChar char="•"/>
            </a:pPr>
            <a:r>
              <a:rPr lang="cy" dirty="0"/>
              <a:t>Sicrhewch </a:t>
            </a:r>
            <a:r>
              <a:rPr lang="cy" dirty="0" smtClean="0"/>
              <a:t>fod </a:t>
            </a:r>
            <a:r>
              <a:rPr lang="cy" dirty="0"/>
              <a:t>eich cytundebau nawdd yn ysgrifenedig</a:t>
            </a:r>
          </a:p>
          <a:p>
            <a:pPr marL="342900" indent="-342900">
              <a:buFont typeface="Arial" panose="020B0604020202020204" pitchFamily="34" charset="0"/>
              <a:buChar char="•"/>
            </a:pPr>
            <a:r>
              <a:rPr lang="cy" dirty="0"/>
              <a:t>Mae’n rhaid i unrhyw gytundebau gael eu gwirio gan yr Undeb yn gyntaf, fel y gallwn ni fod </a:t>
            </a:r>
            <a:r>
              <a:rPr lang="cy" dirty="0" smtClean="0"/>
              <a:t>yn gwbl </a:t>
            </a:r>
            <a:r>
              <a:rPr lang="cy" dirty="0"/>
              <a:t>gyfrifol</a:t>
            </a:r>
          </a:p>
          <a:p>
            <a:pPr marL="342900" indent="-342900">
              <a:buFont typeface="Arial" panose="020B0604020202020204" pitchFamily="34" charset="0"/>
              <a:buChar char="•"/>
            </a:pPr>
            <a:r>
              <a:rPr lang="cy" dirty="0"/>
              <a:t>Os nad ydym yn gwirio, ni allwn fod yn atebol</a:t>
            </a:r>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Contracts</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smtClean="0"/>
              <a:t>Cytundebau</a:t>
            </a:r>
            <a:endParaRPr lang="cy-GB" dirty="0"/>
          </a:p>
        </p:txBody>
      </p:sp>
    </p:spTree>
    <p:extLst>
      <p:ext uri="{BB962C8B-B14F-4D97-AF65-F5344CB8AC3E}">
        <p14:creationId xmlns:p14="http://schemas.microsoft.com/office/powerpoint/2010/main" val="12005752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Be as clear as possible, so both parties know what to expect</a:t>
            </a:r>
          </a:p>
          <a:p>
            <a:r>
              <a:rPr lang="en-GB" dirty="0" smtClean="0"/>
              <a:t>Avoid vague words and phrases like, “regular” and “significant”</a:t>
            </a:r>
          </a:p>
          <a:p>
            <a:r>
              <a:rPr lang="en-GB" dirty="0" smtClean="0"/>
              <a:t>Don’t be afraid to negotiate on costs, methods etc.</a:t>
            </a:r>
          </a:p>
        </p:txBody>
      </p:sp>
      <p:sp>
        <p:nvSpPr>
          <p:cNvPr id="3" name="Content Placeholder 2"/>
          <p:cNvSpPr>
            <a:spLocks noGrp="1"/>
          </p:cNvSpPr>
          <p:nvPr>
            <p:ph sz="half" idx="2"/>
          </p:nvPr>
        </p:nvSpPr>
        <p:spPr>
          <a:xfrm>
            <a:off x="4644008" y="1907200"/>
            <a:ext cx="4038600" cy="4402120"/>
          </a:xfrm>
        </p:spPr>
        <p:txBody>
          <a:bodyPr/>
          <a:lstStyle/>
          <a:p>
            <a:pPr marL="342900" indent="-342900">
              <a:buFont typeface="Arial" panose="020B0604020202020204" pitchFamily="34" charset="0"/>
              <a:buChar char="•"/>
            </a:pPr>
            <a:r>
              <a:rPr lang="cy" dirty="0"/>
              <a:t>Byddwch mor glir a phosib, fel bod y ddau barti yn gwybod beth i’w ddisgwyl</a:t>
            </a:r>
          </a:p>
          <a:p>
            <a:pPr marL="342900" indent="-342900">
              <a:buFont typeface="Arial" panose="020B0604020202020204" pitchFamily="34" charset="0"/>
              <a:buChar char="•"/>
            </a:pPr>
            <a:r>
              <a:rPr lang="cy" dirty="0"/>
              <a:t>Rhaid osgoi geiria ac ymadroddion aneglur megis, ‘cyson’ ac ‘arwyddocaol’</a:t>
            </a:r>
          </a:p>
          <a:p>
            <a:pPr marL="342900" indent="-342900">
              <a:buFont typeface="Arial" panose="020B0604020202020204" pitchFamily="34" charset="0"/>
              <a:buChar char="•"/>
            </a:pPr>
            <a:r>
              <a:rPr lang="cy" dirty="0"/>
              <a:t>Peidiwch </a:t>
            </a:r>
            <a:r>
              <a:rPr lang="cy" dirty="0" smtClean="0"/>
              <a:t>a bod ofn negodi </a:t>
            </a:r>
            <a:r>
              <a:rPr lang="cy" dirty="0"/>
              <a:t>costau, </a:t>
            </a:r>
            <a:r>
              <a:rPr lang="cy" dirty="0" smtClean="0"/>
              <a:t>dulliau </a:t>
            </a:r>
            <a:r>
              <a:rPr lang="cy" dirty="0"/>
              <a:t>ayyb.</a:t>
            </a:r>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Contracts</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smtClean="0"/>
              <a:t>Cytundebau</a:t>
            </a:r>
            <a:endParaRPr lang="cy-GB" dirty="0"/>
          </a:p>
        </p:txBody>
      </p:sp>
    </p:spTree>
    <p:extLst>
      <p:ext uri="{BB962C8B-B14F-4D97-AF65-F5344CB8AC3E}">
        <p14:creationId xmlns:p14="http://schemas.microsoft.com/office/powerpoint/2010/main" val="34079267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1539761"/>
            <a:ext cx="3740224" cy="4402120"/>
          </a:xfrm>
        </p:spPr>
        <p:txBody>
          <a:bodyPr/>
          <a:lstStyle/>
          <a:p>
            <a:r>
              <a:rPr lang="en-GB" dirty="0" smtClean="0"/>
              <a:t>Once terms are agreed, most sponsors require an invoice</a:t>
            </a:r>
          </a:p>
          <a:p>
            <a:r>
              <a:rPr lang="en-GB" dirty="0"/>
              <a:t>R</a:t>
            </a:r>
            <a:r>
              <a:rPr lang="en-GB" dirty="0" smtClean="0"/>
              <a:t>equest one using an ‘Invoice Request Form’</a:t>
            </a:r>
          </a:p>
          <a:p>
            <a:r>
              <a:rPr lang="en-GB" dirty="0" smtClean="0"/>
              <a:t>Income will be paid directly into your account</a:t>
            </a:r>
          </a:p>
          <a:p>
            <a:r>
              <a:rPr lang="en-GB" dirty="0" smtClean="0"/>
              <a:t>Can also invoice for other services provided</a:t>
            </a:r>
          </a:p>
        </p:txBody>
      </p:sp>
      <p:sp>
        <p:nvSpPr>
          <p:cNvPr id="3" name="Content Placeholder 2"/>
          <p:cNvSpPr>
            <a:spLocks noGrp="1"/>
          </p:cNvSpPr>
          <p:nvPr>
            <p:ph sz="half" idx="2"/>
          </p:nvPr>
        </p:nvSpPr>
        <p:spPr>
          <a:xfrm>
            <a:off x="4355976" y="1556792"/>
            <a:ext cx="4398640" cy="4402120"/>
          </a:xfrm>
        </p:spPr>
        <p:txBody>
          <a:bodyPr/>
          <a:lstStyle/>
          <a:p>
            <a:pPr marL="342900" indent="-342900">
              <a:buFont typeface="Arial" panose="020B0604020202020204" pitchFamily="34" charset="0"/>
              <a:buChar char="•"/>
            </a:pPr>
            <a:r>
              <a:rPr lang="cy" dirty="0"/>
              <a:t>Unwaith y cytunir ar delerau, mae mwyafrif o noddwyr yn gofyn am anfoneb</a:t>
            </a:r>
          </a:p>
          <a:p>
            <a:pPr marL="342900" indent="-342900">
              <a:buFont typeface="Arial" panose="020B0604020202020204" pitchFamily="34" charset="0"/>
              <a:buChar char="•"/>
            </a:pPr>
            <a:r>
              <a:rPr lang="cy" dirty="0"/>
              <a:t>Gallwch geisio am un drwy lenwi ‘Ffurflen Cyflwyno Cais am Anfoneb</a:t>
            </a:r>
          </a:p>
          <a:p>
            <a:pPr marL="342900" indent="-342900">
              <a:buFont typeface="Arial" panose="020B0604020202020204" pitchFamily="34" charset="0"/>
              <a:buChar char="•"/>
            </a:pPr>
            <a:r>
              <a:rPr lang="cy" dirty="0"/>
              <a:t>Bydd incwm yn cael ei dalu yn uniongyrchol i mewn i’ch cyfrif</a:t>
            </a:r>
          </a:p>
          <a:p>
            <a:pPr marL="342900" indent="-342900">
              <a:buFont typeface="Arial" panose="020B0604020202020204" pitchFamily="34" charset="0"/>
              <a:buChar char="•"/>
            </a:pPr>
            <a:r>
              <a:rPr lang="cy" dirty="0"/>
              <a:t>Gallwch anfonebu unrhyw wasanaethau eraill a </a:t>
            </a:r>
            <a:r>
              <a:rPr lang="cy" dirty="0" smtClean="0"/>
              <a:t>ddarparwyd hefyd</a:t>
            </a:r>
            <a:endParaRPr lang="cy" dirty="0"/>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Invoicing</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smtClean="0"/>
              <a:t>Anfonebu</a:t>
            </a:r>
            <a:endParaRPr lang="cy-GB" dirty="0"/>
          </a:p>
        </p:txBody>
      </p:sp>
    </p:spTree>
    <p:extLst>
      <p:ext uri="{BB962C8B-B14F-4D97-AF65-F5344CB8AC3E}">
        <p14:creationId xmlns:p14="http://schemas.microsoft.com/office/powerpoint/2010/main" val="40672160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564904"/>
            <a:ext cx="9144000" cy="1470025"/>
          </a:xfrm>
        </p:spPr>
        <p:txBody>
          <a:bodyPr/>
          <a:lstStyle/>
          <a:p>
            <a:r>
              <a:rPr lang="en-GB" dirty="0" smtClean="0"/>
              <a:t>Grants</a:t>
            </a:r>
            <a:br>
              <a:rPr lang="en-GB" dirty="0" smtClean="0"/>
            </a:br>
            <a:r>
              <a:rPr lang="en-GB" dirty="0" err="1" smtClean="0"/>
              <a:t>Grantiau</a:t>
            </a:r>
            <a:r>
              <a:rPr lang="cy-GB" dirty="0"/>
              <a:t/>
            </a:r>
            <a:br>
              <a:rPr lang="cy-GB" dirty="0"/>
            </a:br>
            <a:endParaRPr lang="en-GB" dirty="0"/>
          </a:p>
        </p:txBody>
      </p:sp>
    </p:spTree>
    <p:extLst>
      <p:ext uri="{BB962C8B-B14F-4D97-AF65-F5344CB8AC3E}">
        <p14:creationId xmlns:p14="http://schemas.microsoft.com/office/powerpoint/2010/main" val="41622970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Grants </a:t>
            </a:r>
            <a:r>
              <a:rPr lang="en-GB" dirty="0" smtClean="0"/>
              <a:t>come </a:t>
            </a:r>
            <a:r>
              <a:rPr lang="en-GB" dirty="0"/>
              <a:t>from AU/Guild fee and are allocated by the Activities Team</a:t>
            </a:r>
          </a:p>
          <a:p>
            <a:r>
              <a:rPr lang="en-GB" dirty="0"/>
              <a:t>Money is reinvested to support student group activities</a:t>
            </a:r>
          </a:p>
          <a:p>
            <a:r>
              <a:rPr lang="en-GB" dirty="0"/>
              <a:t>Grants are a </a:t>
            </a:r>
            <a:r>
              <a:rPr lang="en-GB" dirty="0">
                <a:latin typeface="Franklin Gothic Book" panose="020B0503020102020204" pitchFamily="34" charset="0"/>
              </a:rPr>
              <a:t>privilege, not a </a:t>
            </a:r>
            <a:r>
              <a:rPr lang="en-GB" dirty="0" smtClean="0">
                <a:latin typeface="Franklin Gothic Book" panose="020B0503020102020204" pitchFamily="34" charset="0"/>
              </a:rPr>
              <a:t>right</a:t>
            </a:r>
            <a:endParaRPr lang="en-GB" dirty="0"/>
          </a:p>
        </p:txBody>
      </p:sp>
      <p:sp>
        <p:nvSpPr>
          <p:cNvPr id="3" name="Content Placeholder 2"/>
          <p:cNvSpPr>
            <a:spLocks noGrp="1"/>
          </p:cNvSpPr>
          <p:nvPr>
            <p:ph sz="half" idx="2"/>
          </p:nvPr>
        </p:nvSpPr>
        <p:spPr>
          <a:xfrm>
            <a:off x="4644008" y="1924054"/>
            <a:ext cx="4038600" cy="4402120"/>
          </a:xfrm>
        </p:spPr>
        <p:txBody>
          <a:bodyPr/>
          <a:lstStyle/>
          <a:p>
            <a:pPr marL="342900" indent="-342900">
              <a:buFont typeface="Arial" panose="020B0604020202020204" pitchFamily="34" charset="0"/>
              <a:buChar char="•"/>
            </a:pPr>
            <a:r>
              <a:rPr lang="cy" dirty="0"/>
              <a:t>Mae’r grantiau yn dod o’r Undeb Athletaidd/Ffi’r Gild ac yn cael eu </a:t>
            </a:r>
            <a:r>
              <a:rPr lang="cy" dirty="0" smtClean="0"/>
              <a:t>dyrannu </a:t>
            </a:r>
            <a:r>
              <a:rPr lang="cy" dirty="0"/>
              <a:t>gan y </a:t>
            </a:r>
            <a:r>
              <a:rPr lang="cy" dirty="0" smtClean="0"/>
              <a:t>T</a:t>
            </a:r>
            <a:r>
              <a:rPr lang="cy-GB" dirty="0" smtClean="0"/>
              <a:t>î</a:t>
            </a:r>
            <a:r>
              <a:rPr lang="cy" dirty="0" smtClean="0"/>
              <a:t>m </a:t>
            </a:r>
            <a:r>
              <a:rPr lang="cy" dirty="0"/>
              <a:t>Gweithgareddau</a:t>
            </a:r>
          </a:p>
          <a:p>
            <a:pPr marL="342900" indent="-342900">
              <a:buFont typeface="Arial" panose="020B0604020202020204" pitchFamily="34" charset="0"/>
              <a:buChar char="•"/>
            </a:pPr>
            <a:r>
              <a:rPr lang="cy" dirty="0" smtClean="0"/>
              <a:t>Mae’r arian yn cael ei ail-fuddsoddi i </a:t>
            </a:r>
            <a:r>
              <a:rPr lang="cy" dirty="0"/>
              <a:t>gefnogi gweithgareddau grwpiau myfyrwyr</a:t>
            </a:r>
          </a:p>
          <a:p>
            <a:pPr marL="342900" indent="-342900">
              <a:buFont typeface="Arial" panose="020B0604020202020204" pitchFamily="34" charset="0"/>
              <a:buChar char="•"/>
            </a:pPr>
            <a:r>
              <a:rPr lang="cy" dirty="0"/>
              <a:t>Mae grantiau yn </a:t>
            </a:r>
            <a:r>
              <a:rPr lang="cy" dirty="0">
                <a:latin typeface="Franklin Gothic Book" panose="020B0503020102020204" pitchFamily="34" charset="0"/>
              </a:rPr>
              <a:t>fraint, nid yn hawl</a:t>
            </a:r>
            <a:endParaRPr lang="en-GB" dirty="0"/>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Grant Pot</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smtClean="0"/>
              <a:t>Pot Grant</a:t>
            </a:r>
            <a:endParaRPr lang="cy-GB" dirty="0"/>
          </a:p>
        </p:txBody>
      </p:sp>
    </p:spTree>
    <p:extLst>
      <p:ext uri="{BB962C8B-B14F-4D97-AF65-F5344CB8AC3E}">
        <p14:creationId xmlns:p14="http://schemas.microsoft.com/office/powerpoint/2010/main" val="40193978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We aim to fund things that:</a:t>
            </a:r>
          </a:p>
          <a:p>
            <a:pPr lvl="1"/>
            <a:r>
              <a:rPr lang="en-GB" dirty="0"/>
              <a:t>Help you reach your core aims</a:t>
            </a:r>
          </a:p>
          <a:p>
            <a:pPr lvl="1"/>
            <a:r>
              <a:rPr lang="en-GB" dirty="0"/>
              <a:t>Benefit most, or all, of your members</a:t>
            </a:r>
          </a:p>
          <a:p>
            <a:pPr lvl="1"/>
            <a:r>
              <a:rPr lang="en-GB" dirty="0"/>
              <a:t>Contribute to the overall student experience</a:t>
            </a:r>
          </a:p>
        </p:txBody>
      </p:sp>
      <p:sp>
        <p:nvSpPr>
          <p:cNvPr id="3" name="Content Placeholder 2"/>
          <p:cNvSpPr>
            <a:spLocks noGrp="1"/>
          </p:cNvSpPr>
          <p:nvPr>
            <p:ph sz="half" idx="2"/>
          </p:nvPr>
        </p:nvSpPr>
        <p:spPr>
          <a:xfrm>
            <a:off x="4572000" y="1906469"/>
            <a:ext cx="4038600" cy="4402120"/>
          </a:xfrm>
        </p:spPr>
        <p:txBody>
          <a:bodyPr/>
          <a:lstStyle/>
          <a:p>
            <a:pPr marL="342900" indent="-342900">
              <a:buFont typeface="Arial" panose="020B0604020202020204" pitchFamily="34" charset="0"/>
              <a:buChar char="•"/>
            </a:pPr>
            <a:r>
              <a:rPr lang="cy" dirty="0"/>
              <a:t>Rydym yn bwriadu ariannu pethau </a:t>
            </a:r>
            <a:r>
              <a:rPr lang="cy" dirty="0" smtClean="0"/>
              <a:t>sydd yn:</a:t>
            </a:r>
            <a:endParaRPr lang="cy" dirty="0"/>
          </a:p>
          <a:p>
            <a:pPr lvl="1"/>
            <a:r>
              <a:rPr lang="cy" dirty="0"/>
              <a:t>Eich helpu i gyrraedd ei amcanion craidd</a:t>
            </a:r>
          </a:p>
          <a:p>
            <a:pPr lvl="1"/>
            <a:r>
              <a:rPr lang="cy" dirty="0"/>
              <a:t>Rhoi budd </a:t>
            </a:r>
            <a:r>
              <a:rPr lang="cy" dirty="0" smtClean="0"/>
              <a:t>i mwyafrif</a:t>
            </a:r>
            <a:r>
              <a:rPr lang="cy" dirty="0"/>
              <a:t>, neu pob un o’ch aelodau</a:t>
            </a:r>
          </a:p>
          <a:p>
            <a:pPr lvl="1"/>
            <a:r>
              <a:rPr lang="cy" dirty="0"/>
              <a:t>Cyfrannu tuag at brofiad y myfyrwyr yn gyffredinol</a:t>
            </a:r>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Grant Pot</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smtClean="0"/>
              <a:t>Pot Grant</a:t>
            </a:r>
            <a:endParaRPr lang="cy-GB" dirty="0"/>
          </a:p>
        </p:txBody>
      </p:sp>
    </p:spTree>
    <p:extLst>
      <p:ext uri="{BB962C8B-B14F-4D97-AF65-F5344CB8AC3E}">
        <p14:creationId xmlns:p14="http://schemas.microsoft.com/office/powerpoint/2010/main" val="27049522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052736"/>
            <a:ext cx="7972816" cy="5315210"/>
          </a:xfrm>
          <a:prstGeom prst="rect">
            <a:avLst/>
          </a:prstGeom>
        </p:spPr>
      </p:pic>
      <p:sp>
        <p:nvSpPr>
          <p:cNvPr id="13" name="Content Placeholder 12"/>
          <p:cNvSpPr>
            <a:spLocks noGrp="1"/>
          </p:cNvSpPr>
          <p:nvPr>
            <p:ph sz="half" idx="1"/>
          </p:nvPr>
        </p:nvSpPr>
        <p:spPr/>
        <p:txBody>
          <a:bodyPr/>
          <a:lstStyle/>
          <a:p>
            <a:endParaRPr lang="en-GB" dirty="0"/>
          </a:p>
        </p:txBody>
      </p:sp>
      <p:sp>
        <p:nvSpPr>
          <p:cNvPr id="14" name="Content Placeholder 13"/>
          <p:cNvSpPr>
            <a:spLocks noGrp="1"/>
          </p:cNvSpPr>
          <p:nvPr>
            <p:ph sz="half" idx="2"/>
          </p:nvPr>
        </p:nvSpPr>
        <p:spPr/>
        <p:txBody>
          <a:bodyPr/>
          <a:lstStyle/>
          <a:p>
            <a:endParaRPr lang="en-GB" dirty="0"/>
          </a:p>
        </p:txBody>
      </p:sp>
      <p:sp>
        <p:nvSpPr>
          <p:cNvPr id="4" name="Title 3"/>
          <p:cNvSpPr>
            <a:spLocks noGrp="1"/>
          </p:cNvSpPr>
          <p:nvPr>
            <p:ph type="title"/>
          </p:nvPr>
        </p:nvSpPr>
        <p:spPr>
          <a:xfrm>
            <a:off x="251520" y="2996952"/>
            <a:ext cx="3744416" cy="998984"/>
          </a:xfrm>
        </p:spPr>
        <p:txBody>
          <a:bodyPr/>
          <a:lstStyle/>
          <a:p>
            <a:pPr algn="ctr"/>
            <a:r>
              <a:rPr lang="en-GB" dirty="0" smtClean="0"/>
              <a:t>The Guild of Societies</a:t>
            </a:r>
            <a:endParaRPr lang="en-GB" dirty="0"/>
          </a:p>
        </p:txBody>
      </p:sp>
      <p:sp>
        <p:nvSpPr>
          <p:cNvPr id="5" name="Content Placeholder 4"/>
          <p:cNvSpPr>
            <a:spLocks noGrp="1"/>
          </p:cNvSpPr>
          <p:nvPr>
            <p:ph sz="quarter" idx="10"/>
          </p:nvPr>
        </p:nvSpPr>
        <p:spPr>
          <a:xfrm>
            <a:off x="4860032" y="2996952"/>
            <a:ext cx="4032448" cy="1008063"/>
          </a:xfrm>
        </p:spPr>
        <p:txBody>
          <a:bodyPr/>
          <a:lstStyle/>
          <a:p>
            <a:pPr algn="ctr"/>
            <a:r>
              <a:rPr lang="cy-GB" dirty="0"/>
              <a:t>Urdd y Cymdeithasau</a:t>
            </a:r>
            <a:endParaRPr lang="en-GB" dirty="0"/>
          </a:p>
        </p:txBody>
      </p:sp>
    </p:spTree>
    <p:extLst>
      <p:ext uri="{BB962C8B-B14F-4D97-AF65-F5344CB8AC3E}">
        <p14:creationId xmlns:p14="http://schemas.microsoft.com/office/powerpoint/2010/main" val="14159336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Things you cannot apply for include:</a:t>
            </a:r>
          </a:p>
          <a:p>
            <a:pPr lvl="1"/>
            <a:r>
              <a:rPr lang="en-GB" dirty="0"/>
              <a:t>Socials</a:t>
            </a:r>
          </a:p>
          <a:p>
            <a:pPr lvl="1"/>
            <a:r>
              <a:rPr lang="en-GB" dirty="0"/>
              <a:t>Food and/or drink</a:t>
            </a:r>
          </a:p>
          <a:p>
            <a:pPr lvl="1"/>
            <a:r>
              <a:rPr lang="en-GB" dirty="0"/>
              <a:t>Accommodation</a:t>
            </a:r>
          </a:p>
          <a:p>
            <a:pPr lvl="1"/>
            <a:r>
              <a:rPr lang="en-GB" dirty="0"/>
              <a:t>International travel</a:t>
            </a:r>
          </a:p>
          <a:p>
            <a:pPr lvl="1"/>
            <a:r>
              <a:rPr lang="en-GB" dirty="0"/>
              <a:t>Clothing</a:t>
            </a:r>
          </a:p>
          <a:p>
            <a:pPr lvl="1"/>
            <a:r>
              <a:rPr lang="en-GB" dirty="0"/>
              <a:t>Personal equipment</a:t>
            </a:r>
          </a:p>
        </p:txBody>
      </p:sp>
      <p:sp>
        <p:nvSpPr>
          <p:cNvPr id="3" name="Content Placeholder 2"/>
          <p:cNvSpPr>
            <a:spLocks noGrp="1"/>
          </p:cNvSpPr>
          <p:nvPr>
            <p:ph sz="half" idx="2"/>
          </p:nvPr>
        </p:nvSpPr>
        <p:spPr>
          <a:xfrm>
            <a:off x="4572000" y="1915262"/>
            <a:ext cx="4038600" cy="4402120"/>
          </a:xfrm>
        </p:spPr>
        <p:txBody>
          <a:bodyPr/>
          <a:lstStyle/>
          <a:p>
            <a:pPr marL="342900" indent="-342900">
              <a:buFont typeface="Arial" panose="020B0604020202020204" pitchFamily="34" charset="0"/>
              <a:buChar char="•"/>
            </a:pPr>
            <a:r>
              <a:rPr lang="cy" dirty="0"/>
              <a:t>Ni allwch geisio am:</a:t>
            </a:r>
          </a:p>
          <a:p>
            <a:pPr lvl="1"/>
            <a:r>
              <a:rPr lang="cy" dirty="0"/>
              <a:t>Nosweithiau Cymdeithasol</a:t>
            </a:r>
          </a:p>
          <a:p>
            <a:pPr lvl="1"/>
            <a:r>
              <a:rPr lang="cy" dirty="0"/>
              <a:t>Bwyd a/neu ddiod</a:t>
            </a:r>
          </a:p>
          <a:p>
            <a:pPr lvl="1"/>
            <a:r>
              <a:rPr lang="cy" dirty="0"/>
              <a:t>Llety</a:t>
            </a:r>
          </a:p>
          <a:p>
            <a:pPr lvl="1"/>
            <a:r>
              <a:rPr lang="cy" dirty="0"/>
              <a:t>Teithio </a:t>
            </a:r>
            <a:r>
              <a:rPr lang="cy" dirty="0" smtClean="0"/>
              <a:t>Rhyngwladol</a:t>
            </a:r>
          </a:p>
          <a:p>
            <a:pPr lvl="1"/>
            <a:r>
              <a:rPr lang="cy" dirty="0" smtClean="0"/>
              <a:t>Dillad</a:t>
            </a:r>
            <a:endParaRPr lang="cy" dirty="0"/>
          </a:p>
          <a:p>
            <a:pPr lvl="1"/>
            <a:r>
              <a:rPr lang="cy" dirty="0"/>
              <a:t>Offer Personol</a:t>
            </a:r>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Grant Pot</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smtClean="0"/>
              <a:t>Pot Grant</a:t>
            </a:r>
            <a:endParaRPr lang="cy-GB" dirty="0"/>
          </a:p>
        </p:txBody>
      </p:sp>
    </p:spTree>
    <p:extLst>
      <p:ext uri="{BB962C8B-B14F-4D97-AF65-F5344CB8AC3E}">
        <p14:creationId xmlns:p14="http://schemas.microsoft.com/office/powerpoint/2010/main" val="38639930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Things you cannot apply for include:</a:t>
            </a:r>
          </a:p>
          <a:p>
            <a:pPr lvl="1"/>
            <a:r>
              <a:rPr lang="en-GB" dirty="0" smtClean="0"/>
              <a:t>Activities that have already happened (or will before the allocation is made)</a:t>
            </a:r>
          </a:p>
          <a:p>
            <a:pPr lvl="1"/>
            <a:r>
              <a:rPr lang="en-GB" dirty="0" smtClean="0"/>
              <a:t>Equipment already bought (or will be purchased before the allocation is made)</a:t>
            </a:r>
            <a:endParaRPr lang="en-GB" dirty="0"/>
          </a:p>
          <a:p>
            <a:endParaRPr lang="en-GB" dirty="0"/>
          </a:p>
        </p:txBody>
      </p:sp>
      <p:sp>
        <p:nvSpPr>
          <p:cNvPr id="3" name="Content Placeholder 2"/>
          <p:cNvSpPr>
            <a:spLocks noGrp="1"/>
          </p:cNvSpPr>
          <p:nvPr>
            <p:ph sz="half" idx="2"/>
          </p:nvPr>
        </p:nvSpPr>
        <p:spPr>
          <a:xfrm>
            <a:off x="4644008" y="1907200"/>
            <a:ext cx="4038600" cy="4402120"/>
          </a:xfrm>
        </p:spPr>
        <p:txBody>
          <a:bodyPr/>
          <a:lstStyle/>
          <a:p>
            <a:pPr marL="342900" indent="-342900">
              <a:buFont typeface="Arial" panose="020B0604020202020204" pitchFamily="34" charset="0"/>
              <a:buChar char="•"/>
            </a:pPr>
            <a:r>
              <a:rPr lang="cy" dirty="0"/>
              <a:t>Ni allwch geisio am:</a:t>
            </a:r>
          </a:p>
          <a:p>
            <a:pPr lvl="1"/>
            <a:r>
              <a:rPr lang="cy" dirty="0"/>
              <a:t>Gweithgareddau sydd eisoes wedi digwydd (neu a fydd yn digwydd cyn y dyraniad)</a:t>
            </a:r>
          </a:p>
          <a:p>
            <a:pPr lvl="1"/>
            <a:r>
              <a:rPr lang="cy" dirty="0"/>
              <a:t>Offer sydd wedi’i brynu yn barod (neu a fydd yn cael ei brynu cyn y dyraniad)</a:t>
            </a:r>
            <a:endParaRPr lang="en-GB" dirty="0"/>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Grant Pot</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smtClean="0"/>
              <a:t>Pot Grant</a:t>
            </a:r>
            <a:endParaRPr lang="cy-GB" dirty="0"/>
          </a:p>
        </p:txBody>
      </p:sp>
    </p:spTree>
    <p:extLst>
      <p:ext uri="{BB962C8B-B14F-4D97-AF65-F5344CB8AC3E}">
        <p14:creationId xmlns:p14="http://schemas.microsoft.com/office/powerpoint/2010/main" val="39048608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Will not exceed total membership income per year</a:t>
            </a:r>
          </a:p>
          <a:p>
            <a:r>
              <a:rPr lang="en-GB" dirty="0" smtClean="0"/>
              <a:t>Will not provide for more than two events/trips per semester</a:t>
            </a:r>
          </a:p>
          <a:p>
            <a:r>
              <a:rPr lang="en-GB" dirty="0" smtClean="0"/>
              <a:t>Will not exceed 50% of the total cost of trips, events or equipment</a:t>
            </a:r>
            <a:endParaRPr lang="en-GB" dirty="0"/>
          </a:p>
        </p:txBody>
      </p:sp>
      <p:sp>
        <p:nvSpPr>
          <p:cNvPr id="3" name="Content Placeholder 2"/>
          <p:cNvSpPr>
            <a:spLocks noGrp="1"/>
          </p:cNvSpPr>
          <p:nvPr>
            <p:ph sz="half" idx="2"/>
          </p:nvPr>
        </p:nvSpPr>
        <p:spPr>
          <a:xfrm>
            <a:off x="4572000" y="1907200"/>
            <a:ext cx="4038600" cy="4402120"/>
          </a:xfrm>
        </p:spPr>
        <p:txBody>
          <a:bodyPr/>
          <a:lstStyle/>
          <a:p>
            <a:pPr marL="342900" indent="-342900">
              <a:buFont typeface="Arial" panose="020B0604020202020204" pitchFamily="34" charset="0"/>
              <a:buChar char="•"/>
            </a:pPr>
            <a:r>
              <a:rPr lang="cy" dirty="0"/>
              <a:t>Ni fydd yn </a:t>
            </a:r>
            <a:r>
              <a:rPr lang="cy" dirty="0" smtClean="0"/>
              <a:t>uwch </a:t>
            </a:r>
            <a:r>
              <a:rPr lang="cy" dirty="0"/>
              <a:t>na </a:t>
            </a:r>
            <a:r>
              <a:rPr lang="cy" dirty="0" smtClean="0"/>
              <a:t>chyfanswm yr </a:t>
            </a:r>
            <a:r>
              <a:rPr lang="cy" dirty="0"/>
              <a:t>incwm aelodaeth blynyddol</a:t>
            </a:r>
          </a:p>
          <a:p>
            <a:pPr marL="342900" indent="-342900">
              <a:buFont typeface="Arial" panose="020B0604020202020204" pitchFamily="34" charset="0"/>
              <a:buChar char="•"/>
            </a:pPr>
            <a:r>
              <a:rPr lang="cy" dirty="0"/>
              <a:t>Ni fydd yn darparu ar gyfer mwy nag un digwyddiad/taith bob tymor</a:t>
            </a:r>
          </a:p>
          <a:p>
            <a:pPr marL="342900" indent="-342900">
              <a:buFont typeface="Arial" panose="020B0604020202020204" pitchFamily="34" charset="0"/>
              <a:buChar char="•"/>
            </a:pPr>
            <a:r>
              <a:rPr lang="cy" dirty="0"/>
              <a:t>Ni fydd arian grant yn fwy na 50% o gost cyfan </a:t>
            </a:r>
            <a:r>
              <a:rPr lang="cy" dirty="0" smtClean="0"/>
              <a:t>taith</a:t>
            </a:r>
            <a:r>
              <a:rPr lang="cy" dirty="0"/>
              <a:t>, digwyddiad neu offer.</a:t>
            </a:r>
            <a:endParaRPr lang="en-GB" dirty="0"/>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Decision Making</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 dirty="0"/>
              <a:t>Gwneud Penderfyniadau</a:t>
            </a:r>
            <a:endParaRPr lang="cy-GB" dirty="0"/>
          </a:p>
        </p:txBody>
      </p:sp>
    </p:spTree>
    <p:extLst>
      <p:ext uri="{BB962C8B-B14F-4D97-AF65-F5344CB8AC3E}">
        <p14:creationId xmlns:p14="http://schemas.microsoft.com/office/powerpoint/2010/main" val="1452366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564904"/>
            <a:ext cx="9144000" cy="1470025"/>
          </a:xfrm>
        </p:spPr>
        <p:txBody>
          <a:bodyPr/>
          <a:lstStyle/>
          <a:p>
            <a:r>
              <a:rPr lang="en-GB" dirty="0" smtClean="0"/>
              <a:t>Financial Report</a:t>
            </a:r>
            <a:br>
              <a:rPr lang="en-GB" dirty="0" smtClean="0"/>
            </a:br>
            <a:r>
              <a:rPr lang="en-GB" dirty="0" err="1" smtClean="0"/>
              <a:t>Adroddiad</a:t>
            </a:r>
            <a:r>
              <a:rPr lang="en-GB" dirty="0" smtClean="0"/>
              <a:t> </a:t>
            </a:r>
            <a:r>
              <a:rPr lang="en-GB" dirty="0" err="1" smtClean="0"/>
              <a:t>Ariannol</a:t>
            </a:r>
            <a:r>
              <a:rPr lang="cy-GB" dirty="0"/>
              <a:t/>
            </a:r>
            <a:br>
              <a:rPr lang="cy-GB" dirty="0"/>
            </a:br>
            <a:endParaRPr lang="en-GB" dirty="0"/>
          </a:p>
        </p:txBody>
      </p:sp>
    </p:spTree>
    <p:extLst>
      <p:ext uri="{BB962C8B-B14F-4D97-AF65-F5344CB8AC3E}">
        <p14:creationId xmlns:p14="http://schemas.microsoft.com/office/powerpoint/2010/main" val="25731470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You must publish a financial report each year at AGM</a:t>
            </a:r>
          </a:p>
          <a:p>
            <a:r>
              <a:rPr lang="en-GB" dirty="0" smtClean="0"/>
              <a:t>Explain to your members how you used their money and why</a:t>
            </a:r>
          </a:p>
          <a:p>
            <a:r>
              <a:rPr lang="en-GB" dirty="0" smtClean="0"/>
              <a:t>Typically written and presented by the Treasurer</a:t>
            </a:r>
          </a:p>
        </p:txBody>
      </p:sp>
      <p:sp>
        <p:nvSpPr>
          <p:cNvPr id="3" name="Content Placeholder 2"/>
          <p:cNvSpPr>
            <a:spLocks noGrp="1"/>
          </p:cNvSpPr>
          <p:nvPr>
            <p:ph sz="half" idx="2"/>
          </p:nvPr>
        </p:nvSpPr>
        <p:spPr>
          <a:xfrm>
            <a:off x="4499992" y="1907200"/>
            <a:ext cx="4038600" cy="4402120"/>
          </a:xfrm>
        </p:spPr>
        <p:txBody>
          <a:bodyPr/>
          <a:lstStyle/>
          <a:p>
            <a:pPr marL="342900" indent="-342900">
              <a:buFont typeface="Arial" panose="020B0604020202020204" pitchFamily="34" charset="0"/>
              <a:buChar char="•"/>
            </a:pPr>
            <a:r>
              <a:rPr lang="cy" dirty="0"/>
              <a:t>Mae’n rhaid i chi gyhoeddi eich adroddiad ariannol bob blwyddyn yn y CCB</a:t>
            </a:r>
          </a:p>
          <a:p>
            <a:pPr marL="342900" indent="-342900">
              <a:buFont typeface="Arial" panose="020B0604020202020204" pitchFamily="34" charset="0"/>
              <a:buChar char="•"/>
            </a:pPr>
            <a:r>
              <a:rPr lang="cy" dirty="0"/>
              <a:t>Esbonio i’ch aelodau sut y defnyddiwyd eu harian a pham</a:t>
            </a:r>
          </a:p>
          <a:p>
            <a:pPr marL="342900" indent="-342900">
              <a:buFont typeface="Arial" panose="020B0604020202020204" pitchFamily="34" charset="0"/>
              <a:buChar char="•"/>
            </a:pPr>
            <a:r>
              <a:rPr lang="cy" dirty="0"/>
              <a:t>Fel arfer yn cael ei ysgrifennu ac eu cyflwyno gan y Trysorydd</a:t>
            </a:r>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AGM</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en-GB" dirty="0" smtClean="0"/>
              <a:t>CCB</a:t>
            </a:r>
            <a:endParaRPr lang="cy-GB" dirty="0"/>
          </a:p>
        </p:txBody>
      </p:sp>
    </p:spTree>
    <p:extLst>
      <p:ext uri="{BB962C8B-B14F-4D97-AF65-F5344CB8AC3E}">
        <p14:creationId xmlns:p14="http://schemas.microsoft.com/office/powerpoint/2010/main" val="277013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Balances for all accounts at the start of the year</a:t>
            </a:r>
          </a:p>
          <a:p>
            <a:r>
              <a:rPr lang="en-GB" dirty="0" smtClean="0"/>
              <a:t>Current account balances</a:t>
            </a:r>
          </a:p>
          <a:p>
            <a:r>
              <a:rPr lang="en-GB" dirty="0" smtClean="0"/>
              <a:t>Incomes from membership fees, sponsorships, etc.</a:t>
            </a:r>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 dirty="0"/>
              <a:t>Balans ar gyfer pob cyfrif ar ddechrau’r flwyddyn</a:t>
            </a:r>
          </a:p>
          <a:p>
            <a:pPr marL="342900" indent="-342900">
              <a:buFont typeface="Arial" panose="020B0604020202020204" pitchFamily="34" charset="0"/>
              <a:buChar char="•"/>
            </a:pPr>
            <a:r>
              <a:rPr lang="cy" dirty="0"/>
              <a:t>Balans </a:t>
            </a:r>
            <a:r>
              <a:rPr lang="cy" dirty="0" smtClean="0"/>
              <a:t>Cyfrif </a:t>
            </a:r>
            <a:r>
              <a:rPr lang="cy" dirty="0"/>
              <a:t>Cyfredol</a:t>
            </a:r>
          </a:p>
          <a:p>
            <a:pPr marL="342900" indent="-342900">
              <a:buFont typeface="Arial" panose="020B0604020202020204" pitchFamily="34" charset="0"/>
              <a:buChar char="•"/>
            </a:pPr>
            <a:r>
              <a:rPr lang="cy" dirty="0"/>
              <a:t>Incymau o ffioedd aelodaeth, nawdd ayyb.</a:t>
            </a:r>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What to Include</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smtClean="0"/>
              <a:t>Beth i’w Gynnwys</a:t>
            </a:r>
            <a:endParaRPr lang="cy-GB" dirty="0"/>
          </a:p>
        </p:txBody>
      </p:sp>
    </p:spTree>
    <p:extLst>
      <p:ext uri="{BB962C8B-B14F-4D97-AF65-F5344CB8AC3E}">
        <p14:creationId xmlns:p14="http://schemas.microsoft.com/office/powerpoint/2010/main" val="11702671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Grants awarded by the Union and how they were spent</a:t>
            </a:r>
          </a:p>
          <a:p>
            <a:r>
              <a:rPr lang="en-GB" dirty="0" smtClean="0"/>
              <a:t>Expenditure for key events and trips</a:t>
            </a:r>
          </a:p>
          <a:p>
            <a:r>
              <a:rPr lang="en-GB" dirty="0" smtClean="0"/>
              <a:t>Any other important and beneficial information</a:t>
            </a:r>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cy" dirty="0"/>
              <a:t>Grantiau a dderbyniwyd gan yr Undeb a sut cawsant eu gwario</a:t>
            </a:r>
          </a:p>
          <a:p>
            <a:pPr marL="342900" indent="-342900">
              <a:buFont typeface="Arial" panose="020B0604020202020204" pitchFamily="34" charset="0"/>
              <a:buChar char="•"/>
            </a:pPr>
            <a:r>
              <a:rPr lang="cy" dirty="0"/>
              <a:t>Gwariant ar gyfer prif ddigwyddiadau a theithiau</a:t>
            </a:r>
          </a:p>
          <a:p>
            <a:pPr marL="342900" indent="-342900">
              <a:buFont typeface="Arial" panose="020B0604020202020204" pitchFamily="34" charset="0"/>
              <a:buChar char="•"/>
            </a:pPr>
            <a:r>
              <a:rPr lang="cy" dirty="0"/>
              <a:t>Unrhyw wybodaeth pwysig a buddiol ychwanegol</a:t>
            </a:r>
          </a:p>
          <a:p>
            <a:pPr marL="342900" indent="-342900">
              <a:buFont typeface="Arial" panose="020B0604020202020204" pitchFamily="34" charset="0"/>
              <a:buChar char="•"/>
            </a:pPr>
            <a:endParaRPr lang="cy-GB" dirty="0"/>
          </a:p>
        </p:txBody>
      </p:sp>
      <p:sp>
        <p:nvSpPr>
          <p:cNvPr id="4" name="Title 3"/>
          <p:cNvSpPr>
            <a:spLocks noGrp="1"/>
          </p:cNvSpPr>
          <p:nvPr>
            <p:ph type="title"/>
          </p:nvPr>
        </p:nvSpPr>
        <p:spPr>
          <a:xfrm>
            <a:off x="251520" y="709939"/>
            <a:ext cx="3740224" cy="998984"/>
          </a:xfrm>
        </p:spPr>
        <p:txBody>
          <a:bodyPr/>
          <a:lstStyle/>
          <a:p>
            <a:r>
              <a:rPr lang="en-GB" dirty="0" smtClean="0"/>
              <a:t>What to Include</a:t>
            </a:r>
            <a:endParaRPr lang="en-GB" dirty="0"/>
          </a:p>
        </p:txBody>
      </p:sp>
      <p:sp>
        <p:nvSpPr>
          <p:cNvPr id="5" name="Content Placeholder 4"/>
          <p:cNvSpPr>
            <a:spLocks noGrp="1"/>
          </p:cNvSpPr>
          <p:nvPr>
            <p:ph sz="quarter" idx="10"/>
          </p:nvPr>
        </p:nvSpPr>
        <p:spPr>
          <a:xfrm>
            <a:off x="4889466" y="700860"/>
            <a:ext cx="4038600" cy="1008063"/>
          </a:xfrm>
        </p:spPr>
        <p:txBody>
          <a:bodyPr/>
          <a:lstStyle/>
          <a:p>
            <a:r>
              <a:rPr lang="cy-GB" dirty="0" smtClean="0"/>
              <a:t>Beth i’w Gynnwys</a:t>
            </a:r>
            <a:endParaRPr lang="cy-GB" dirty="0"/>
          </a:p>
        </p:txBody>
      </p:sp>
    </p:spTree>
    <p:extLst>
      <p:ext uri="{BB962C8B-B14F-4D97-AF65-F5344CB8AC3E}">
        <p14:creationId xmlns:p14="http://schemas.microsoft.com/office/powerpoint/2010/main" val="31024586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4955"/>
            <a:ext cx="9144000" cy="1470025"/>
          </a:xfrm>
        </p:spPr>
        <p:txBody>
          <a:bodyPr/>
          <a:lstStyle/>
          <a:p>
            <a:r>
              <a:rPr lang="en-GB" dirty="0" smtClean="0"/>
              <a:t>Contact Us</a:t>
            </a:r>
            <a:br>
              <a:rPr lang="en-GB" dirty="0" smtClean="0"/>
            </a:br>
            <a:r>
              <a:rPr lang="cy" dirty="0"/>
              <a:t>Cysylltwch â ni</a:t>
            </a:r>
            <a:r>
              <a:rPr lang="en-GB" dirty="0" smtClean="0"/>
              <a:t/>
            </a:r>
            <a:br>
              <a:rPr lang="en-GB" dirty="0" smtClean="0"/>
            </a:br>
            <a:r>
              <a:rPr lang="cy-GB" dirty="0"/>
              <a:t/>
            </a:r>
            <a:br>
              <a:rPr lang="cy-GB" dirty="0"/>
            </a:br>
            <a:endParaRPr lang="en-GB" dirty="0"/>
          </a:p>
        </p:txBody>
      </p:sp>
      <p:sp>
        <p:nvSpPr>
          <p:cNvPr id="3" name="Content Placeholder 1"/>
          <p:cNvSpPr txBox="1">
            <a:spLocks/>
          </p:cNvSpPr>
          <p:nvPr/>
        </p:nvSpPr>
        <p:spPr>
          <a:xfrm>
            <a:off x="251520" y="1907200"/>
            <a:ext cx="3740224" cy="4402120"/>
          </a:xfrm>
          <a:prstGeom prst="rect">
            <a:avLst/>
          </a:prstGeom>
        </p:spPr>
        <p:txBody>
          <a:bodyPr/>
          <a:lstStyle>
            <a:lvl1pPr marL="0" indent="0" algn="ctr" rtl="0" eaLnBrk="1" fontAlgn="base" hangingPunct="1">
              <a:spcBef>
                <a:spcPct val="20000"/>
              </a:spcBef>
              <a:spcAft>
                <a:spcPct val="0"/>
              </a:spcAft>
              <a:buNone/>
              <a:defRPr sz="2800">
                <a:solidFill>
                  <a:schemeClr val="tx1"/>
                </a:solidFill>
                <a:latin typeface="Franklin Gothic Demi"/>
                <a:ea typeface="+mn-ea"/>
                <a:cs typeface="Franklin Gothic Demi"/>
              </a:defRPr>
            </a:lvl1pPr>
            <a:lvl2pPr marL="457200" indent="0" algn="ctr" rtl="0" eaLnBrk="1" fontAlgn="base" hangingPunct="1">
              <a:spcBef>
                <a:spcPct val="20000"/>
              </a:spcBef>
              <a:spcAft>
                <a:spcPct val="0"/>
              </a:spcAft>
              <a:buNone/>
              <a:defRPr sz="2800">
                <a:solidFill>
                  <a:schemeClr val="tx1"/>
                </a:solidFill>
                <a:latin typeface="+mn-lt"/>
                <a:cs typeface="+mn-cs"/>
              </a:defRPr>
            </a:lvl2pPr>
            <a:lvl3pPr marL="914400" indent="0" algn="ctr" rtl="0" eaLnBrk="1" fontAlgn="base" hangingPunct="1">
              <a:spcBef>
                <a:spcPct val="20000"/>
              </a:spcBef>
              <a:spcAft>
                <a:spcPct val="0"/>
              </a:spcAft>
              <a:buNone/>
              <a:defRPr sz="2400">
                <a:solidFill>
                  <a:schemeClr val="tx1"/>
                </a:solidFill>
                <a:latin typeface="+mn-lt"/>
                <a:cs typeface="+mn-cs"/>
              </a:defRPr>
            </a:lvl3pPr>
            <a:lvl4pPr marL="1371600" indent="0" algn="ctr" rtl="0" eaLnBrk="1" fontAlgn="base" hangingPunct="1">
              <a:spcBef>
                <a:spcPct val="20000"/>
              </a:spcBef>
              <a:spcAft>
                <a:spcPct val="0"/>
              </a:spcAft>
              <a:buNone/>
              <a:defRPr sz="2000">
                <a:solidFill>
                  <a:schemeClr val="tx1"/>
                </a:solidFill>
                <a:latin typeface="+mn-lt"/>
                <a:cs typeface="+mn-cs"/>
              </a:defRPr>
            </a:lvl4pPr>
            <a:lvl5pPr marL="1828800" indent="0" algn="ctr" rtl="0" eaLnBrk="1" fontAlgn="base" hangingPunct="1">
              <a:spcBef>
                <a:spcPct val="20000"/>
              </a:spcBef>
              <a:spcAft>
                <a:spcPct val="0"/>
              </a:spcAft>
              <a:buNone/>
              <a:defRPr sz="2000">
                <a:solidFill>
                  <a:schemeClr val="tx1"/>
                </a:solidFill>
                <a:latin typeface="+mn-lt"/>
                <a:cs typeface="+mn-cs"/>
              </a:defRPr>
            </a:lvl5pPr>
            <a:lvl6pPr marL="2286000" indent="0" algn="ctr" rtl="0" eaLnBrk="1" fontAlgn="base" hangingPunct="1">
              <a:spcBef>
                <a:spcPct val="20000"/>
              </a:spcBef>
              <a:spcAft>
                <a:spcPct val="0"/>
              </a:spcAft>
              <a:buNone/>
              <a:defRPr sz="2000">
                <a:solidFill>
                  <a:schemeClr val="tx1"/>
                </a:solidFill>
                <a:latin typeface="+mn-lt"/>
                <a:cs typeface="+mn-cs"/>
              </a:defRPr>
            </a:lvl6pPr>
            <a:lvl7pPr marL="2743200" indent="0" algn="ctr" rtl="0" eaLnBrk="1" fontAlgn="base" hangingPunct="1">
              <a:spcBef>
                <a:spcPct val="20000"/>
              </a:spcBef>
              <a:spcAft>
                <a:spcPct val="0"/>
              </a:spcAft>
              <a:buNone/>
              <a:defRPr sz="2000">
                <a:solidFill>
                  <a:schemeClr val="tx1"/>
                </a:solidFill>
                <a:latin typeface="+mn-lt"/>
                <a:cs typeface="+mn-cs"/>
              </a:defRPr>
            </a:lvl7pPr>
            <a:lvl8pPr marL="3200400" indent="0" algn="ctr" rtl="0" eaLnBrk="1" fontAlgn="base" hangingPunct="1">
              <a:spcBef>
                <a:spcPct val="20000"/>
              </a:spcBef>
              <a:spcAft>
                <a:spcPct val="0"/>
              </a:spcAft>
              <a:buNone/>
              <a:defRPr sz="2000">
                <a:solidFill>
                  <a:schemeClr val="tx1"/>
                </a:solidFill>
                <a:latin typeface="+mn-lt"/>
                <a:cs typeface="+mn-cs"/>
              </a:defRPr>
            </a:lvl8pPr>
            <a:lvl9pPr marL="3657600" indent="0" algn="ctr" rtl="0" eaLnBrk="1" fontAlgn="base" hangingPunct="1">
              <a:spcBef>
                <a:spcPct val="20000"/>
              </a:spcBef>
              <a:spcAft>
                <a:spcPct val="0"/>
              </a:spcAft>
              <a:buNone/>
              <a:defRPr sz="2000">
                <a:solidFill>
                  <a:schemeClr val="tx1"/>
                </a:solidFill>
                <a:latin typeface="+mn-lt"/>
                <a:cs typeface="+mn-cs"/>
              </a:defRPr>
            </a:lvl9pPr>
          </a:lstStyle>
          <a:p>
            <a:endParaRPr lang="en-GB" kern="0" dirty="0"/>
          </a:p>
        </p:txBody>
      </p:sp>
      <p:sp>
        <p:nvSpPr>
          <p:cNvPr id="4" name="Content Placeholder 1"/>
          <p:cNvSpPr txBox="1">
            <a:spLocks/>
          </p:cNvSpPr>
          <p:nvPr/>
        </p:nvSpPr>
        <p:spPr>
          <a:xfrm>
            <a:off x="251520" y="2522760"/>
            <a:ext cx="4320480" cy="3938959"/>
          </a:xfrm>
          <a:prstGeom prst="rect">
            <a:avLst/>
          </a:prstGeom>
        </p:spPr>
        <p:txBody>
          <a:bodyPr/>
          <a:lstStyle>
            <a:lvl1pPr marL="0" indent="0" algn="ctr" rtl="0" eaLnBrk="1" fontAlgn="base" hangingPunct="1">
              <a:spcBef>
                <a:spcPct val="20000"/>
              </a:spcBef>
              <a:spcAft>
                <a:spcPct val="0"/>
              </a:spcAft>
              <a:buNone/>
              <a:defRPr sz="2800">
                <a:solidFill>
                  <a:schemeClr val="tx1"/>
                </a:solidFill>
                <a:latin typeface="Franklin Gothic Demi"/>
                <a:ea typeface="+mn-ea"/>
                <a:cs typeface="Franklin Gothic Demi"/>
              </a:defRPr>
            </a:lvl1pPr>
            <a:lvl2pPr marL="457200" indent="0" algn="ctr" rtl="0" eaLnBrk="1" fontAlgn="base" hangingPunct="1">
              <a:spcBef>
                <a:spcPct val="20000"/>
              </a:spcBef>
              <a:spcAft>
                <a:spcPct val="0"/>
              </a:spcAft>
              <a:buNone/>
              <a:defRPr sz="2800">
                <a:solidFill>
                  <a:schemeClr val="tx1"/>
                </a:solidFill>
                <a:latin typeface="+mn-lt"/>
                <a:cs typeface="+mn-cs"/>
              </a:defRPr>
            </a:lvl2pPr>
            <a:lvl3pPr marL="914400" indent="0" algn="ctr" rtl="0" eaLnBrk="1" fontAlgn="base" hangingPunct="1">
              <a:spcBef>
                <a:spcPct val="20000"/>
              </a:spcBef>
              <a:spcAft>
                <a:spcPct val="0"/>
              </a:spcAft>
              <a:buNone/>
              <a:defRPr sz="2400">
                <a:solidFill>
                  <a:schemeClr val="tx1"/>
                </a:solidFill>
                <a:latin typeface="+mn-lt"/>
                <a:cs typeface="+mn-cs"/>
              </a:defRPr>
            </a:lvl3pPr>
            <a:lvl4pPr marL="1371600" indent="0" algn="ctr" rtl="0" eaLnBrk="1" fontAlgn="base" hangingPunct="1">
              <a:spcBef>
                <a:spcPct val="20000"/>
              </a:spcBef>
              <a:spcAft>
                <a:spcPct val="0"/>
              </a:spcAft>
              <a:buNone/>
              <a:defRPr sz="2000">
                <a:solidFill>
                  <a:schemeClr val="tx1"/>
                </a:solidFill>
                <a:latin typeface="+mn-lt"/>
                <a:cs typeface="+mn-cs"/>
              </a:defRPr>
            </a:lvl4pPr>
            <a:lvl5pPr marL="1828800" indent="0" algn="ctr" rtl="0" eaLnBrk="1" fontAlgn="base" hangingPunct="1">
              <a:spcBef>
                <a:spcPct val="20000"/>
              </a:spcBef>
              <a:spcAft>
                <a:spcPct val="0"/>
              </a:spcAft>
              <a:buNone/>
              <a:defRPr sz="2000">
                <a:solidFill>
                  <a:schemeClr val="tx1"/>
                </a:solidFill>
                <a:latin typeface="+mn-lt"/>
                <a:cs typeface="+mn-cs"/>
              </a:defRPr>
            </a:lvl5pPr>
            <a:lvl6pPr marL="2286000" indent="0" algn="ctr" rtl="0" eaLnBrk="1" fontAlgn="base" hangingPunct="1">
              <a:spcBef>
                <a:spcPct val="20000"/>
              </a:spcBef>
              <a:spcAft>
                <a:spcPct val="0"/>
              </a:spcAft>
              <a:buNone/>
              <a:defRPr sz="2000">
                <a:solidFill>
                  <a:schemeClr val="tx1"/>
                </a:solidFill>
                <a:latin typeface="+mn-lt"/>
                <a:cs typeface="+mn-cs"/>
              </a:defRPr>
            </a:lvl6pPr>
            <a:lvl7pPr marL="2743200" indent="0" algn="ctr" rtl="0" eaLnBrk="1" fontAlgn="base" hangingPunct="1">
              <a:spcBef>
                <a:spcPct val="20000"/>
              </a:spcBef>
              <a:spcAft>
                <a:spcPct val="0"/>
              </a:spcAft>
              <a:buNone/>
              <a:defRPr sz="2000">
                <a:solidFill>
                  <a:schemeClr val="tx1"/>
                </a:solidFill>
                <a:latin typeface="+mn-lt"/>
                <a:cs typeface="+mn-cs"/>
              </a:defRPr>
            </a:lvl7pPr>
            <a:lvl8pPr marL="3200400" indent="0" algn="ctr" rtl="0" eaLnBrk="1" fontAlgn="base" hangingPunct="1">
              <a:spcBef>
                <a:spcPct val="20000"/>
              </a:spcBef>
              <a:spcAft>
                <a:spcPct val="0"/>
              </a:spcAft>
              <a:buNone/>
              <a:defRPr sz="2000">
                <a:solidFill>
                  <a:schemeClr val="tx1"/>
                </a:solidFill>
                <a:latin typeface="+mn-lt"/>
                <a:cs typeface="+mn-cs"/>
              </a:defRPr>
            </a:lvl8pPr>
            <a:lvl9pPr marL="3657600" indent="0" algn="ctr" rtl="0" eaLnBrk="1" fontAlgn="base" hangingPunct="1">
              <a:spcBef>
                <a:spcPct val="20000"/>
              </a:spcBef>
              <a:spcAft>
                <a:spcPct val="0"/>
              </a:spcAft>
              <a:buNone/>
              <a:defRPr sz="2000">
                <a:solidFill>
                  <a:schemeClr val="tx1"/>
                </a:solidFill>
                <a:latin typeface="+mn-lt"/>
                <a:cs typeface="+mn-cs"/>
              </a:defRPr>
            </a:lvl9pPr>
          </a:lstStyle>
          <a:p>
            <a:r>
              <a:rPr lang="en-GB" sz="2400" kern="0" dirty="0" smtClean="0"/>
              <a:t>Finance Office</a:t>
            </a:r>
            <a:r>
              <a:rPr lang="en-GB" sz="2400" kern="0" dirty="0"/>
              <a:t/>
            </a:r>
            <a:br>
              <a:rPr lang="en-GB" sz="2400" kern="0" dirty="0"/>
            </a:br>
            <a:r>
              <a:rPr lang="en-GB" sz="2400" kern="0" dirty="0" smtClean="0"/>
              <a:t>3</a:t>
            </a:r>
            <a:r>
              <a:rPr lang="en-GB" sz="2400" kern="0" baseline="30000" dirty="0" smtClean="0"/>
              <a:t>rd</a:t>
            </a:r>
            <a:r>
              <a:rPr lang="en-GB" sz="2400" kern="0" dirty="0" smtClean="0"/>
              <a:t> Floor, Students’ Union, Park Place</a:t>
            </a:r>
          </a:p>
          <a:p>
            <a:endParaRPr lang="en-GB" sz="2400" kern="0" dirty="0"/>
          </a:p>
          <a:p>
            <a:r>
              <a:rPr lang="en-GB" sz="2400" kern="0" dirty="0" smtClean="0"/>
              <a:t>Open 10am – 4pm, Monday to Friday</a:t>
            </a:r>
          </a:p>
          <a:p>
            <a:endParaRPr lang="en-GB" sz="2400" kern="0" dirty="0"/>
          </a:p>
          <a:p>
            <a:r>
              <a:rPr lang="en-GB" sz="2400" kern="0" dirty="0" smtClean="0">
                <a:hlinkClick r:id="rId2"/>
              </a:rPr>
              <a:t>SUFinance@cardiff.ac.uk</a:t>
            </a:r>
            <a:endParaRPr lang="en-GB" sz="2400" kern="0" dirty="0" smtClean="0"/>
          </a:p>
        </p:txBody>
      </p:sp>
      <p:sp>
        <p:nvSpPr>
          <p:cNvPr id="5" name="Content Placeholder 1"/>
          <p:cNvSpPr txBox="1">
            <a:spLocks/>
          </p:cNvSpPr>
          <p:nvPr/>
        </p:nvSpPr>
        <p:spPr>
          <a:xfrm>
            <a:off x="4589694" y="2522760"/>
            <a:ext cx="4320480" cy="3938959"/>
          </a:xfrm>
          <a:prstGeom prst="rect">
            <a:avLst/>
          </a:prstGeom>
        </p:spPr>
        <p:txBody>
          <a:bodyPr/>
          <a:lstStyle>
            <a:lvl1pPr marL="0" indent="0" algn="ctr" rtl="0" eaLnBrk="1" fontAlgn="base" hangingPunct="1">
              <a:spcBef>
                <a:spcPct val="20000"/>
              </a:spcBef>
              <a:spcAft>
                <a:spcPct val="0"/>
              </a:spcAft>
              <a:buNone/>
              <a:defRPr sz="2800">
                <a:solidFill>
                  <a:schemeClr val="tx1"/>
                </a:solidFill>
                <a:latin typeface="Franklin Gothic Demi"/>
                <a:ea typeface="+mn-ea"/>
                <a:cs typeface="Franklin Gothic Demi"/>
              </a:defRPr>
            </a:lvl1pPr>
            <a:lvl2pPr marL="457200" indent="0" algn="ctr" rtl="0" eaLnBrk="1" fontAlgn="base" hangingPunct="1">
              <a:spcBef>
                <a:spcPct val="20000"/>
              </a:spcBef>
              <a:spcAft>
                <a:spcPct val="0"/>
              </a:spcAft>
              <a:buNone/>
              <a:defRPr sz="2800">
                <a:solidFill>
                  <a:schemeClr val="tx1"/>
                </a:solidFill>
                <a:latin typeface="+mn-lt"/>
                <a:cs typeface="+mn-cs"/>
              </a:defRPr>
            </a:lvl2pPr>
            <a:lvl3pPr marL="914400" indent="0" algn="ctr" rtl="0" eaLnBrk="1" fontAlgn="base" hangingPunct="1">
              <a:spcBef>
                <a:spcPct val="20000"/>
              </a:spcBef>
              <a:spcAft>
                <a:spcPct val="0"/>
              </a:spcAft>
              <a:buNone/>
              <a:defRPr sz="2400">
                <a:solidFill>
                  <a:schemeClr val="tx1"/>
                </a:solidFill>
                <a:latin typeface="+mn-lt"/>
                <a:cs typeface="+mn-cs"/>
              </a:defRPr>
            </a:lvl3pPr>
            <a:lvl4pPr marL="1371600" indent="0" algn="ctr" rtl="0" eaLnBrk="1" fontAlgn="base" hangingPunct="1">
              <a:spcBef>
                <a:spcPct val="20000"/>
              </a:spcBef>
              <a:spcAft>
                <a:spcPct val="0"/>
              </a:spcAft>
              <a:buNone/>
              <a:defRPr sz="2000">
                <a:solidFill>
                  <a:schemeClr val="tx1"/>
                </a:solidFill>
                <a:latin typeface="+mn-lt"/>
                <a:cs typeface="+mn-cs"/>
              </a:defRPr>
            </a:lvl4pPr>
            <a:lvl5pPr marL="1828800" indent="0" algn="ctr" rtl="0" eaLnBrk="1" fontAlgn="base" hangingPunct="1">
              <a:spcBef>
                <a:spcPct val="20000"/>
              </a:spcBef>
              <a:spcAft>
                <a:spcPct val="0"/>
              </a:spcAft>
              <a:buNone/>
              <a:defRPr sz="2000">
                <a:solidFill>
                  <a:schemeClr val="tx1"/>
                </a:solidFill>
                <a:latin typeface="+mn-lt"/>
                <a:cs typeface="+mn-cs"/>
              </a:defRPr>
            </a:lvl5pPr>
            <a:lvl6pPr marL="2286000" indent="0" algn="ctr" rtl="0" eaLnBrk="1" fontAlgn="base" hangingPunct="1">
              <a:spcBef>
                <a:spcPct val="20000"/>
              </a:spcBef>
              <a:spcAft>
                <a:spcPct val="0"/>
              </a:spcAft>
              <a:buNone/>
              <a:defRPr sz="2000">
                <a:solidFill>
                  <a:schemeClr val="tx1"/>
                </a:solidFill>
                <a:latin typeface="+mn-lt"/>
                <a:cs typeface="+mn-cs"/>
              </a:defRPr>
            </a:lvl6pPr>
            <a:lvl7pPr marL="2743200" indent="0" algn="ctr" rtl="0" eaLnBrk="1" fontAlgn="base" hangingPunct="1">
              <a:spcBef>
                <a:spcPct val="20000"/>
              </a:spcBef>
              <a:spcAft>
                <a:spcPct val="0"/>
              </a:spcAft>
              <a:buNone/>
              <a:defRPr sz="2000">
                <a:solidFill>
                  <a:schemeClr val="tx1"/>
                </a:solidFill>
                <a:latin typeface="+mn-lt"/>
                <a:cs typeface="+mn-cs"/>
              </a:defRPr>
            </a:lvl7pPr>
            <a:lvl8pPr marL="3200400" indent="0" algn="ctr" rtl="0" eaLnBrk="1" fontAlgn="base" hangingPunct="1">
              <a:spcBef>
                <a:spcPct val="20000"/>
              </a:spcBef>
              <a:spcAft>
                <a:spcPct val="0"/>
              </a:spcAft>
              <a:buNone/>
              <a:defRPr sz="2000">
                <a:solidFill>
                  <a:schemeClr val="tx1"/>
                </a:solidFill>
                <a:latin typeface="+mn-lt"/>
                <a:cs typeface="+mn-cs"/>
              </a:defRPr>
            </a:lvl8pPr>
            <a:lvl9pPr marL="3657600" indent="0" algn="ctr" rtl="0" eaLnBrk="1" fontAlgn="base" hangingPunct="1">
              <a:spcBef>
                <a:spcPct val="20000"/>
              </a:spcBef>
              <a:spcAft>
                <a:spcPct val="0"/>
              </a:spcAft>
              <a:buNone/>
              <a:defRPr sz="2000">
                <a:solidFill>
                  <a:schemeClr val="tx1"/>
                </a:solidFill>
                <a:latin typeface="+mn-lt"/>
                <a:cs typeface="+mn-cs"/>
              </a:defRPr>
            </a:lvl9pPr>
          </a:lstStyle>
          <a:p>
            <a:r>
              <a:rPr lang="cy" sz="2400" kern="0" dirty="0"/>
              <a:t>Y Swyddfa Gyllid</a:t>
            </a:r>
            <a:r>
              <a:rPr lang="en-GB" sz="2400" kern="0" dirty="0"/>
              <a:t/>
            </a:r>
            <a:br>
              <a:rPr lang="en-GB" sz="2400" kern="0" dirty="0"/>
            </a:br>
            <a:r>
              <a:rPr lang="cy" sz="2400" kern="0" dirty="0"/>
              <a:t>3ydd Llawr, Undeb y Myfyrwyr, Plas y Parc</a:t>
            </a:r>
          </a:p>
          <a:p>
            <a:endParaRPr lang="en-GB" sz="2400" kern="0" dirty="0"/>
          </a:p>
          <a:p>
            <a:r>
              <a:rPr lang="cy" sz="2400" kern="0" dirty="0"/>
              <a:t>Oriau </a:t>
            </a:r>
            <a:r>
              <a:rPr lang="cy" sz="2400" kern="0" dirty="0" smtClean="0"/>
              <a:t>Agor: 10am </a:t>
            </a:r>
            <a:r>
              <a:rPr lang="cy" sz="2400" kern="0" dirty="0"/>
              <a:t>– 4pm, Dydd Llun i Dydd </a:t>
            </a:r>
            <a:r>
              <a:rPr lang="cy" sz="2400" kern="0" dirty="0" smtClean="0"/>
              <a:t>Gwener</a:t>
            </a:r>
            <a:endParaRPr lang="en-GB" sz="2400" kern="0" dirty="0" smtClean="0">
              <a:hlinkClick r:id="rId2"/>
            </a:endParaRPr>
          </a:p>
          <a:p>
            <a:endParaRPr lang="en-GB" sz="2400" kern="0" dirty="0">
              <a:hlinkClick r:id="rId2"/>
            </a:endParaRPr>
          </a:p>
          <a:p>
            <a:r>
              <a:rPr lang="en-GB" sz="2400" kern="0" dirty="0" smtClean="0">
                <a:hlinkClick r:id="rId2"/>
              </a:rPr>
              <a:t>SUFinance@caerdydd.ac.uk</a:t>
            </a:r>
            <a:endParaRPr lang="en-GB" sz="2400" kern="0" dirty="0" smtClean="0"/>
          </a:p>
        </p:txBody>
      </p:sp>
    </p:spTree>
    <p:extLst>
      <p:ext uri="{BB962C8B-B14F-4D97-AF65-F5344CB8AC3E}">
        <p14:creationId xmlns:p14="http://schemas.microsoft.com/office/powerpoint/2010/main" val="92480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124744"/>
            <a:ext cx="8208912" cy="1470025"/>
          </a:xfrm>
        </p:spPr>
        <p:txBody>
          <a:bodyPr/>
          <a:lstStyle/>
          <a:p>
            <a:r>
              <a:rPr lang="en-GB" dirty="0" err="1"/>
              <a:t>Teithiau</a:t>
            </a:r>
            <a:r>
              <a:rPr lang="en-GB" dirty="0"/>
              <a:t/>
            </a:r>
            <a:br>
              <a:rPr lang="en-GB" dirty="0"/>
            </a:br>
            <a:r>
              <a:rPr lang="en-GB" dirty="0" smtClean="0"/>
              <a:t/>
            </a:r>
            <a:br>
              <a:rPr lang="en-GB" dirty="0" smtClean="0"/>
            </a:br>
            <a:r>
              <a:rPr lang="en-GB" dirty="0" smtClean="0"/>
              <a:t>Trips</a:t>
            </a:r>
            <a:br>
              <a:rPr lang="en-GB" dirty="0" smtClean="0"/>
            </a:br>
            <a:r>
              <a:rPr lang="en-GB" dirty="0" smtClean="0"/>
              <a:t/>
            </a:r>
            <a:br>
              <a:rPr lang="en-GB" dirty="0" smtClean="0"/>
            </a:br>
            <a:endParaRPr lang="en-GB" dirty="0"/>
          </a:p>
        </p:txBody>
      </p:sp>
    </p:spTree>
    <p:extLst>
      <p:ext uri="{BB962C8B-B14F-4D97-AF65-F5344CB8AC3E}">
        <p14:creationId xmlns:p14="http://schemas.microsoft.com/office/powerpoint/2010/main" val="21066975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68760"/>
            <a:ext cx="4464496" cy="998984"/>
          </a:xfrm>
        </p:spPr>
        <p:txBody>
          <a:bodyPr/>
          <a:lstStyle/>
          <a:p>
            <a:r>
              <a:rPr lang="en-GB" sz="2800" dirty="0" smtClean="0"/>
              <a:t>Who, what, why and when?</a:t>
            </a:r>
            <a:endParaRPr lang="en-GB" sz="2800" dirty="0"/>
          </a:p>
        </p:txBody>
      </p:sp>
      <p:sp>
        <p:nvSpPr>
          <p:cNvPr id="3" name="Content Placeholder 2"/>
          <p:cNvSpPr>
            <a:spLocks noGrp="1"/>
          </p:cNvSpPr>
          <p:nvPr>
            <p:ph idx="1"/>
          </p:nvPr>
        </p:nvSpPr>
        <p:spPr>
          <a:xfrm>
            <a:off x="107504" y="1988840"/>
            <a:ext cx="4608512" cy="4092459"/>
          </a:xfrm>
        </p:spPr>
        <p:txBody>
          <a:bodyPr/>
          <a:lstStyle/>
          <a:p>
            <a:pPr marL="0" indent="0">
              <a:buNone/>
            </a:pPr>
            <a:r>
              <a:rPr lang="en-GB" sz="2200" dirty="0"/>
              <a:t>Minimum of 4 weeks before your planned </a:t>
            </a:r>
            <a:r>
              <a:rPr lang="en-GB" sz="2200" dirty="0" smtClean="0"/>
              <a:t>event. </a:t>
            </a:r>
          </a:p>
          <a:p>
            <a:pPr marL="0" indent="0">
              <a:buNone/>
            </a:pPr>
            <a:endParaRPr lang="en-GB" sz="2200" dirty="0"/>
          </a:p>
          <a:p>
            <a:r>
              <a:rPr lang="en-GB" sz="2200" dirty="0"/>
              <a:t>Why are you doing this? </a:t>
            </a:r>
            <a:endParaRPr lang="en-GB" sz="2200" dirty="0" smtClean="0"/>
          </a:p>
          <a:p>
            <a:pPr marL="0" indent="0">
              <a:buNone/>
            </a:pPr>
            <a:endParaRPr lang="en-GB" sz="2200" dirty="0" smtClean="0"/>
          </a:p>
          <a:p>
            <a:r>
              <a:rPr lang="en-GB" sz="2200" dirty="0" smtClean="0"/>
              <a:t>Who </a:t>
            </a:r>
            <a:r>
              <a:rPr lang="en-GB" sz="2200" dirty="0"/>
              <a:t>is going to pay? </a:t>
            </a:r>
            <a:endParaRPr lang="en-GB" sz="2200" dirty="0" smtClean="0"/>
          </a:p>
          <a:p>
            <a:endParaRPr lang="en-GB" sz="2200" dirty="0" smtClean="0"/>
          </a:p>
          <a:p>
            <a:r>
              <a:rPr lang="en-GB" sz="2200" dirty="0" smtClean="0"/>
              <a:t>What </a:t>
            </a:r>
            <a:r>
              <a:rPr lang="en-GB" sz="2200" dirty="0"/>
              <a:t>do you need to book? </a:t>
            </a:r>
            <a:endParaRPr lang="en-GB" sz="2200" dirty="0" smtClean="0"/>
          </a:p>
          <a:p>
            <a:endParaRPr lang="en-GB" sz="2200" dirty="0" smtClean="0"/>
          </a:p>
          <a:p>
            <a:r>
              <a:rPr lang="en-GB" sz="2200" dirty="0" smtClean="0"/>
              <a:t>When </a:t>
            </a:r>
            <a:r>
              <a:rPr lang="en-GB" sz="2200" dirty="0"/>
              <a:t>are you doing it? </a:t>
            </a:r>
          </a:p>
        </p:txBody>
      </p:sp>
      <p:sp>
        <p:nvSpPr>
          <p:cNvPr id="4" name="Content Placeholder 2"/>
          <p:cNvSpPr txBox="1">
            <a:spLocks/>
          </p:cNvSpPr>
          <p:nvPr/>
        </p:nvSpPr>
        <p:spPr>
          <a:xfrm>
            <a:off x="4460756" y="1999105"/>
            <a:ext cx="4685592" cy="4092459"/>
          </a:xfrm>
          <a:prstGeom prst="rect">
            <a:avLst/>
          </a:prstGeom>
        </p:spPr>
        <p:txBody>
          <a:bodyPr/>
          <a:lstStyle>
            <a:lvl1pPr marL="342900" indent="-342900" algn="l" rtl="0" eaLnBrk="1" fontAlgn="base" hangingPunct="1">
              <a:spcBef>
                <a:spcPct val="20000"/>
              </a:spcBef>
              <a:spcAft>
                <a:spcPct val="0"/>
              </a:spcAft>
              <a:buChar char="•"/>
              <a:defRPr sz="2000" b="0" i="0" baseline="0">
                <a:solidFill>
                  <a:schemeClr val="tx1"/>
                </a:solidFill>
                <a:latin typeface="Franklin Gothic Book"/>
                <a:ea typeface="+mn-ea"/>
                <a:cs typeface="+mn-cs"/>
              </a:defRPr>
            </a:lvl1pPr>
            <a:lvl2pPr marL="742950" indent="-285750" algn="l" rtl="0" eaLnBrk="1" fontAlgn="base" hangingPunct="1">
              <a:spcBef>
                <a:spcPct val="20000"/>
              </a:spcBef>
              <a:spcAft>
                <a:spcPct val="0"/>
              </a:spcAft>
              <a:buChar char="–"/>
              <a:defRPr sz="2000" b="0" i="0" baseline="0">
                <a:solidFill>
                  <a:schemeClr val="tx1"/>
                </a:solidFill>
                <a:latin typeface="Franklin Gothic Book"/>
                <a:cs typeface="+mn-cs"/>
              </a:defRPr>
            </a:lvl2pPr>
            <a:lvl3pPr marL="1143000" indent="-228600" algn="l" rtl="0" eaLnBrk="1" fontAlgn="base" hangingPunct="1">
              <a:spcBef>
                <a:spcPct val="20000"/>
              </a:spcBef>
              <a:spcAft>
                <a:spcPct val="0"/>
              </a:spcAft>
              <a:buChar char="•"/>
              <a:defRPr sz="2000" b="0" i="0" baseline="0">
                <a:solidFill>
                  <a:schemeClr val="tx1"/>
                </a:solidFill>
                <a:latin typeface="Franklin Gothic Book"/>
                <a:cs typeface="+mn-cs"/>
              </a:defRPr>
            </a:lvl3pPr>
            <a:lvl4pPr marL="1600200" indent="-228600" algn="l" rtl="0" eaLnBrk="1" fontAlgn="base" hangingPunct="1">
              <a:spcBef>
                <a:spcPct val="20000"/>
              </a:spcBef>
              <a:spcAft>
                <a:spcPct val="0"/>
              </a:spcAft>
              <a:buChar char="–"/>
              <a:defRPr sz="2000" b="0" i="0" baseline="0">
                <a:solidFill>
                  <a:schemeClr val="tx1"/>
                </a:solidFill>
                <a:latin typeface="Franklin Gothic Book"/>
                <a:cs typeface="+mn-cs"/>
              </a:defRPr>
            </a:lvl4pPr>
            <a:lvl5pPr marL="2057400" indent="-228600" algn="l" rtl="0" eaLnBrk="1" fontAlgn="base" hangingPunct="1">
              <a:spcBef>
                <a:spcPct val="20000"/>
              </a:spcBef>
              <a:spcAft>
                <a:spcPct val="0"/>
              </a:spcAft>
              <a:buChar char="»"/>
              <a:defRPr sz="2000" b="0" i="0" baseline="0">
                <a:solidFill>
                  <a:schemeClr val="tx1"/>
                </a:solidFill>
                <a:latin typeface="Franklin Gothic Book"/>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buFontTx/>
              <a:buNone/>
            </a:pPr>
            <a:r>
              <a:rPr lang="en-GB" sz="2200" dirty="0" smtClean="0"/>
              <a:t>O </a:t>
            </a:r>
            <a:r>
              <a:rPr lang="en-GB" sz="2200" dirty="0" err="1"/>
              <a:t>leiaf</a:t>
            </a:r>
            <a:r>
              <a:rPr lang="en-GB" sz="2200" dirty="0"/>
              <a:t> 4 </a:t>
            </a:r>
            <a:r>
              <a:rPr lang="en-GB" sz="2200" dirty="0" err="1"/>
              <a:t>wythnos</a:t>
            </a:r>
            <a:r>
              <a:rPr lang="en-GB" sz="2200" dirty="0"/>
              <a:t> </a:t>
            </a:r>
            <a:r>
              <a:rPr lang="en-GB" sz="2200" dirty="0" err="1"/>
              <a:t>cyn</a:t>
            </a:r>
            <a:r>
              <a:rPr lang="en-GB" sz="2200" dirty="0"/>
              <a:t> </a:t>
            </a:r>
            <a:r>
              <a:rPr lang="en-GB" sz="2200" dirty="0" err="1"/>
              <a:t>eich</a:t>
            </a:r>
            <a:r>
              <a:rPr lang="en-GB" sz="2200" dirty="0"/>
              <a:t> </a:t>
            </a:r>
            <a:r>
              <a:rPr lang="en-GB" sz="2200" dirty="0" err="1"/>
              <a:t>digwyddiad</a:t>
            </a:r>
            <a:r>
              <a:rPr lang="en-GB" sz="2200" dirty="0"/>
              <a:t> </a:t>
            </a:r>
            <a:r>
              <a:rPr lang="en-GB" sz="2200" dirty="0" err="1" smtClean="0"/>
              <a:t>arfaethedig</a:t>
            </a:r>
            <a:r>
              <a:rPr lang="en-GB" sz="2200" dirty="0"/>
              <a:t>.</a:t>
            </a:r>
            <a:r>
              <a:rPr lang="en-GB" sz="2200" dirty="0" smtClean="0"/>
              <a:t> </a:t>
            </a:r>
          </a:p>
          <a:p>
            <a:pPr marL="0" indent="0">
              <a:buFontTx/>
              <a:buNone/>
            </a:pPr>
            <a:endParaRPr lang="en-GB" sz="2200" kern="0" dirty="0" smtClean="0"/>
          </a:p>
          <a:p>
            <a:r>
              <a:rPr lang="en-GB" sz="2200" kern="0" dirty="0" smtClean="0"/>
              <a:t>Pam </a:t>
            </a:r>
            <a:r>
              <a:rPr lang="en-GB" sz="2200" kern="0" dirty="0" err="1" smtClean="0"/>
              <a:t>ydych</a:t>
            </a:r>
            <a:r>
              <a:rPr lang="en-GB" sz="2200" kern="0" dirty="0" smtClean="0"/>
              <a:t> </a:t>
            </a:r>
            <a:r>
              <a:rPr lang="en-GB" sz="2200" kern="0" dirty="0" err="1" smtClean="0"/>
              <a:t>chi’n</a:t>
            </a:r>
            <a:r>
              <a:rPr lang="en-GB" sz="2200" kern="0" dirty="0" smtClean="0"/>
              <a:t> </a:t>
            </a:r>
            <a:r>
              <a:rPr lang="en-GB" sz="2200" kern="0" dirty="0" err="1" smtClean="0"/>
              <a:t>gwenud</a:t>
            </a:r>
            <a:r>
              <a:rPr lang="en-GB" sz="2200" kern="0" dirty="0" smtClean="0"/>
              <a:t> </a:t>
            </a:r>
            <a:r>
              <a:rPr lang="en-GB" sz="2200" kern="0" dirty="0" err="1" smtClean="0"/>
              <a:t>hyn</a:t>
            </a:r>
            <a:r>
              <a:rPr lang="en-GB" sz="2200" kern="0" dirty="0" smtClean="0"/>
              <a:t>? </a:t>
            </a:r>
          </a:p>
          <a:p>
            <a:endParaRPr lang="en-GB" sz="2200" kern="0" dirty="0" smtClean="0"/>
          </a:p>
          <a:p>
            <a:r>
              <a:rPr lang="en-GB" sz="2200" kern="0" dirty="0" err="1" smtClean="0">
                <a:latin typeface="Franklin Gothic Book" panose="020B0503020102020204" pitchFamily="34" charset="0"/>
              </a:rPr>
              <a:t>Pwy</a:t>
            </a:r>
            <a:r>
              <a:rPr lang="en-GB" sz="2200" kern="0" dirty="0" smtClean="0">
                <a:latin typeface="Franklin Gothic Book" panose="020B0503020102020204" pitchFamily="34" charset="0"/>
              </a:rPr>
              <a:t> </a:t>
            </a:r>
            <a:r>
              <a:rPr lang="en-GB" sz="2200" kern="0" dirty="0" err="1" smtClean="0">
                <a:latin typeface="Franklin Gothic Book" panose="020B0503020102020204" pitchFamily="34" charset="0"/>
              </a:rPr>
              <a:t>sy’n</a:t>
            </a:r>
            <a:r>
              <a:rPr lang="en-GB" sz="2200" kern="0" dirty="0" smtClean="0">
                <a:latin typeface="Franklin Gothic Book" panose="020B0503020102020204" pitchFamily="34" charset="0"/>
              </a:rPr>
              <a:t> </a:t>
            </a:r>
            <a:r>
              <a:rPr lang="en-GB" sz="2200" kern="0" dirty="0" err="1" smtClean="0">
                <a:latin typeface="Franklin Gothic Book" panose="020B0503020102020204" pitchFamily="34" charset="0"/>
              </a:rPr>
              <a:t>mynd</a:t>
            </a:r>
            <a:r>
              <a:rPr lang="en-GB" sz="2200" kern="0" dirty="0" smtClean="0">
                <a:latin typeface="Franklin Gothic Book" panose="020B0503020102020204" pitchFamily="34" charset="0"/>
              </a:rPr>
              <a:t> I </a:t>
            </a:r>
            <a:r>
              <a:rPr lang="en-GB" sz="2200" kern="0" dirty="0" err="1" smtClean="0">
                <a:latin typeface="Franklin Gothic Book" panose="020B0503020102020204" pitchFamily="34" charset="0"/>
              </a:rPr>
              <a:t>dalu</a:t>
            </a:r>
            <a:r>
              <a:rPr lang="en-GB" sz="2200" kern="0" dirty="0" smtClean="0">
                <a:latin typeface="Franklin Gothic Book" panose="020B0503020102020204" pitchFamily="34" charset="0"/>
              </a:rPr>
              <a:t>? </a:t>
            </a:r>
          </a:p>
          <a:p>
            <a:endParaRPr lang="en-GB" sz="2200" kern="0" dirty="0">
              <a:latin typeface="Franklin Gothic Book" panose="020B0503020102020204" pitchFamily="34" charset="0"/>
            </a:endParaRPr>
          </a:p>
          <a:p>
            <a:r>
              <a:rPr lang="en-GB" sz="2200" dirty="0" smtClean="0"/>
              <a:t>Beth </a:t>
            </a:r>
            <a:r>
              <a:rPr lang="en-GB" sz="2200" dirty="0" err="1"/>
              <a:t>sydd</a:t>
            </a:r>
            <a:r>
              <a:rPr lang="en-GB" sz="2200" dirty="0"/>
              <a:t> </a:t>
            </a:r>
            <a:r>
              <a:rPr lang="en-GB" sz="2200" dirty="0" err="1"/>
              <a:t>angen</a:t>
            </a:r>
            <a:r>
              <a:rPr lang="en-GB" sz="2200" dirty="0"/>
              <a:t> </a:t>
            </a:r>
            <a:r>
              <a:rPr lang="en-GB" sz="2200" dirty="0" err="1"/>
              <a:t>i</a:t>
            </a:r>
            <a:r>
              <a:rPr lang="en-GB" sz="2200" dirty="0"/>
              <a:t> chi </a:t>
            </a:r>
            <a:r>
              <a:rPr lang="en-GB" sz="2200" dirty="0" err="1"/>
              <a:t>ei</a:t>
            </a:r>
            <a:r>
              <a:rPr lang="en-GB" sz="2200" dirty="0"/>
              <a:t> </a:t>
            </a:r>
            <a:r>
              <a:rPr lang="en-GB" sz="2200" dirty="0" err="1"/>
              <a:t>harchebu</a:t>
            </a:r>
            <a:r>
              <a:rPr lang="en-GB" sz="2200" dirty="0"/>
              <a:t>? </a:t>
            </a:r>
            <a:endParaRPr lang="en-GB" sz="2200" dirty="0" smtClean="0"/>
          </a:p>
          <a:p>
            <a:pPr marL="0" indent="0">
              <a:buNone/>
            </a:pPr>
            <a:endParaRPr lang="en-GB" sz="2200" dirty="0" smtClean="0"/>
          </a:p>
          <a:p>
            <a:r>
              <a:rPr lang="en-GB" sz="2200" dirty="0" err="1" smtClean="0"/>
              <a:t>Pryd</a:t>
            </a:r>
            <a:r>
              <a:rPr lang="en-GB" sz="2200" dirty="0" smtClean="0"/>
              <a:t> </a:t>
            </a:r>
            <a:r>
              <a:rPr lang="en-GB" sz="2200" dirty="0" err="1"/>
              <a:t>ydych</a:t>
            </a:r>
            <a:r>
              <a:rPr lang="en-GB" sz="2200" dirty="0"/>
              <a:t> </a:t>
            </a:r>
            <a:r>
              <a:rPr lang="en-GB" sz="2200" dirty="0" err="1"/>
              <a:t>chi'n</a:t>
            </a:r>
            <a:r>
              <a:rPr lang="en-GB" sz="2200" dirty="0"/>
              <a:t> </a:t>
            </a:r>
            <a:r>
              <a:rPr lang="en-GB" sz="2200" dirty="0" err="1"/>
              <a:t>ei</a:t>
            </a:r>
            <a:r>
              <a:rPr lang="en-GB" sz="2200" dirty="0"/>
              <a:t> </a:t>
            </a:r>
            <a:r>
              <a:rPr lang="en-GB" sz="2200" dirty="0" err="1"/>
              <a:t>wneud</a:t>
            </a:r>
            <a:r>
              <a:rPr lang="en-GB" sz="2200" dirty="0"/>
              <a:t>? </a:t>
            </a:r>
            <a:endParaRPr lang="en-GB" sz="2200" kern="0" dirty="0"/>
          </a:p>
        </p:txBody>
      </p:sp>
      <p:sp>
        <p:nvSpPr>
          <p:cNvPr id="5" name="Title 1"/>
          <p:cNvSpPr txBox="1">
            <a:spLocks/>
          </p:cNvSpPr>
          <p:nvPr/>
        </p:nvSpPr>
        <p:spPr>
          <a:xfrm>
            <a:off x="4937112" y="1268760"/>
            <a:ext cx="4464496" cy="998984"/>
          </a:xfrm>
          <a:prstGeom prst="rect">
            <a:avLst/>
          </a:prstGeom>
        </p:spPr>
        <p:txBody>
          <a:bodyPr/>
          <a:lstStyle>
            <a:lvl1pPr algn="l" rtl="0" eaLnBrk="1" fontAlgn="base" hangingPunct="1">
              <a:spcBef>
                <a:spcPct val="0"/>
              </a:spcBef>
              <a:spcAft>
                <a:spcPct val="0"/>
              </a:spcAft>
              <a:defRPr sz="3600">
                <a:solidFill>
                  <a:schemeClr val="tx1"/>
                </a:solidFill>
                <a:latin typeface="Franklin Gothic Demi" pitchFamily="34" charset="0"/>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r>
              <a:rPr lang="en-GB" sz="2800" dirty="0" err="1" smtClean="0"/>
              <a:t>Pwy</a:t>
            </a:r>
            <a:r>
              <a:rPr lang="en-GB" sz="2800" dirty="0"/>
              <a:t>, </a:t>
            </a:r>
            <a:r>
              <a:rPr lang="en-GB" sz="2800" dirty="0" err="1"/>
              <a:t>beth</a:t>
            </a:r>
            <a:r>
              <a:rPr lang="en-GB" sz="2800" dirty="0"/>
              <a:t>, pam a </a:t>
            </a:r>
            <a:r>
              <a:rPr lang="en-GB" sz="2800" dirty="0" err="1"/>
              <a:t>phryd</a:t>
            </a:r>
            <a:r>
              <a:rPr lang="en-GB" sz="2800" dirty="0"/>
              <a:t>?</a:t>
            </a:r>
            <a:endParaRPr lang="en-GB" sz="2800" kern="0" dirty="0"/>
          </a:p>
        </p:txBody>
      </p:sp>
    </p:spTree>
    <p:extLst>
      <p:ext uri="{BB962C8B-B14F-4D97-AF65-F5344CB8AC3E}">
        <p14:creationId xmlns:p14="http://schemas.microsoft.com/office/powerpoint/2010/main" val="3759506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908720"/>
            <a:ext cx="3740224" cy="5316595"/>
          </a:xfrm>
        </p:spPr>
        <p:txBody>
          <a:bodyPr/>
          <a:lstStyle/>
          <a:p>
            <a:pPr marL="0" lvl="0" indent="0" fontAlgn="auto">
              <a:spcBef>
                <a:spcPts val="0"/>
              </a:spcBef>
              <a:spcAft>
                <a:spcPts val="0"/>
              </a:spcAft>
              <a:buNone/>
              <a:defRPr/>
            </a:pPr>
            <a:r>
              <a:rPr lang="en-US" sz="2200" dirty="0">
                <a:latin typeface="Franklin Gothic Demi" panose="020B0703020102020204" pitchFamily="34" charset="0"/>
              </a:rPr>
              <a:t>Here are a few things you will receive from us throughout the year</a:t>
            </a:r>
            <a:r>
              <a:rPr lang="en-US" sz="2200" dirty="0" smtClean="0">
                <a:latin typeface="Franklin Gothic Demi" panose="020B0703020102020204" pitchFamily="34" charset="0"/>
              </a:rPr>
              <a:t>:</a:t>
            </a:r>
            <a:br>
              <a:rPr lang="en-US" sz="2200" dirty="0" smtClean="0">
                <a:latin typeface="Franklin Gothic Demi" panose="020B0703020102020204" pitchFamily="34" charset="0"/>
              </a:rPr>
            </a:br>
            <a:endParaRPr lang="en-US" sz="2200" dirty="0">
              <a:latin typeface="Franklin Gothic Demi" panose="020B0703020102020204" pitchFamily="34" charset="0"/>
            </a:endParaRPr>
          </a:p>
          <a:p>
            <a:pPr fontAlgn="auto">
              <a:spcBef>
                <a:spcPts val="0"/>
              </a:spcBef>
              <a:spcAft>
                <a:spcPts val="0"/>
              </a:spcAft>
            </a:pPr>
            <a:r>
              <a:rPr lang="en-US" sz="2200" dirty="0">
                <a:latin typeface="Franklin Gothic Book" panose="020B0503020102020204" pitchFamily="34" charset="0"/>
              </a:rPr>
              <a:t>Training &amp; staff </a:t>
            </a:r>
            <a:r>
              <a:rPr lang="en-US" sz="2200" dirty="0" smtClean="0">
                <a:latin typeface="Franklin Gothic Book" panose="020B0503020102020204" pitchFamily="34" charset="0"/>
              </a:rPr>
              <a:t>support</a:t>
            </a:r>
            <a:endParaRPr lang="en-US" sz="2200" dirty="0">
              <a:latin typeface="Franklin Gothic Book" panose="020B0503020102020204" pitchFamily="34" charset="0"/>
            </a:endParaRPr>
          </a:p>
          <a:p>
            <a:pPr fontAlgn="auto">
              <a:spcBef>
                <a:spcPts val="0"/>
              </a:spcBef>
              <a:spcAft>
                <a:spcPts val="0"/>
              </a:spcAft>
            </a:pPr>
            <a:r>
              <a:rPr lang="en-US" sz="2200" dirty="0">
                <a:latin typeface="Franklin Gothic Book" panose="020B0503020102020204" pitchFamily="34" charset="0"/>
              </a:rPr>
              <a:t>Use of our fleet of </a:t>
            </a:r>
            <a:r>
              <a:rPr lang="en-US" sz="2200" dirty="0" smtClean="0">
                <a:latin typeface="Franklin Gothic Book" panose="020B0503020102020204" pitchFamily="34" charset="0"/>
              </a:rPr>
              <a:t>minibuses</a:t>
            </a:r>
            <a:endParaRPr lang="en-US" sz="2200" dirty="0">
              <a:latin typeface="Franklin Gothic Book" panose="020B0503020102020204" pitchFamily="34" charset="0"/>
            </a:endParaRPr>
          </a:p>
          <a:p>
            <a:pPr fontAlgn="auto">
              <a:spcBef>
                <a:spcPts val="0"/>
              </a:spcBef>
              <a:spcAft>
                <a:spcPts val="0"/>
              </a:spcAft>
            </a:pPr>
            <a:r>
              <a:rPr lang="en-US" sz="2200" dirty="0">
                <a:latin typeface="Franklin Gothic Book" panose="020B0503020102020204" pitchFamily="34" charset="0"/>
              </a:rPr>
              <a:t>A bank account </a:t>
            </a:r>
          </a:p>
          <a:p>
            <a:pPr fontAlgn="auto">
              <a:spcBef>
                <a:spcPts val="0"/>
              </a:spcBef>
              <a:spcAft>
                <a:spcPts val="0"/>
              </a:spcAft>
            </a:pPr>
            <a:r>
              <a:rPr lang="en-US" sz="2200" dirty="0">
                <a:latin typeface="Franklin Gothic Book" panose="020B0503020102020204" pitchFamily="34" charset="0"/>
              </a:rPr>
              <a:t>Direct funding </a:t>
            </a:r>
            <a:r>
              <a:rPr lang="en-US" sz="2200" dirty="0" smtClean="0">
                <a:latin typeface="Franklin Gothic Book" panose="020B0503020102020204" pitchFamily="34" charset="0"/>
              </a:rPr>
              <a:t>through </a:t>
            </a:r>
            <a:r>
              <a:rPr lang="en-US" sz="2200" dirty="0">
                <a:latin typeface="Franklin Gothic Book" panose="020B0503020102020204" pitchFamily="34" charset="0"/>
              </a:rPr>
              <a:t>grants</a:t>
            </a:r>
          </a:p>
          <a:p>
            <a:pPr fontAlgn="auto">
              <a:spcBef>
                <a:spcPts val="0"/>
              </a:spcBef>
              <a:spcAft>
                <a:spcPts val="0"/>
              </a:spcAft>
            </a:pPr>
            <a:r>
              <a:rPr lang="en-US" sz="2200" dirty="0">
                <a:latin typeface="Franklin Gothic Book" panose="020B0503020102020204" pitchFamily="34" charset="0"/>
              </a:rPr>
              <a:t>Indirect funding: credit card fees, website hosting, free room booking</a:t>
            </a:r>
            <a:r>
              <a:rPr lang="mr-IN" sz="2200" dirty="0">
                <a:latin typeface="Franklin Gothic Book" panose="020B0503020102020204" pitchFamily="34" charset="0"/>
              </a:rPr>
              <a:t>…</a:t>
            </a:r>
            <a:endParaRPr lang="en-GB" sz="2200" dirty="0">
              <a:latin typeface="Franklin Gothic Book" panose="020B0503020102020204" pitchFamily="34" charset="0"/>
            </a:endParaRPr>
          </a:p>
          <a:p>
            <a:pPr fontAlgn="auto">
              <a:spcBef>
                <a:spcPts val="0"/>
              </a:spcBef>
              <a:spcAft>
                <a:spcPts val="0"/>
              </a:spcAft>
            </a:pPr>
            <a:r>
              <a:rPr lang="en-GB" sz="2200" dirty="0">
                <a:latin typeface="Franklin Gothic Book" panose="020B0503020102020204" pitchFamily="34" charset="0"/>
              </a:rPr>
              <a:t>An official Society email address</a:t>
            </a:r>
            <a:r>
              <a:rPr lang="en-US" sz="2200" dirty="0">
                <a:latin typeface="Franklin Gothic Book" panose="020B0503020102020204" pitchFamily="34" charset="0"/>
              </a:rPr>
              <a:t> </a:t>
            </a:r>
          </a:p>
        </p:txBody>
      </p:sp>
      <p:sp>
        <p:nvSpPr>
          <p:cNvPr id="3" name="Content Placeholder 2"/>
          <p:cNvSpPr>
            <a:spLocks noGrp="1"/>
          </p:cNvSpPr>
          <p:nvPr>
            <p:ph sz="half" idx="2"/>
          </p:nvPr>
        </p:nvSpPr>
        <p:spPr>
          <a:xfrm>
            <a:off x="4788024" y="908720"/>
            <a:ext cx="4038600" cy="4236475"/>
          </a:xfrm>
        </p:spPr>
        <p:txBody>
          <a:bodyPr/>
          <a:lstStyle/>
          <a:p>
            <a:pPr>
              <a:spcBef>
                <a:spcPts val="0"/>
              </a:spcBef>
              <a:spcAft>
                <a:spcPts val="0"/>
              </a:spcAft>
            </a:pPr>
            <a:r>
              <a:rPr lang="cy-GB" sz="2200" dirty="0">
                <a:latin typeface="Franklin Gothic Demi" panose="020B0703020102020204" pitchFamily="34" charset="0"/>
              </a:rPr>
              <a:t>Dyma ychydig o bethau y byddwch yn derbyn oddi wrthym drwy gydol yr wythnos</a:t>
            </a:r>
            <a:r>
              <a:rPr lang="cy-GB" sz="2200" dirty="0" smtClean="0">
                <a:latin typeface="Franklin Gothic Demi" panose="020B0703020102020204" pitchFamily="34" charset="0"/>
              </a:rPr>
              <a:t>:</a:t>
            </a:r>
            <a:br>
              <a:rPr lang="cy-GB" sz="2200" dirty="0" smtClean="0">
                <a:latin typeface="Franklin Gothic Demi" panose="020B0703020102020204" pitchFamily="34" charset="0"/>
              </a:rPr>
            </a:br>
            <a:endParaRPr lang="cy-GB" sz="2200" dirty="0" smtClean="0">
              <a:latin typeface="Franklin Gothic Demi" panose="020B0703020102020204" pitchFamily="34" charset="0"/>
            </a:endParaRPr>
          </a:p>
          <a:p>
            <a:pPr marL="342900" lvl="0" indent="-342900">
              <a:spcBef>
                <a:spcPts val="0"/>
              </a:spcBef>
              <a:spcAft>
                <a:spcPts val="0"/>
              </a:spcAft>
              <a:buFont typeface="Arial" panose="020B0604020202020204" pitchFamily="34" charset="0"/>
              <a:buChar char="•"/>
            </a:pPr>
            <a:r>
              <a:rPr lang="cy-GB" sz="2200" dirty="0" smtClean="0"/>
              <a:t>Cymorth </a:t>
            </a:r>
            <a:r>
              <a:rPr lang="cy-GB" sz="2200" dirty="0"/>
              <a:t>hyfforddiant a staff</a:t>
            </a:r>
            <a:endParaRPr lang="en-GB" sz="2200" dirty="0"/>
          </a:p>
          <a:p>
            <a:pPr marL="342900" lvl="0" indent="-342900">
              <a:spcBef>
                <a:spcPts val="0"/>
              </a:spcBef>
              <a:spcAft>
                <a:spcPts val="0"/>
              </a:spcAft>
              <a:buFont typeface="Arial" panose="020B0604020202020204" pitchFamily="34" charset="0"/>
              <a:buChar char="•"/>
            </a:pPr>
            <a:r>
              <a:rPr lang="cy-GB" sz="2200" dirty="0"/>
              <a:t>Defnyddio ein hamrywiaeth o fysiau mini</a:t>
            </a:r>
            <a:endParaRPr lang="en-GB" sz="2200" dirty="0"/>
          </a:p>
          <a:p>
            <a:pPr marL="342900" lvl="0" indent="-342900">
              <a:spcBef>
                <a:spcPts val="0"/>
              </a:spcBef>
              <a:spcAft>
                <a:spcPts val="0"/>
              </a:spcAft>
              <a:buFont typeface="Arial" panose="020B0604020202020204" pitchFamily="34" charset="0"/>
              <a:buChar char="•"/>
            </a:pPr>
            <a:r>
              <a:rPr lang="cy-GB" sz="2200" dirty="0"/>
              <a:t>Cyfrif banc </a:t>
            </a:r>
            <a:endParaRPr lang="en-GB" sz="2200" dirty="0"/>
          </a:p>
          <a:p>
            <a:pPr marL="342900" lvl="0" indent="-342900">
              <a:spcBef>
                <a:spcPts val="0"/>
              </a:spcBef>
              <a:spcAft>
                <a:spcPts val="0"/>
              </a:spcAft>
              <a:buFont typeface="Arial" panose="020B0604020202020204" pitchFamily="34" charset="0"/>
              <a:buChar char="•"/>
            </a:pPr>
            <a:r>
              <a:rPr lang="cy-GB" sz="2200" dirty="0"/>
              <a:t>Cyllid uniongyrchol drwy grantiau</a:t>
            </a:r>
            <a:endParaRPr lang="en-GB" sz="2200" dirty="0"/>
          </a:p>
          <a:p>
            <a:pPr marL="342900" lvl="0" indent="-342900">
              <a:spcBef>
                <a:spcPts val="0"/>
              </a:spcBef>
              <a:spcAft>
                <a:spcPts val="0"/>
              </a:spcAft>
              <a:buFont typeface="Arial" panose="020B0604020202020204" pitchFamily="34" charset="0"/>
              <a:buChar char="•"/>
            </a:pPr>
            <a:r>
              <a:rPr lang="cy-GB" sz="2200" dirty="0"/>
              <a:t>Cyllid anuniongyrchol: ffioedd cerdyn credit, cynnal gwefan, llogi ystafell am ddim</a:t>
            </a:r>
            <a:r>
              <a:rPr lang="cy-GB" sz="2200" b="1" dirty="0"/>
              <a:t>...</a:t>
            </a:r>
            <a:endParaRPr lang="en-GB" sz="2200" dirty="0"/>
          </a:p>
          <a:p>
            <a:pPr marL="342900" lvl="0" indent="-342900">
              <a:spcBef>
                <a:spcPts val="0"/>
              </a:spcBef>
              <a:spcAft>
                <a:spcPts val="0"/>
              </a:spcAft>
              <a:buFont typeface="Arial" panose="020B0604020202020204" pitchFamily="34" charset="0"/>
              <a:buChar char="•"/>
            </a:pPr>
            <a:r>
              <a:rPr lang="cy-GB" sz="2200" dirty="0"/>
              <a:t>Cyfeiriad e-bost swyddogol Cymdeithas </a:t>
            </a:r>
            <a:endParaRPr lang="en-GB" sz="2200" dirty="0"/>
          </a:p>
        </p:txBody>
      </p:sp>
    </p:spTree>
    <p:extLst>
      <p:ext uri="{BB962C8B-B14F-4D97-AF65-F5344CB8AC3E}">
        <p14:creationId xmlns:p14="http://schemas.microsoft.com/office/powerpoint/2010/main" val="40557292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33872"/>
            <a:ext cx="3384376" cy="998984"/>
          </a:xfrm>
        </p:spPr>
        <p:txBody>
          <a:bodyPr/>
          <a:lstStyle/>
          <a:p>
            <a:r>
              <a:rPr lang="en-GB" dirty="0" smtClean="0"/>
              <a:t>Paperwork	</a:t>
            </a:r>
            <a:endParaRPr lang="en-GB" dirty="0"/>
          </a:p>
        </p:txBody>
      </p:sp>
      <p:sp>
        <p:nvSpPr>
          <p:cNvPr id="3" name="Content Placeholder 2"/>
          <p:cNvSpPr>
            <a:spLocks noGrp="1"/>
          </p:cNvSpPr>
          <p:nvPr>
            <p:ph idx="1"/>
          </p:nvPr>
        </p:nvSpPr>
        <p:spPr>
          <a:xfrm>
            <a:off x="251520" y="1916832"/>
            <a:ext cx="4032448" cy="4176464"/>
          </a:xfrm>
        </p:spPr>
        <p:txBody>
          <a:bodyPr/>
          <a:lstStyle/>
          <a:p>
            <a:r>
              <a:rPr lang="en-GB" sz="2200" dirty="0"/>
              <a:t>Events </a:t>
            </a:r>
            <a:r>
              <a:rPr lang="en-GB" sz="2200" dirty="0" smtClean="0"/>
              <a:t>don’t </a:t>
            </a:r>
            <a:r>
              <a:rPr lang="en-GB" sz="2200" dirty="0"/>
              <a:t>just happen</a:t>
            </a:r>
            <a:r>
              <a:rPr lang="en-GB" sz="2200" dirty="0" smtClean="0"/>
              <a:t>!</a:t>
            </a:r>
          </a:p>
          <a:p>
            <a:pPr marL="0" indent="0">
              <a:buNone/>
            </a:pPr>
            <a:endParaRPr lang="en-GB" sz="2200" dirty="0" smtClean="0"/>
          </a:p>
          <a:p>
            <a:endParaRPr lang="en-GB" sz="2200" dirty="0" smtClean="0"/>
          </a:p>
          <a:p>
            <a:r>
              <a:rPr lang="en-GB" sz="2200" dirty="0" smtClean="0"/>
              <a:t>By </a:t>
            </a:r>
            <a:r>
              <a:rPr lang="en-GB" sz="2200" dirty="0"/>
              <a:t>completing all of the </a:t>
            </a:r>
            <a:r>
              <a:rPr lang="en-GB" sz="2200" dirty="0" smtClean="0"/>
              <a:t>necessary </a:t>
            </a:r>
            <a:r>
              <a:rPr lang="en-GB" sz="2200" dirty="0"/>
              <a:t>paperwork, it saves you from </a:t>
            </a:r>
            <a:r>
              <a:rPr lang="en-GB" sz="2200" dirty="0" smtClean="0"/>
              <a:t>a lot </a:t>
            </a:r>
            <a:r>
              <a:rPr lang="en-GB" sz="2200" dirty="0"/>
              <a:t>of stress (and also us!). </a:t>
            </a:r>
            <a:r>
              <a:rPr lang="en-GB" sz="2200" dirty="0" smtClean="0"/>
              <a:t>We </a:t>
            </a:r>
            <a:r>
              <a:rPr lang="en-GB" sz="2200" dirty="0"/>
              <a:t>have created blank documents for you to use already </a:t>
            </a:r>
            <a:r>
              <a:rPr lang="en-GB" sz="2200" dirty="0" smtClean="0"/>
              <a:t>on</a:t>
            </a:r>
            <a:r>
              <a:rPr lang="en-GB" sz="2200" dirty="0"/>
              <a:t> </a:t>
            </a:r>
            <a:r>
              <a:rPr lang="en-GB" sz="2200" dirty="0" smtClean="0"/>
              <a:t>cardiffstudents.com</a:t>
            </a:r>
          </a:p>
          <a:p>
            <a:endParaRPr lang="en-GB" sz="1400" dirty="0" smtClean="0"/>
          </a:p>
        </p:txBody>
      </p:sp>
      <p:sp>
        <p:nvSpPr>
          <p:cNvPr id="4" name="Title 1"/>
          <p:cNvSpPr txBox="1">
            <a:spLocks/>
          </p:cNvSpPr>
          <p:nvPr/>
        </p:nvSpPr>
        <p:spPr>
          <a:xfrm>
            <a:off x="4932040" y="1133872"/>
            <a:ext cx="3384376" cy="998984"/>
          </a:xfrm>
          <a:prstGeom prst="rect">
            <a:avLst/>
          </a:prstGeom>
        </p:spPr>
        <p:txBody>
          <a:bodyPr/>
          <a:lstStyle>
            <a:lvl1pPr algn="l" rtl="0" eaLnBrk="1" fontAlgn="base" hangingPunct="1">
              <a:spcBef>
                <a:spcPct val="0"/>
              </a:spcBef>
              <a:spcAft>
                <a:spcPct val="0"/>
              </a:spcAft>
              <a:defRPr sz="3600">
                <a:solidFill>
                  <a:schemeClr val="tx1"/>
                </a:solidFill>
                <a:latin typeface="Franklin Gothic Demi" pitchFamily="34" charset="0"/>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r>
              <a:rPr lang="en-GB" kern="0" dirty="0" err="1"/>
              <a:t>G</a:t>
            </a:r>
            <a:r>
              <a:rPr lang="en-GB" kern="0" dirty="0" err="1" smtClean="0"/>
              <a:t>waith</a:t>
            </a:r>
            <a:r>
              <a:rPr lang="en-GB" kern="0" dirty="0" smtClean="0"/>
              <a:t> </a:t>
            </a:r>
            <a:r>
              <a:rPr lang="en-GB" kern="0" dirty="0" err="1" smtClean="0"/>
              <a:t>Papur</a:t>
            </a:r>
            <a:r>
              <a:rPr lang="en-GB" kern="0" dirty="0" smtClean="0"/>
              <a:t>	</a:t>
            </a:r>
            <a:endParaRPr lang="en-GB" kern="0" dirty="0"/>
          </a:p>
        </p:txBody>
      </p:sp>
      <p:sp>
        <p:nvSpPr>
          <p:cNvPr id="8" name="Content Placeholder 2"/>
          <p:cNvSpPr txBox="1">
            <a:spLocks/>
          </p:cNvSpPr>
          <p:nvPr/>
        </p:nvSpPr>
        <p:spPr>
          <a:xfrm>
            <a:off x="4499992" y="1916832"/>
            <a:ext cx="4644008" cy="4176464"/>
          </a:xfrm>
          <a:prstGeom prst="rect">
            <a:avLst/>
          </a:prstGeom>
        </p:spPr>
        <p:txBody>
          <a:bodyPr/>
          <a:lstStyle>
            <a:lvl1pPr marL="342900" indent="-342900" algn="l" rtl="0" eaLnBrk="1" fontAlgn="base" hangingPunct="1">
              <a:spcBef>
                <a:spcPct val="20000"/>
              </a:spcBef>
              <a:spcAft>
                <a:spcPct val="0"/>
              </a:spcAft>
              <a:buChar char="•"/>
              <a:defRPr sz="2000" b="0" i="0" baseline="0">
                <a:solidFill>
                  <a:schemeClr val="tx1"/>
                </a:solidFill>
                <a:latin typeface="Franklin Gothic Book"/>
                <a:ea typeface="+mn-ea"/>
                <a:cs typeface="+mn-cs"/>
              </a:defRPr>
            </a:lvl1pPr>
            <a:lvl2pPr marL="742950" indent="-285750" algn="l" rtl="0" eaLnBrk="1" fontAlgn="base" hangingPunct="1">
              <a:spcBef>
                <a:spcPct val="20000"/>
              </a:spcBef>
              <a:spcAft>
                <a:spcPct val="0"/>
              </a:spcAft>
              <a:buChar char="–"/>
              <a:defRPr sz="2000" b="0" i="0" baseline="0">
                <a:solidFill>
                  <a:schemeClr val="tx1"/>
                </a:solidFill>
                <a:latin typeface="Franklin Gothic Book"/>
                <a:cs typeface="+mn-cs"/>
              </a:defRPr>
            </a:lvl2pPr>
            <a:lvl3pPr marL="1143000" indent="-228600" algn="l" rtl="0" eaLnBrk="1" fontAlgn="base" hangingPunct="1">
              <a:spcBef>
                <a:spcPct val="20000"/>
              </a:spcBef>
              <a:spcAft>
                <a:spcPct val="0"/>
              </a:spcAft>
              <a:buChar char="•"/>
              <a:defRPr sz="2000" b="0" i="0" baseline="0">
                <a:solidFill>
                  <a:schemeClr val="tx1"/>
                </a:solidFill>
                <a:latin typeface="Franklin Gothic Book"/>
                <a:cs typeface="+mn-cs"/>
              </a:defRPr>
            </a:lvl3pPr>
            <a:lvl4pPr marL="1600200" indent="-228600" algn="l" rtl="0" eaLnBrk="1" fontAlgn="base" hangingPunct="1">
              <a:spcBef>
                <a:spcPct val="20000"/>
              </a:spcBef>
              <a:spcAft>
                <a:spcPct val="0"/>
              </a:spcAft>
              <a:buChar char="–"/>
              <a:defRPr sz="2000" b="0" i="0" baseline="0">
                <a:solidFill>
                  <a:schemeClr val="tx1"/>
                </a:solidFill>
                <a:latin typeface="Franklin Gothic Book"/>
                <a:cs typeface="+mn-cs"/>
              </a:defRPr>
            </a:lvl4pPr>
            <a:lvl5pPr marL="2057400" indent="-228600" algn="l" rtl="0" eaLnBrk="1" fontAlgn="base" hangingPunct="1">
              <a:spcBef>
                <a:spcPct val="20000"/>
              </a:spcBef>
              <a:spcAft>
                <a:spcPct val="0"/>
              </a:spcAft>
              <a:buChar char="»"/>
              <a:defRPr sz="2000" b="0" i="0" baseline="0">
                <a:solidFill>
                  <a:schemeClr val="tx1"/>
                </a:solidFill>
                <a:latin typeface="Franklin Gothic Book"/>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en-GB" sz="2200" dirty="0"/>
              <a:t>M</a:t>
            </a:r>
            <a:r>
              <a:rPr lang="en-GB" sz="2200" dirty="0" smtClean="0"/>
              <a:t>ae </a:t>
            </a:r>
            <a:r>
              <a:rPr lang="en-GB" sz="2200" dirty="0" err="1"/>
              <a:t>angen</a:t>
            </a:r>
            <a:r>
              <a:rPr lang="en-GB" sz="2200" dirty="0"/>
              <a:t> </a:t>
            </a:r>
            <a:r>
              <a:rPr lang="en-GB" sz="2200" dirty="0" err="1"/>
              <a:t>cynllunio</a:t>
            </a:r>
            <a:r>
              <a:rPr lang="en-GB" sz="2200" dirty="0"/>
              <a:t> </a:t>
            </a:r>
            <a:r>
              <a:rPr lang="en-GB" sz="2200" dirty="0" err="1" smtClean="0"/>
              <a:t>digwyddiadau</a:t>
            </a:r>
            <a:endParaRPr lang="en-GB" sz="2200" dirty="0" smtClean="0"/>
          </a:p>
          <a:p>
            <a:endParaRPr lang="en-GB" sz="2200" kern="0" dirty="0" smtClean="0"/>
          </a:p>
          <a:p>
            <a:endParaRPr lang="en-GB" sz="2200" kern="0" dirty="0" smtClean="0"/>
          </a:p>
          <a:p>
            <a:r>
              <a:rPr lang="en-GB" sz="2200" dirty="0" err="1" smtClean="0"/>
              <a:t>Trwy</a:t>
            </a:r>
            <a:r>
              <a:rPr lang="en-GB" sz="2200" dirty="0" smtClean="0"/>
              <a:t> </a:t>
            </a:r>
            <a:r>
              <a:rPr lang="en-GB" sz="2200" dirty="0" err="1"/>
              <a:t>gwblhau'r</a:t>
            </a:r>
            <a:r>
              <a:rPr lang="en-GB" sz="2200" dirty="0"/>
              <a:t> </a:t>
            </a:r>
            <a:r>
              <a:rPr lang="en-GB" sz="2200" dirty="0" err="1"/>
              <a:t>holl</a:t>
            </a:r>
            <a:r>
              <a:rPr lang="en-GB" sz="2200" dirty="0"/>
              <a:t> </a:t>
            </a:r>
            <a:r>
              <a:rPr lang="en-GB" sz="2200" dirty="0" err="1"/>
              <a:t>waith</a:t>
            </a:r>
            <a:r>
              <a:rPr lang="en-GB" sz="2200" dirty="0"/>
              <a:t> </a:t>
            </a:r>
            <a:r>
              <a:rPr lang="en-GB" sz="2200" dirty="0" err="1"/>
              <a:t>papur</a:t>
            </a:r>
            <a:r>
              <a:rPr lang="en-GB" sz="2200" dirty="0"/>
              <a:t> </a:t>
            </a:r>
            <a:r>
              <a:rPr lang="en-GB" sz="2200" dirty="0" err="1"/>
              <a:t>angenrheidiol</a:t>
            </a:r>
            <a:r>
              <a:rPr lang="en-GB" sz="2200" dirty="0"/>
              <a:t>, </a:t>
            </a:r>
            <a:r>
              <a:rPr lang="en-GB" sz="2200" dirty="0" err="1"/>
              <a:t>mae'n</a:t>
            </a:r>
            <a:r>
              <a:rPr lang="en-GB" sz="2200" dirty="0"/>
              <a:t> </a:t>
            </a:r>
            <a:r>
              <a:rPr lang="en-GB" sz="2200" dirty="0" err="1"/>
              <a:t>eich</a:t>
            </a:r>
            <a:r>
              <a:rPr lang="en-GB" sz="2200" dirty="0"/>
              <a:t> </a:t>
            </a:r>
            <a:r>
              <a:rPr lang="en-GB" sz="2200" dirty="0" err="1"/>
              <a:t>arbed</a:t>
            </a:r>
            <a:r>
              <a:rPr lang="en-GB" sz="2200" dirty="0"/>
              <a:t> </a:t>
            </a:r>
            <a:r>
              <a:rPr lang="en-GB" sz="2200" dirty="0" err="1"/>
              <a:t>rhag</a:t>
            </a:r>
            <a:r>
              <a:rPr lang="en-GB" sz="2200" dirty="0"/>
              <a:t> </a:t>
            </a:r>
            <a:r>
              <a:rPr lang="en-GB" sz="2200" dirty="0" err="1"/>
              <a:t>llawer</a:t>
            </a:r>
            <a:r>
              <a:rPr lang="en-GB" sz="2200" dirty="0"/>
              <a:t> o </a:t>
            </a:r>
            <a:r>
              <a:rPr lang="en-GB" sz="2200" dirty="0" err="1"/>
              <a:t>straen</a:t>
            </a:r>
            <a:r>
              <a:rPr lang="en-GB" sz="2200" dirty="0"/>
              <a:t> (a </a:t>
            </a:r>
            <a:r>
              <a:rPr lang="en-GB" sz="2200" dirty="0" err="1"/>
              <a:t>hefyd</a:t>
            </a:r>
            <a:r>
              <a:rPr lang="en-GB" sz="2200" dirty="0"/>
              <a:t> </a:t>
            </a:r>
            <a:r>
              <a:rPr lang="en-GB" sz="2200" dirty="0" err="1"/>
              <a:t>ni</a:t>
            </a:r>
            <a:r>
              <a:rPr lang="en-GB" sz="2200" dirty="0"/>
              <a:t>!). </a:t>
            </a:r>
            <a:r>
              <a:rPr lang="en-GB" sz="2200" dirty="0" err="1" smtClean="0"/>
              <a:t>Rydym</a:t>
            </a:r>
            <a:r>
              <a:rPr lang="en-GB" sz="2200" dirty="0" smtClean="0"/>
              <a:t> </a:t>
            </a:r>
            <a:r>
              <a:rPr lang="en-GB" sz="2200" dirty="0" err="1"/>
              <a:t>wedi</a:t>
            </a:r>
            <a:r>
              <a:rPr lang="en-GB" sz="2200" dirty="0"/>
              <a:t> </a:t>
            </a:r>
            <a:r>
              <a:rPr lang="en-GB" sz="2200" dirty="0" err="1"/>
              <a:t>creu</a:t>
            </a:r>
            <a:r>
              <a:rPr lang="en-GB" sz="2200" dirty="0"/>
              <a:t> </a:t>
            </a:r>
            <a:r>
              <a:rPr lang="en-GB" sz="2200" dirty="0" err="1"/>
              <a:t>dogfennau</a:t>
            </a:r>
            <a:r>
              <a:rPr lang="en-GB" sz="2200" dirty="0"/>
              <a:t> </a:t>
            </a:r>
            <a:r>
              <a:rPr lang="en-GB" sz="2200" dirty="0" err="1"/>
              <a:t>gwag</a:t>
            </a:r>
            <a:r>
              <a:rPr lang="en-GB" sz="2200" dirty="0"/>
              <a:t> </a:t>
            </a:r>
            <a:r>
              <a:rPr lang="en-GB" sz="2200" dirty="0" err="1"/>
              <a:t>er</a:t>
            </a:r>
            <a:r>
              <a:rPr lang="en-GB" sz="2200" dirty="0"/>
              <a:t> </a:t>
            </a:r>
            <a:r>
              <a:rPr lang="en-GB" sz="2200" dirty="0" err="1"/>
              <a:t>mwyn</a:t>
            </a:r>
            <a:r>
              <a:rPr lang="en-GB" sz="2200" dirty="0"/>
              <a:t> </a:t>
            </a:r>
            <a:r>
              <a:rPr lang="en-GB" sz="2200" dirty="0" err="1"/>
              <a:t>i</a:t>
            </a:r>
            <a:r>
              <a:rPr lang="en-GB" sz="2200" dirty="0"/>
              <a:t> chi </a:t>
            </a:r>
            <a:r>
              <a:rPr lang="en-GB" sz="2200" dirty="0" err="1"/>
              <a:t>eu</a:t>
            </a:r>
            <a:r>
              <a:rPr lang="en-GB" sz="2200" dirty="0"/>
              <a:t> </a:t>
            </a:r>
            <a:r>
              <a:rPr lang="en-GB" sz="2200" dirty="0" err="1"/>
              <a:t>defnyddio</a:t>
            </a:r>
            <a:r>
              <a:rPr lang="en-GB" sz="2200" dirty="0"/>
              <a:t> </a:t>
            </a:r>
            <a:r>
              <a:rPr lang="en-GB" sz="2200" dirty="0" err="1"/>
              <a:t>eisoes</a:t>
            </a:r>
            <a:r>
              <a:rPr lang="en-GB" sz="2200" dirty="0"/>
              <a:t> </a:t>
            </a:r>
            <a:r>
              <a:rPr lang="en-GB" sz="2200" dirty="0" err="1"/>
              <a:t>ar</a:t>
            </a:r>
            <a:r>
              <a:rPr lang="en-GB" sz="2200" dirty="0"/>
              <a:t> </a:t>
            </a:r>
            <a:r>
              <a:rPr lang="en-GB" sz="2200" dirty="0" smtClean="0"/>
              <a:t>cardiffstudents.com</a:t>
            </a:r>
          </a:p>
          <a:p>
            <a:endParaRPr lang="en-GB" sz="1400" kern="0" dirty="0" smtClean="0"/>
          </a:p>
        </p:txBody>
      </p:sp>
    </p:spTree>
    <p:extLst>
      <p:ext uri="{BB962C8B-B14F-4D97-AF65-F5344CB8AC3E}">
        <p14:creationId xmlns:p14="http://schemas.microsoft.com/office/powerpoint/2010/main" val="37066146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17848"/>
            <a:ext cx="4320480" cy="998984"/>
          </a:xfrm>
        </p:spPr>
        <p:txBody>
          <a:bodyPr/>
          <a:lstStyle/>
          <a:p>
            <a:r>
              <a:rPr lang="en-GB" sz="3200" dirty="0" smtClean="0"/>
              <a:t>Money, Money, Money!</a:t>
            </a:r>
            <a:endParaRPr lang="en-GB" sz="3200" dirty="0"/>
          </a:p>
        </p:txBody>
      </p:sp>
      <p:sp>
        <p:nvSpPr>
          <p:cNvPr id="3" name="Content Placeholder 2"/>
          <p:cNvSpPr>
            <a:spLocks noGrp="1"/>
          </p:cNvSpPr>
          <p:nvPr>
            <p:ph idx="1"/>
          </p:nvPr>
        </p:nvSpPr>
        <p:spPr>
          <a:xfrm>
            <a:off x="0" y="1691680"/>
            <a:ext cx="4572000" cy="4137323"/>
          </a:xfrm>
        </p:spPr>
        <p:txBody>
          <a:bodyPr/>
          <a:lstStyle/>
          <a:p>
            <a:r>
              <a:rPr lang="en-GB" sz="1800" b="1" u="sng" dirty="0" smtClean="0"/>
              <a:t>Ensure </a:t>
            </a:r>
            <a:r>
              <a:rPr lang="en-GB" sz="1800" b="1" u="sng" dirty="0"/>
              <a:t>you set a budget before booking anything</a:t>
            </a:r>
            <a:r>
              <a:rPr lang="en-GB" sz="1800" b="1" u="sng" dirty="0" smtClean="0"/>
              <a:t>!</a:t>
            </a:r>
          </a:p>
          <a:p>
            <a:endParaRPr lang="en-GB" sz="1800" dirty="0" smtClean="0"/>
          </a:p>
          <a:p>
            <a:r>
              <a:rPr lang="en-GB" sz="1800" dirty="0" smtClean="0"/>
              <a:t>DO </a:t>
            </a:r>
            <a:r>
              <a:rPr lang="en-GB" sz="1800" dirty="0"/>
              <a:t>NOT PURCHASE/BOOK anything without speaking to us first. </a:t>
            </a:r>
            <a:endParaRPr lang="en-GB" sz="1800" dirty="0" smtClean="0"/>
          </a:p>
          <a:p>
            <a:pPr marL="0" indent="0">
              <a:buNone/>
            </a:pPr>
            <a:endParaRPr lang="en-GB" sz="1800" dirty="0" smtClean="0"/>
          </a:p>
          <a:p>
            <a:r>
              <a:rPr lang="en-GB" sz="1800" dirty="0" smtClean="0"/>
              <a:t>If </a:t>
            </a:r>
            <a:r>
              <a:rPr lang="en-GB" sz="1800" dirty="0"/>
              <a:t>you do without speaking to us, you </a:t>
            </a:r>
            <a:r>
              <a:rPr lang="en-GB" sz="1800" dirty="0" smtClean="0"/>
              <a:t>will </a:t>
            </a:r>
            <a:r>
              <a:rPr lang="en-GB" sz="1800" dirty="0"/>
              <a:t>be liable </a:t>
            </a:r>
            <a:r>
              <a:rPr lang="en-GB" sz="1800" dirty="0" smtClean="0"/>
              <a:t>to </a:t>
            </a:r>
            <a:r>
              <a:rPr lang="en-GB" sz="1800" dirty="0"/>
              <a:t>cover the costs yourself</a:t>
            </a:r>
            <a:r>
              <a:rPr lang="en-GB" sz="1800" dirty="0" smtClean="0"/>
              <a:t>.</a:t>
            </a:r>
          </a:p>
          <a:p>
            <a:endParaRPr lang="en-GB" sz="1800" dirty="0" smtClean="0"/>
          </a:p>
          <a:p>
            <a:r>
              <a:rPr lang="en-GB" sz="1800" dirty="0" smtClean="0"/>
              <a:t>If </a:t>
            </a:r>
            <a:r>
              <a:rPr lang="en-GB" sz="1800" dirty="0"/>
              <a:t>you have the purchase evidence/receipt you can always submit a purchase request through the online committee </a:t>
            </a:r>
            <a:r>
              <a:rPr lang="en-GB" sz="1800" dirty="0" smtClean="0"/>
              <a:t>portal.</a:t>
            </a:r>
            <a:endParaRPr lang="en-GB" sz="1800" dirty="0"/>
          </a:p>
        </p:txBody>
      </p:sp>
      <p:sp>
        <p:nvSpPr>
          <p:cNvPr id="4" name="Title 1"/>
          <p:cNvSpPr txBox="1">
            <a:spLocks/>
          </p:cNvSpPr>
          <p:nvPr/>
        </p:nvSpPr>
        <p:spPr>
          <a:xfrm>
            <a:off x="5004048" y="917848"/>
            <a:ext cx="4320480" cy="998984"/>
          </a:xfrm>
          <a:prstGeom prst="rect">
            <a:avLst/>
          </a:prstGeom>
        </p:spPr>
        <p:txBody>
          <a:bodyPr/>
          <a:lstStyle>
            <a:lvl1pPr algn="l" rtl="0" eaLnBrk="1" fontAlgn="base" hangingPunct="1">
              <a:spcBef>
                <a:spcPct val="0"/>
              </a:spcBef>
              <a:spcAft>
                <a:spcPct val="0"/>
              </a:spcAft>
              <a:defRPr sz="3600">
                <a:solidFill>
                  <a:schemeClr val="tx1"/>
                </a:solidFill>
                <a:latin typeface="Franklin Gothic Demi" pitchFamily="34" charset="0"/>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r>
              <a:rPr lang="en-GB" sz="3200" kern="0" dirty="0" smtClean="0"/>
              <a:t>Arian, Arian, Arian!</a:t>
            </a:r>
            <a:endParaRPr lang="en-GB" sz="3200" kern="0" dirty="0"/>
          </a:p>
        </p:txBody>
      </p:sp>
      <p:sp>
        <p:nvSpPr>
          <p:cNvPr id="5" name="Content Placeholder 2"/>
          <p:cNvSpPr txBox="1">
            <a:spLocks/>
          </p:cNvSpPr>
          <p:nvPr/>
        </p:nvSpPr>
        <p:spPr>
          <a:xfrm>
            <a:off x="4572000" y="1659105"/>
            <a:ext cx="4464496" cy="4137322"/>
          </a:xfrm>
          <a:prstGeom prst="rect">
            <a:avLst/>
          </a:prstGeom>
        </p:spPr>
        <p:txBody>
          <a:bodyPr/>
          <a:lstStyle>
            <a:lvl1pPr marL="342900" indent="-342900" algn="l" rtl="0" eaLnBrk="1" fontAlgn="base" hangingPunct="1">
              <a:spcBef>
                <a:spcPct val="20000"/>
              </a:spcBef>
              <a:spcAft>
                <a:spcPct val="0"/>
              </a:spcAft>
              <a:buChar char="•"/>
              <a:defRPr sz="2000" b="0" i="0" baseline="0">
                <a:solidFill>
                  <a:schemeClr val="tx1"/>
                </a:solidFill>
                <a:latin typeface="Franklin Gothic Book"/>
                <a:ea typeface="+mn-ea"/>
                <a:cs typeface="+mn-cs"/>
              </a:defRPr>
            </a:lvl1pPr>
            <a:lvl2pPr marL="742950" indent="-285750" algn="l" rtl="0" eaLnBrk="1" fontAlgn="base" hangingPunct="1">
              <a:spcBef>
                <a:spcPct val="20000"/>
              </a:spcBef>
              <a:spcAft>
                <a:spcPct val="0"/>
              </a:spcAft>
              <a:buChar char="–"/>
              <a:defRPr sz="2000" b="0" i="0" baseline="0">
                <a:solidFill>
                  <a:schemeClr val="tx1"/>
                </a:solidFill>
                <a:latin typeface="Franklin Gothic Book"/>
                <a:cs typeface="+mn-cs"/>
              </a:defRPr>
            </a:lvl2pPr>
            <a:lvl3pPr marL="1143000" indent="-228600" algn="l" rtl="0" eaLnBrk="1" fontAlgn="base" hangingPunct="1">
              <a:spcBef>
                <a:spcPct val="20000"/>
              </a:spcBef>
              <a:spcAft>
                <a:spcPct val="0"/>
              </a:spcAft>
              <a:buChar char="•"/>
              <a:defRPr sz="2000" b="0" i="0" baseline="0">
                <a:solidFill>
                  <a:schemeClr val="tx1"/>
                </a:solidFill>
                <a:latin typeface="Franklin Gothic Book"/>
                <a:cs typeface="+mn-cs"/>
              </a:defRPr>
            </a:lvl3pPr>
            <a:lvl4pPr marL="1600200" indent="-228600" algn="l" rtl="0" eaLnBrk="1" fontAlgn="base" hangingPunct="1">
              <a:spcBef>
                <a:spcPct val="20000"/>
              </a:spcBef>
              <a:spcAft>
                <a:spcPct val="0"/>
              </a:spcAft>
              <a:buChar char="–"/>
              <a:defRPr sz="2000" b="0" i="0" baseline="0">
                <a:solidFill>
                  <a:schemeClr val="tx1"/>
                </a:solidFill>
                <a:latin typeface="Franklin Gothic Book"/>
                <a:cs typeface="+mn-cs"/>
              </a:defRPr>
            </a:lvl4pPr>
            <a:lvl5pPr marL="2057400" indent="-228600" algn="l" rtl="0" eaLnBrk="1" fontAlgn="base" hangingPunct="1">
              <a:spcBef>
                <a:spcPct val="20000"/>
              </a:spcBef>
              <a:spcAft>
                <a:spcPct val="0"/>
              </a:spcAft>
              <a:buChar char="»"/>
              <a:defRPr sz="2000" b="0" i="0" baseline="0">
                <a:solidFill>
                  <a:schemeClr val="tx1"/>
                </a:solidFill>
                <a:latin typeface="Franklin Gothic Book"/>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en-GB" sz="1800" b="1" dirty="0" err="1" smtClean="0"/>
              <a:t>Sicrhewch</a:t>
            </a:r>
            <a:r>
              <a:rPr lang="en-GB" sz="1800" b="1" dirty="0" smtClean="0"/>
              <a:t> </a:t>
            </a:r>
            <a:r>
              <a:rPr lang="en-GB" sz="1800" b="1" dirty="0" err="1"/>
              <a:t>eich</a:t>
            </a:r>
            <a:r>
              <a:rPr lang="en-GB" sz="1800" b="1" dirty="0"/>
              <a:t> bod </a:t>
            </a:r>
            <a:r>
              <a:rPr lang="en-GB" sz="1800" b="1" dirty="0" err="1"/>
              <a:t>yn</a:t>
            </a:r>
            <a:r>
              <a:rPr lang="en-GB" sz="1800" b="1" dirty="0"/>
              <a:t> </a:t>
            </a:r>
            <a:r>
              <a:rPr lang="en-GB" sz="1800" b="1" dirty="0" err="1"/>
              <a:t>gosod</a:t>
            </a:r>
            <a:r>
              <a:rPr lang="en-GB" sz="1800" b="1" dirty="0"/>
              <a:t> </a:t>
            </a:r>
            <a:r>
              <a:rPr lang="en-GB" sz="1800" b="1" dirty="0" err="1"/>
              <a:t>cyllideb</a:t>
            </a:r>
            <a:r>
              <a:rPr lang="en-GB" sz="1800" b="1" dirty="0"/>
              <a:t> </a:t>
            </a:r>
            <a:r>
              <a:rPr lang="en-GB" sz="1800" b="1" dirty="0" err="1"/>
              <a:t>cyn</a:t>
            </a:r>
            <a:r>
              <a:rPr lang="en-GB" sz="1800" b="1" dirty="0"/>
              <a:t> </a:t>
            </a:r>
            <a:r>
              <a:rPr lang="en-GB" sz="1800" b="1" dirty="0" err="1"/>
              <a:t>archebu</a:t>
            </a:r>
            <a:r>
              <a:rPr lang="en-GB" sz="1800" b="1" dirty="0"/>
              <a:t> </a:t>
            </a:r>
            <a:r>
              <a:rPr lang="en-GB" sz="1800" b="1" dirty="0" err="1"/>
              <a:t>unrhyw</a:t>
            </a:r>
            <a:r>
              <a:rPr lang="en-GB" sz="1800" b="1" dirty="0"/>
              <a:t> </a:t>
            </a:r>
            <a:r>
              <a:rPr lang="en-GB" sz="1800" b="1" dirty="0" err="1"/>
              <a:t>beth</a:t>
            </a:r>
            <a:r>
              <a:rPr lang="en-GB" sz="1800" b="1" dirty="0" smtClean="0"/>
              <a:t>!</a:t>
            </a:r>
          </a:p>
          <a:p>
            <a:endParaRPr lang="en-GB" sz="1800" kern="0" dirty="0" smtClean="0"/>
          </a:p>
          <a:p>
            <a:r>
              <a:rPr lang="en-GB" sz="1800" dirty="0" smtClean="0"/>
              <a:t>PEIDIWCH </a:t>
            </a:r>
            <a:r>
              <a:rPr lang="en-GB" sz="1800" dirty="0"/>
              <a:t>PRYNU / ARCHWILIO </a:t>
            </a:r>
            <a:r>
              <a:rPr lang="en-GB" sz="1800" dirty="0" err="1"/>
              <a:t>unrhyw</a:t>
            </a:r>
            <a:r>
              <a:rPr lang="en-GB" sz="1800" dirty="0"/>
              <a:t> </a:t>
            </a:r>
            <a:r>
              <a:rPr lang="en-GB" sz="1800" dirty="0" err="1"/>
              <a:t>beth</a:t>
            </a:r>
            <a:r>
              <a:rPr lang="en-GB" sz="1800" dirty="0"/>
              <a:t> </a:t>
            </a:r>
            <a:r>
              <a:rPr lang="en-GB" sz="1800" dirty="0" err="1"/>
              <a:t>heb</a:t>
            </a:r>
            <a:r>
              <a:rPr lang="en-GB" sz="1800" dirty="0"/>
              <a:t> </a:t>
            </a:r>
            <a:r>
              <a:rPr lang="en-GB" sz="1800" dirty="0" err="1"/>
              <a:t>siarad</a:t>
            </a:r>
            <a:r>
              <a:rPr lang="en-GB" sz="1800" dirty="0"/>
              <a:t> â </a:t>
            </a:r>
            <a:r>
              <a:rPr lang="en-GB" sz="1800" dirty="0" err="1"/>
              <a:t>ni</a:t>
            </a:r>
            <a:r>
              <a:rPr lang="en-GB" sz="1800" dirty="0"/>
              <a:t> </a:t>
            </a:r>
            <a:r>
              <a:rPr lang="en-GB" sz="1800" dirty="0" err="1"/>
              <a:t>yn</a:t>
            </a:r>
            <a:r>
              <a:rPr lang="en-GB" sz="1800" dirty="0"/>
              <a:t> </a:t>
            </a:r>
            <a:r>
              <a:rPr lang="en-GB" sz="1800" dirty="0" err="1"/>
              <a:t>gyntaf</a:t>
            </a:r>
            <a:r>
              <a:rPr lang="en-GB" sz="1800" dirty="0"/>
              <a:t>. </a:t>
            </a:r>
            <a:endParaRPr lang="en-GB" sz="1800" dirty="0" smtClean="0"/>
          </a:p>
          <a:p>
            <a:pPr marL="0" indent="0">
              <a:buNone/>
            </a:pPr>
            <a:endParaRPr lang="en-GB" sz="1800" kern="0" dirty="0" smtClean="0"/>
          </a:p>
          <a:p>
            <a:r>
              <a:rPr lang="sv-SE" sz="1800" dirty="0" smtClean="0"/>
              <a:t>Os </a:t>
            </a:r>
            <a:r>
              <a:rPr lang="sv-SE" sz="1800" dirty="0" err="1"/>
              <a:t>nad</a:t>
            </a:r>
            <a:r>
              <a:rPr lang="sv-SE" sz="1800" dirty="0"/>
              <a:t> </a:t>
            </a:r>
            <a:r>
              <a:rPr lang="sv-SE" sz="1800" dirty="0" err="1"/>
              <a:t>ydych</a:t>
            </a:r>
            <a:r>
              <a:rPr lang="sv-SE" sz="1800" dirty="0"/>
              <a:t> </a:t>
            </a:r>
            <a:r>
              <a:rPr lang="sv-SE" sz="1800" dirty="0" err="1"/>
              <a:t>chi'n</a:t>
            </a:r>
            <a:r>
              <a:rPr lang="sv-SE" sz="1800" dirty="0"/>
              <a:t> </a:t>
            </a:r>
            <a:r>
              <a:rPr lang="sv-SE" sz="1800" dirty="0" err="1"/>
              <a:t>siarad</a:t>
            </a:r>
            <a:r>
              <a:rPr lang="sv-SE" sz="1800" dirty="0"/>
              <a:t> â ni, </a:t>
            </a:r>
            <a:r>
              <a:rPr lang="sv-SE" sz="1800" dirty="0" err="1"/>
              <a:t>byddwch</a:t>
            </a:r>
            <a:r>
              <a:rPr lang="sv-SE" sz="1800" dirty="0"/>
              <a:t> </a:t>
            </a:r>
            <a:r>
              <a:rPr lang="sv-SE" sz="1800" dirty="0" err="1"/>
              <a:t>yn</a:t>
            </a:r>
            <a:r>
              <a:rPr lang="sv-SE" sz="1800" dirty="0"/>
              <a:t> </a:t>
            </a:r>
            <a:r>
              <a:rPr lang="sv-SE" sz="1800" dirty="0" err="1"/>
              <a:t>agored</a:t>
            </a:r>
            <a:r>
              <a:rPr lang="sv-SE" sz="1800" dirty="0"/>
              <a:t> i </a:t>
            </a:r>
            <a:r>
              <a:rPr lang="sv-SE" sz="1800" dirty="0" err="1"/>
              <a:t>dalu'r</a:t>
            </a:r>
            <a:r>
              <a:rPr lang="sv-SE" sz="1800" dirty="0"/>
              <a:t> </a:t>
            </a:r>
            <a:r>
              <a:rPr lang="sv-SE" sz="1800" dirty="0" err="1"/>
              <a:t>costau</a:t>
            </a:r>
            <a:r>
              <a:rPr lang="sv-SE" sz="1800" dirty="0"/>
              <a:t> </a:t>
            </a:r>
            <a:r>
              <a:rPr lang="sv-SE" sz="1800" dirty="0" err="1"/>
              <a:t>eich</a:t>
            </a:r>
            <a:r>
              <a:rPr lang="sv-SE" sz="1800" dirty="0"/>
              <a:t> </a:t>
            </a:r>
            <a:r>
              <a:rPr lang="sv-SE" sz="1800" dirty="0" err="1"/>
              <a:t>hun</a:t>
            </a:r>
            <a:r>
              <a:rPr lang="sv-SE" sz="1800" dirty="0" smtClean="0"/>
              <a:t>.</a:t>
            </a:r>
          </a:p>
          <a:p>
            <a:endParaRPr lang="en-GB" sz="1800" kern="0" dirty="0" smtClean="0"/>
          </a:p>
          <a:p>
            <a:r>
              <a:rPr lang="en-GB" sz="1800" dirty="0" err="1" smtClean="0"/>
              <a:t>Os</a:t>
            </a:r>
            <a:r>
              <a:rPr lang="en-GB" sz="1800" dirty="0" smtClean="0"/>
              <a:t> </a:t>
            </a:r>
            <a:r>
              <a:rPr lang="en-GB" sz="1800" dirty="0" err="1"/>
              <a:t>oes</a:t>
            </a:r>
            <a:r>
              <a:rPr lang="en-GB" sz="1800" dirty="0"/>
              <a:t> </a:t>
            </a:r>
            <a:r>
              <a:rPr lang="en-GB" sz="1800" dirty="0" err="1"/>
              <a:t>gennych</a:t>
            </a:r>
            <a:r>
              <a:rPr lang="en-GB" sz="1800" dirty="0"/>
              <a:t> y </a:t>
            </a:r>
            <a:r>
              <a:rPr lang="en-GB" sz="1800" dirty="0" err="1"/>
              <a:t>dystiolaeth</a:t>
            </a:r>
            <a:r>
              <a:rPr lang="en-GB" sz="1800" dirty="0"/>
              <a:t> / </a:t>
            </a:r>
            <a:r>
              <a:rPr lang="en-GB" sz="1800" dirty="0" err="1"/>
              <a:t>derbynneb</a:t>
            </a:r>
            <a:r>
              <a:rPr lang="en-GB" sz="1800" dirty="0"/>
              <a:t> </a:t>
            </a:r>
            <a:r>
              <a:rPr lang="en-GB" sz="1800" dirty="0" err="1"/>
              <a:t>prynu</a:t>
            </a:r>
            <a:r>
              <a:rPr lang="en-GB" sz="1800" dirty="0"/>
              <a:t>, </a:t>
            </a:r>
            <a:r>
              <a:rPr lang="en-GB" sz="1800" dirty="0" err="1"/>
              <a:t>gallwch</a:t>
            </a:r>
            <a:r>
              <a:rPr lang="en-GB" sz="1800" dirty="0"/>
              <a:t> chi bob </a:t>
            </a:r>
            <a:r>
              <a:rPr lang="en-GB" sz="1800" dirty="0" err="1"/>
              <a:t>amser</a:t>
            </a:r>
            <a:r>
              <a:rPr lang="en-GB" sz="1800" dirty="0"/>
              <a:t> </a:t>
            </a:r>
            <a:r>
              <a:rPr lang="en-GB" sz="1800" dirty="0" err="1"/>
              <a:t>gyflwyno</a:t>
            </a:r>
            <a:r>
              <a:rPr lang="en-GB" sz="1800" dirty="0"/>
              <a:t> </a:t>
            </a:r>
            <a:r>
              <a:rPr lang="en-GB" sz="1800" dirty="0" err="1"/>
              <a:t>cais</a:t>
            </a:r>
            <a:r>
              <a:rPr lang="en-GB" sz="1800" dirty="0"/>
              <a:t> am </a:t>
            </a:r>
            <a:r>
              <a:rPr lang="en-GB" sz="1800" dirty="0" err="1"/>
              <a:t>bryniant</a:t>
            </a:r>
            <a:r>
              <a:rPr lang="en-GB" sz="1800" dirty="0"/>
              <a:t> </a:t>
            </a:r>
            <a:r>
              <a:rPr lang="en-GB" sz="1800" dirty="0" err="1"/>
              <a:t>trwy'r</a:t>
            </a:r>
            <a:r>
              <a:rPr lang="en-GB" sz="1800" dirty="0"/>
              <a:t> </a:t>
            </a:r>
            <a:r>
              <a:rPr lang="en-GB" sz="1800" dirty="0" err="1"/>
              <a:t>porth</a:t>
            </a:r>
            <a:r>
              <a:rPr lang="en-GB" sz="1800" dirty="0"/>
              <a:t> </a:t>
            </a:r>
            <a:r>
              <a:rPr lang="en-GB" sz="1800" dirty="0" err="1"/>
              <a:t>pwyllgor</a:t>
            </a:r>
            <a:r>
              <a:rPr lang="en-GB" sz="1800" dirty="0"/>
              <a:t> </a:t>
            </a:r>
            <a:r>
              <a:rPr lang="en-GB" sz="1800" dirty="0" err="1"/>
              <a:t>ar-lein</a:t>
            </a:r>
            <a:r>
              <a:rPr lang="en-GB" sz="1800" dirty="0"/>
              <a:t>.</a:t>
            </a:r>
            <a:endParaRPr lang="en-GB" sz="1800" kern="0" dirty="0"/>
          </a:p>
        </p:txBody>
      </p:sp>
    </p:spTree>
    <p:extLst>
      <p:ext uri="{BB962C8B-B14F-4D97-AF65-F5344CB8AC3E}">
        <p14:creationId xmlns:p14="http://schemas.microsoft.com/office/powerpoint/2010/main" val="23336955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68760"/>
            <a:ext cx="4536504" cy="998984"/>
          </a:xfrm>
        </p:spPr>
        <p:txBody>
          <a:bodyPr/>
          <a:lstStyle/>
          <a:p>
            <a:r>
              <a:rPr lang="en-GB" sz="2800" dirty="0" smtClean="0"/>
              <a:t>Promotion and Marketing</a:t>
            </a:r>
            <a:endParaRPr lang="en-GB" sz="2800" dirty="0"/>
          </a:p>
        </p:txBody>
      </p:sp>
      <p:sp>
        <p:nvSpPr>
          <p:cNvPr id="3" name="Content Placeholder 2"/>
          <p:cNvSpPr>
            <a:spLocks noGrp="1"/>
          </p:cNvSpPr>
          <p:nvPr>
            <p:ph idx="1"/>
          </p:nvPr>
        </p:nvSpPr>
        <p:spPr>
          <a:xfrm>
            <a:off x="4352122" y="1988840"/>
            <a:ext cx="4828390" cy="3921299"/>
          </a:xfrm>
        </p:spPr>
        <p:txBody>
          <a:bodyPr/>
          <a:lstStyle/>
          <a:p>
            <a:r>
              <a:rPr lang="en-GB" sz="1800" dirty="0" err="1" smtClean="0">
                <a:latin typeface="Franklin Gothic Book" panose="020B0503020102020204" pitchFamily="34" charset="0"/>
              </a:rPr>
              <a:t>Mae’n</a:t>
            </a:r>
            <a:r>
              <a:rPr lang="en-GB" sz="1800" dirty="0" smtClean="0">
                <a:latin typeface="Franklin Gothic Book" panose="020B0503020102020204" pitchFamily="34" charset="0"/>
              </a:rPr>
              <a:t> </a:t>
            </a:r>
            <a:r>
              <a:rPr lang="en-GB" sz="1800" dirty="0" err="1" smtClean="0">
                <a:latin typeface="Franklin Gothic Book" panose="020B0503020102020204" pitchFamily="34" charset="0"/>
              </a:rPr>
              <a:t>rhaid</a:t>
            </a:r>
            <a:r>
              <a:rPr lang="en-GB" sz="1800" dirty="0" smtClean="0">
                <a:latin typeface="Franklin Gothic Book" panose="020B0503020102020204" pitchFamily="34" charset="0"/>
              </a:rPr>
              <a:t> I </a:t>
            </a:r>
            <a:r>
              <a:rPr lang="en-GB" sz="1800" dirty="0" err="1" smtClean="0">
                <a:latin typeface="Franklin Gothic Book" panose="020B0503020102020204" pitchFamily="34" charset="0"/>
              </a:rPr>
              <a:t>bobl</a:t>
            </a:r>
            <a:r>
              <a:rPr lang="en-GB" sz="1800" dirty="0" smtClean="0">
                <a:latin typeface="Franklin Gothic Book" panose="020B0503020102020204" pitchFamily="34" charset="0"/>
              </a:rPr>
              <a:t> </a:t>
            </a:r>
            <a:r>
              <a:rPr lang="en-GB" sz="1800" dirty="0" err="1" smtClean="0">
                <a:latin typeface="Franklin Gothic Book" panose="020B0503020102020204" pitchFamily="34" charset="0"/>
              </a:rPr>
              <a:t>holi</a:t>
            </a:r>
            <a:r>
              <a:rPr lang="en-GB" sz="1800" dirty="0" smtClean="0">
                <a:latin typeface="Franklin Gothic Book" panose="020B0503020102020204" pitchFamily="34" charset="0"/>
              </a:rPr>
              <a:t> </a:t>
            </a:r>
            <a:r>
              <a:rPr lang="en-GB" sz="1800" dirty="0" err="1" smtClean="0">
                <a:latin typeface="Franklin Gothic Book" panose="020B0503020102020204" pitchFamily="34" charset="0"/>
              </a:rPr>
              <a:t>pobl</a:t>
            </a:r>
            <a:r>
              <a:rPr lang="en-GB" sz="1800" dirty="0" smtClean="0">
                <a:latin typeface="Franklin Gothic Book" panose="020B0503020102020204" pitchFamily="34" charset="0"/>
              </a:rPr>
              <a:t> </a:t>
            </a:r>
            <a:r>
              <a:rPr lang="cy-GB" altLang="en-US" sz="1800" dirty="0">
                <a:solidFill>
                  <a:srgbClr val="212121"/>
                </a:solidFill>
                <a:latin typeface="Franklin Gothic Book" panose="020B0503020102020204" pitchFamily="34" charset="0"/>
              </a:rPr>
              <a:t>â</a:t>
            </a:r>
            <a:r>
              <a:rPr lang="en-GB" sz="1800" dirty="0" smtClean="0">
                <a:latin typeface="Franklin Gothic Book" panose="020B0503020102020204" pitchFamily="34" charset="0"/>
              </a:rPr>
              <a:t> </a:t>
            </a:r>
            <a:r>
              <a:rPr lang="en-GB" sz="1800" dirty="0" err="1" smtClean="0">
                <a:latin typeface="Franklin Gothic Book" panose="020B0503020102020204" pitchFamily="34" charset="0"/>
              </a:rPr>
              <a:t>marchnata</a:t>
            </a:r>
            <a:r>
              <a:rPr lang="en-GB" sz="1800" dirty="0" smtClean="0">
                <a:latin typeface="Franklin Gothic Book" panose="020B0503020102020204" pitchFamily="34" charset="0"/>
              </a:rPr>
              <a:t> a </a:t>
            </a:r>
            <a:r>
              <a:rPr lang="en-GB" sz="1800" dirty="0" err="1" smtClean="0">
                <a:latin typeface="Franklin Gothic Book" panose="020B0503020102020204" pitchFamily="34" charset="0"/>
              </a:rPr>
              <a:t>hyrwyddo</a:t>
            </a:r>
            <a:endParaRPr lang="en-GB" sz="1800" dirty="0" smtClean="0">
              <a:latin typeface="Franklin Gothic Book" panose="020B0503020102020204" pitchFamily="34" charset="0"/>
            </a:endParaRPr>
          </a:p>
          <a:p>
            <a:endParaRPr lang="en-GB" sz="1800" dirty="0" smtClean="0"/>
          </a:p>
          <a:p>
            <a:r>
              <a:rPr lang="en-GB" sz="1800" dirty="0" smtClean="0"/>
              <a:t>Po </a:t>
            </a:r>
            <a:r>
              <a:rPr lang="en-GB" sz="1800" dirty="0" err="1"/>
              <a:t>fwyaf</a:t>
            </a:r>
            <a:r>
              <a:rPr lang="en-GB" sz="1800" dirty="0"/>
              <a:t> y </a:t>
            </a:r>
            <a:r>
              <a:rPr lang="en-GB" sz="1800" dirty="0" err="1"/>
              <a:t>gallwch</a:t>
            </a:r>
            <a:r>
              <a:rPr lang="en-GB" sz="1800" dirty="0"/>
              <a:t> </a:t>
            </a:r>
            <a:r>
              <a:rPr lang="en-GB" sz="1800" dirty="0" err="1"/>
              <a:t>gael</a:t>
            </a:r>
            <a:r>
              <a:rPr lang="en-GB" sz="1800" dirty="0"/>
              <a:t> y </a:t>
            </a:r>
            <a:r>
              <a:rPr lang="en-GB" sz="1800" dirty="0" err="1"/>
              <a:t>gair</a:t>
            </a:r>
            <a:r>
              <a:rPr lang="en-GB" sz="1800" dirty="0"/>
              <a:t> </a:t>
            </a:r>
            <a:r>
              <a:rPr lang="en-GB" sz="1800" dirty="0" err="1"/>
              <a:t>allan</a:t>
            </a:r>
            <a:r>
              <a:rPr lang="en-GB" sz="1800" dirty="0"/>
              <a:t> </a:t>
            </a:r>
            <a:r>
              <a:rPr lang="en-GB" sz="1800" dirty="0" err="1"/>
              <a:t>yno</a:t>
            </a:r>
            <a:r>
              <a:rPr lang="en-GB" sz="1800" dirty="0"/>
              <a:t>, </a:t>
            </a:r>
            <a:r>
              <a:rPr lang="en-GB" sz="1800" dirty="0" err="1"/>
              <a:t>gwell</a:t>
            </a:r>
            <a:r>
              <a:rPr lang="en-GB" sz="1800" dirty="0"/>
              <a:t> </a:t>
            </a:r>
            <a:r>
              <a:rPr lang="en-GB" sz="1800" dirty="0" err="1"/>
              <a:t>fydd</a:t>
            </a:r>
            <a:r>
              <a:rPr lang="en-GB" sz="1800" dirty="0"/>
              <a:t> y </a:t>
            </a:r>
            <a:r>
              <a:rPr lang="en-GB" sz="1800" dirty="0" err="1"/>
              <a:t>daith</a:t>
            </a:r>
            <a:r>
              <a:rPr lang="en-GB" sz="1800" dirty="0"/>
              <a:t> / </a:t>
            </a:r>
            <a:r>
              <a:rPr lang="en-GB" sz="1800" dirty="0" err="1"/>
              <a:t>digwyddiad</a:t>
            </a:r>
            <a:r>
              <a:rPr lang="en-GB" sz="1800" dirty="0"/>
              <a:t>. </a:t>
            </a:r>
            <a:endParaRPr lang="en-GB" sz="1800" dirty="0" smtClean="0"/>
          </a:p>
          <a:p>
            <a:endParaRPr lang="en-GB" sz="1800" dirty="0" smtClean="0"/>
          </a:p>
          <a:p>
            <a:r>
              <a:rPr lang="en-GB" sz="1800" dirty="0" err="1"/>
              <a:t>Cyn</a:t>
            </a:r>
            <a:r>
              <a:rPr lang="en-GB" sz="1800" dirty="0"/>
              <a:t> </a:t>
            </a:r>
            <a:r>
              <a:rPr lang="en-GB" sz="1800" dirty="0" err="1"/>
              <a:t>i</a:t>
            </a:r>
            <a:r>
              <a:rPr lang="en-GB" sz="1800" dirty="0"/>
              <a:t> chi </a:t>
            </a:r>
            <a:r>
              <a:rPr lang="en-GB" sz="1800" dirty="0" err="1"/>
              <a:t>roi'r</a:t>
            </a:r>
            <a:r>
              <a:rPr lang="en-GB" sz="1800" dirty="0"/>
              <a:t> </a:t>
            </a:r>
            <a:r>
              <a:rPr lang="en-GB" sz="1800" dirty="0" err="1"/>
              <a:t>gorau</a:t>
            </a:r>
            <a:r>
              <a:rPr lang="en-GB" sz="1800" dirty="0"/>
              <a:t> </a:t>
            </a:r>
            <a:r>
              <a:rPr lang="en-GB" sz="1800" dirty="0" err="1"/>
              <a:t>i</a:t>
            </a:r>
            <a:r>
              <a:rPr lang="en-GB" sz="1800" dirty="0"/>
              <a:t> </a:t>
            </a:r>
            <a:r>
              <a:rPr lang="en-GB" sz="1800" dirty="0" err="1"/>
              <a:t>unrhyw</a:t>
            </a:r>
            <a:r>
              <a:rPr lang="en-GB" sz="1800" dirty="0"/>
              <a:t> </a:t>
            </a:r>
            <a:r>
              <a:rPr lang="en-GB" sz="1800" dirty="0" err="1"/>
              <a:t>ddyrchafiad</a:t>
            </a:r>
            <a:r>
              <a:rPr lang="en-GB" sz="1800" dirty="0"/>
              <a:t> </a:t>
            </a:r>
            <a:r>
              <a:rPr lang="en-GB" sz="1800" dirty="0" err="1"/>
              <a:t>neu</a:t>
            </a:r>
            <a:r>
              <a:rPr lang="en-GB" sz="1800" dirty="0"/>
              <a:t> </a:t>
            </a:r>
            <a:r>
              <a:rPr lang="en-GB" sz="1800" dirty="0" err="1"/>
              <a:t>farchnata</a:t>
            </a:r>
            <a:r>
              <a:rPr lang="en-GB" sz="1800" dirty="0"/>
              <a:t>. </a:t>
            </a:r>
            <a:r>
              <a:rPr lang="en-GB" sz="1800" dirty="0" err="1"/>
              <a:t>Sicrhewch</a:t>
            </a:r>
            <a:r>
              <a:rPr lang="en-GB" sz="1800" dirty="0"/>
              <a:t> </a:t>
            </a:r>
            <a:r>
              <a:rPr lang="en-GB" sz="1800" dirty="0" err="1"/>
              <a:t>eich</a:t>
            </a:r>
            <a:r>
              <a:rPr lang="en-GB" sz="1800" dirty="0"/>
              <a:t> bod chi </a:t>
            </a:r>
            <a:r>
              <a:rPr lang="en-GB" sz="1800" dirty="0" err="1"/>
              <a:t>wedi</a:t>
            </a:r>
            <a:r>
              <a:rPr lang="en-GB" sz="1800" dirty="0"/>
              <a:t> </a:t>
            </a:r>
            <a:r>
              <a:rPr lang="en-GB" sz="1800" dirty="0" err="1"/>
              <a:t>archebu</a:t>
            </a:r>
            <a:r>
              <a:rPr lang="en-GB" sz="1800" dirty="0"/>
              <a:t> a </a:t>
            </a:r>
            <a:r>
              <a:rPr lang="en-GB" sz="1800" dirty="0" err="1"/>
              <a:t>chynllunio</a:t>
            </a:r>
            <a:r>
              <a:rPr lang="en-GB" sz="1800" dirty="0"/>
              <a:t> </a:t>
            </a:r>
            <a:r>
              <a:rPr lang="en-GB" sz="1800" dirty="0" err="1"/>
              <a:t>popeth</a:t>
            </a:r>
            <a:r>
              <a:rPr lang="en-GB" sz="1800" dirty="0"/>
              <a:t> </a:t>
            </a:r>
            <a:r>
              <a:rPr lang="en-GB" sz="1800" dirty="0" err="1"/>
              <a:t>yn</a:t>
            </a:r>
            <a:r>
              <a:rPr lang="en-GB" sz="1800" dirty="0"/>
              <a:t> </a:t>
            </a:r>
            <a:r>
              <a:rPr lang="en-GB" sz="1800" dirty="0" err="1"/>
              <a:t>llawn</a:t>
            </a:r>
            <a:r>
              <a:rPr lang="en-GB" sz="1800" dirty="0"/>
              <a:t>. </a:t>
            </a:r>
            <a:endParaRPr lang="en-GB" sz="1800" dirty="0" smtClean="0"/>
          </a:p>
          <a:p>
            <a:endParaRPr lang="en-GB" sz="1800" dirty="0"/>
          </a:p>
          <a:p>
            <a:r>
              <a:rPr lang="en-GB" sz="1800" dirty="0"/>
              <a:t>Pan </a:t>
            </a:r>
            <a:r>
              <a:rPr lang="en-GB" sz="1800" dirty="0" err="1"/>
              <a:t>fydd</a:t>
            </a:r>
            <a:r>
              <a:rPr lang="en-GB" sz="1800" dirty="0"/>
              <a:t> </a:t>
            </a:r>
            <a:r>
              <a:rPr lang="en-GB" sz="1800" dirty="0" err="1"/>
              <a:t>hyn</a:t>
            </a:r>
            <a:r>
              <a:rPr lang="en-GB" sz="1800" dirty="0"/>
              <a:t> </a:t>
            </a:r>
            <a:r>
              <a:rPr lang="en-GB" sz="1800" dirty="0" err="1"/>
              <a:t>wedi'i</a:t>
            </a:r>
            <a:r>
              <a:rPr lang="en-GB" sz="1800" dirty="0"/>
              <a:t> </a:t>
            </a:r>
            <a:r>
              <a:rPr lang="en-GB" sz="1800" dirty="0" err="1"/>
              <a:t>wneud</a:t>
            </a:r>
            <a:r>
              <a:rPr lang="en-GB" sz="1800" dirty="0"/>
              <a:t>, </a:t>
            </a:r>
            <a:r>
              <a:rPr lang="en-GB" sz="1800" dirty="0" err="1"/>
              <a:t>gallwch</a:t>
            </a:r>
            <a:r>
              <a:rPr lang="en-GB" sz="1800" dirty="0"/>
              <a:t> </a:t>
            </a:r>
            <a:r>
              <a:rPr lang="en-GB" sz="1800" dirty="0" err="1"/>
              <a:t>ddechrau</a:t>
            </a:r>
            <a:r>
              <a:rPr lang="en-GB" sz="1800" dirty="0"/>
              <a:t> </a:t>
            </a:r>
            <a:r>
              <a:rPr lang="en-GB" sz="1800" dirty="0" err="1"/>
              <a:t>rhoi</a:t>
            </a:r>
            <a:r>
              <a:rPr lang="en-GB" sz="1800" dirty="0"/>
              <a:t> </a:t>
            </a:r>
            <a:r>
              <a:rPr lang="en-GB" sz="1800" dirty="0" err="1"/>
              <a:t>eich</a:t>
            </a:r>
            <a:r>
              <a:rPr lang="en-GB" sz="1800" dirty="0"/>
              <a:t> </a:t>
            </a:r>
            <a:r>
              <a:rPr lang="en-GB" sz="1800" dirty="0" err="1"/>
              <a:t>taith</a:t>
            </a:r>
            <a:r>
              <a:rPr lang="en-GB" sz="1800" dirty="0"/>
              <a:t> / </a:t>
            </a:r>
            <a:r>
              <a:rPr lang="en-GB" sz="1800" dirty="0" err="1"/>
              <a:t>digwyddiad</a:t>
            </a:r>
            <a:r>
              <a:rPr lang="en-GB" sz="1800" dirty="0"/>
              <a:t> </a:t>
            </a:r>
            <a:r>
              <a:rPr lang="en-GB" sz="1800" dirty="0" err="1"/>
              <a:t>hysbysebu</a:t>
            </a:r>
            <a:r>
              <a:rPr lang="en-GB" sz="1800" dirty="0"/>
              <a:t> </a:t>
            </a:r>
            <a:r>
              <a:rPr lang="en-GB" sz="1800" dirty="0" err="1"/>
              <a:t>ym</a:t>
            </a:r>
            <a:r>
              <a:rPr lang="en-GB" sz="1800" dirty="0"/>
              <a:t> </a:t>
            </a:r>
            <a:r>
              <a:rPr lang="en-GB" sz="1800" dirty="0" err="1"/>
              <a:t>mhobman</a:t>
            </a:r>
            <a:r>
              <a:rPr lang="en-GB" sz="1800" dirty="0"/>
              <a:t> a </a:t>
            </a:r>
            <a:r>
              <a:rPr lang="en-GB" sz="1800" dirty="0" err="1"/>
              <a:t>hefyd</a:t>
            </a:r>
            <a:r>
              <a:rPr lang="en-GB" sz="1800" dirty="0"/>
              <a:t> </a:t>
            </a:r>
            <a:r>
              <a:rPr lang="en-GB" sz="1800" dirty="0" err="1"/>
              <a:t>ddechrau</a:t>
            </a:r>
            <a:r>
              <a:rPr lang="en-GB" sz="1800" dirty="0"/>
              <a:t> </a:t>
            </a:r>
            <a:r>
              <a:rPr lang="en-GB" sz="1800" dirty="0" err="1"/>
              <a:t>cymryd</a:t>
            </a:r>
            <a:r>
              <a:rPr lang="en-GB" sz="1800" dirty="0"/>
              <a:t> </a:t>
            </a:r>
            <a:r>
              <a:rPr lang="en-GB" sz="1800" dirty="0" err="1"/>
              <a:t>arian</a:t>
            </a:r>
            <a:r>
              <a:rPr lang="en-GB" sz="1800" dirty="0"/>
              <a:t> </a:t>
            </a:r>
            <a:r>
              <a:rPr lang="en-GB" sz="1800" dirty="0" err="1"/>
              <a:t>tocynnau</a:t>
            </a:r>
            <a:endParaRPr lang="en-GB" sz="1600" dirty="0"/>
          </a:p>
        </p:txBody>
      </p:sp>
      <p:sp>
        <p:nvSpPr>
          <p:cNvPr id="4" name="Content Placeholder 2"/>
          <p:cNvSpPr txBox="1">
            <a:spLocks/>
          </p:cNvSpPr>
          <p:nvPr/>
        </p:nvSpPr>
        <p:spPr>
          <a:xfrm>
            <a:off x="34077" y="2023008"/>
            <a:ext cx="4174029" cy="3921299"/>
          </a:xfrm>
          <a:prstGeom prst="rect">
            <a:avLst/>
          </a:prstGeom>
        </p:spPr>
        <p:txBody>
          <a:bodyPr/>
          <a:lstStyle>
            <a:lvl1pPr marL="342900" indent="-342900" algn="l" rtl="0" eaLnBrk="1" fontAlgn="base" hangingPunct="1">
              <a:spcBef>
                <a:spcPct val="20000"/>
              </a:spcBef>
              <a:spcAft>
                <a:spcPct val="0"/>
              </a:spcAft>
              <a:buChar char="•"/>
              <a:defRPr sz="2000" b="0" i="0" baseline="0">
                <a:solidFill>
                  <a:schemeClr val="tx1"/>
                </a:solidFill>
                <a:latin typeface="Franklin Gothic Book"/>
                <a:ea typeface="+mn-ea"/>
                <a:cs typeface="+mn-cs"/>
              </a:defRPr>
            </a:lvl1pPr>
            <a:lvl2pPr marL="742950" indent="-285750" algn="l" rtl="0" eaLnBrk="1" fontAlgn="base" hangingPunct="1">
              <a:spcBef>
                <a:spcPct val="20000"/>
              </a:spcBef>
              <a:spcAft>
                <a:spcPct val="0"/>
              </a:spcAft>
              <a:buChar char="–"/>
              <a:defRPr sz="2000" b="0" i="0" baseline="0">
                <a:solidFill>
                  <a:schemeClr val="tx1"/>
                </a:solidFill>
                <a:latin typeface="Franklin Gothic Book"/>
                <a:cs typeface="+mn-cs"/>
              </a:defRPr>
            </a:lvl2pPr>
            <a:lvl3pPr marL="1143000" indent="-228600" algn="l" rtl="0" eaLnBrk="1" fontAlgn="base" hangingPunct="1">
              <a:spcBef>
                <a:spcPct val="20000"/>
              </a:spcBef>
              <a:spcAft>
                <a:spcPct val="0"/>
              </a:spcAft>
              <a:buChar char="•"/>
              <a:defRPr sz="2000" b="0" i="0" baseline="0">
                <a:solidFill>
                  <a:schemeClr val="tx1"/>
                </a:solidFill>
                <a:latin typeface="Franklin Gothic Book"/>
                <a:cs typeface="+mn-cs"/>
              </a:defRPr>
            </a:lvl3pPr>
            <a:lvl4pPr marL="1600200" indent="-228600" algn="l" rtl="0" eaLnBrk="1" fontAlgn="base" hangingPunct="1">
              <a:spcBef>
                <a:spcPct val="20000"/>
              </a:spcBef>
              <a:spcAft>
                <a:spcPct val="0"/>
              </a:spcAft>
              <a:buChar char="–"/>
              <a:defRPr sz="2000" b="0" i="0" baseline="0">
                <a:solidFill>
                  <a:schemeClr val="tx1"/>
                </a:solidFill>
                <a:latin typeface="Franklin Gothic Book"/>
                <a:cs typeface="+mn-cs"/>
              </a:defRPr>
            </a:lvl4pPr>
            <a:lvl5pPr marL="2057400" indent="-228600" algn="l" rtl="0" eaLnBrk="1" fontAlgn="base" hangingPunct="1">
              <a:spcBef>
                <a:spcPct val="20000"/>
              </a:spcBef>
              <a:spcAft>
                <a:spcPct val="0"/>
              </a:spcAft>
              <a:buChar char="»"/>
              <a:defRPr sz="2000" b="0" i="0" baseline="0">
                <a:solidFill>
                  <a:schemeClr val="tx1"/>
                </a:solidFill>
                <a:latin typeface="Franklin Gothic Book"/>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en-GB" sz="1800" kern="0" dirty="0" smtClean="0"/>
              <a:t>Enticing people in with good marketing and promotion is a must!</a:t>
            </a:r>
          </a:p>
          <a:p>
            <a:endParaRPr lang="en-GB" sz="1800" kern="0" dirty="0" smtClean="0"/>
          </a:p>
          <a:p>
            <a:r>
              <a:rPr lang="en-GB" sz="1800" kern="0" dirty="0" smtClean="0"/>
              <a:t>The more you get can the word out there the better the trip/event will be. </a:t>
            </a:r>
          </a:p>
          <a:p>
            <a:endParaRPr lang="en-GB" sz="1800" kern="0" dirty="0" smtClean="0"/>
          </a:p>
          <a:p>
            <a:r>
              <a:rPr lang="en-GB" sz="1800" kern="0" dirty="0" smtClean="0"/>
              <a:t>Before you do put out any promotion or marketing, ensure </a:t>
            </a:r>
            <a:r>
              <a:rPr lang="en-GB" sz="1800" kern="0" dirty="0"/>
              <a:t>you have everything fully booked and planned. </a:t>
            </a:r>
            <a:endParaRPr lang="en-GB" sz="1800" kern="0" dirty="0" smtClean="0"/>
          </a:p>
          <a:p>
            <a:pPr marL="0" indent="0">
              <a:buNone/>
            </a:pPr>
            <a:endParaRPr lang="en-GB" sz="1800" kern="0" dirty="0" smtClean="0"/>
          </a:p>
          <a:p>
            <a:r>
              <a:rPr lang="en-GB" sz="1800" kern="0" dirty="0" smtClean="0"/>
              <a:t>When that has been done you can start putting your trip/event advertising everywhere and also start taking in ticket money.</a:t>
            </a:r>
            <a:endParaRPr lang="en-GB" sz="1800" kern="0" dirty="0"/>
          </a:p>
        </p:txBody>
      </p:sp>
      <p:sp>
        <p:nvSpPr>
          <p:cNvPr id="5" name="Title 1"/>
          <p:cNvSpPr txBox="1">
            <a:spLocks/>
          </p:cNvSpPr>
          <p:nvPr/>
        </p:nvSpPr>
        <p:spPr>
          <a:xfrm>
            <a:off x="4788024" y="1237928"/>
            <a:ext cx="4536504" cy="998984"/>
          </a:xfrm>
          <a:prstGeom prst="rect">
            <a:avLst/>
          </a:prstGeom>
        </p:spPr>
        <p:txBody>
          <a:bodyPr/>
          <a:lstStyle>
            <a:lvl1pPr algn="l" rtl="0" eaLnBrk="1" fontAlgn="base" hangingPunct="1">
              <a:spcBef>
                <a:spcPct val="0"/>
              </a:spcBef>
              <a:spcAft>
                <a:spcPct val="0"/>
              </a:spcAft>
              <a:defRPr sz="3600">
                <a:solidFill>
                  <a:schemeClr val="tx1"/>
                </a:solidFill>
                <a:latin typeface="Franklin Gothic Demi" pitchFamily="34" charset="0"/>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r>
              <a:rPr lang="en-GB" sz="2800" kern="0" dirty="0" err="1" smtClean="0"/>
              <a:t>Hyrwyddo</a:t>
            </a:r>
            <a:r>
              <a:rPr lang="en-GB" sz="2800" kern="0" dirty="0" smtClean="0"/>
              <a:t> a </a:t>
            </a:r>
            <a:r>
              <a:rPr lang="en-GB" sz="2800" kern="0" dirty="0" err="1" smtClean="0"/>
              <a:t>Marchnata</a:t>
            </a:r>
            <a:endParaRPr lang="en-GB" sz="2800" kern="0" dirty="0"/>
          </a:p>
        </p:txBody>
      </p:sp>
    </p:spTree>
    <p:extLst>
      <p:ext uri="{BB962C8B-B14F-4D97-AF65-F5344CB8AC3E}">
        <p14:creationId xmlns:p14="http://schemas.microsoft.com/office/powerpoint/2010/main" val="14218957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937" y="1196752"/>
            <a:ext cx="4176464" cy="998984"/>
          </a:xfrm>
        </p:spPr>
        <p:txBody>
          <a:bodyPr/>
          <a:lstStyle/>
          <a:p>
            <a:r>
              <a:rPr lang="en-GB" sz="3200" dirty="0" smtClean="0"/>
              <a:t>Use your </a:t>
            </a:r>
            <a:r>
              <a:rPr lang="en-GB" sz="2800" dirty="0" smtClean="0"/>
              <a:t>committee</a:t>
            </a:r>
            <a:r>
              <a:rPr lang="en-GB" sz="3200" dirty="0" smtClean="0"/>
              <a:t>!!!</a:t>
            </a:r>
            <a:endParaRPr lang="en-GB" sz="3200" dirty="0"/>
          </a:p>
        </p:txBody>
      </p:sp>
      <p:sp>
        <p:nvSpPr>
          <p:cNvPr id="3" name="Content Placeholder 2"/>
          <p:cNvSpPr>
            <a:spLocks noGrp="1"/>
          </p:cNvSpPr>
          <p:nvPr>
            <p:ph idx="1"/>
          </p:nvPr>
        </p:nvSpPr>
        <p:spPr>
          <a:xfrm>
            <a:off x="0" y="2132856"/>
            <a:ext cx="4354454" cy="3921299"/>
          </a:xfrm>
        </p:spPr>
        <p:txBody>
          <a:bodyPr/>
          <a:lstStyle/>
          <a:p>
            <a:r>
              <a:rPr lang="en-GB" sz="1800" dirty="0"/>
              <a:t>Make sure that you make this planning process a team effort. </a:t>
            </a:r>
            <a:endParaRPr lang="en-GB" sz="1800" dirty="0" smtClean="0"/>
          </a:p>
          <a:p>
            <a:endParaRPr lang="en-GB" sz="1800" dirty="0" smtClean="0"/>
          </a:p>
          <a:p>
            <a:r>
              <a:rPr lang="en-GB" sz="1800" dirty="0" smtClean="0"/>
              <a:t>In </a:t>
            </a:r>
            <a:r>
              <a:rPr lang="en-GB" sz="1800" dirty="0"/>
              <a:t>doing this you will make the full committee passionate about the event/trip which will transpire into your membership wanting to also be involved by attending. </a:t>
            </a:r>
            <a:endParaRPr lang="en-GB" sz="1800" dirty="0" smtClean="0"/>
          </a:p>
          <a:p>
            <a:pPr marL="0" indent="0">
              <a:buNone/>
            </a:pPr>
            <a:endParaRPr lang="en-GB" sz="1800" dirty="0" smtClean="0"/>
          </a:p>
          <a:p>
            <a:r>
              <a:rPr lang="en-GB" sz="1800" dirty="0" smtClean="0"/>
              <a:t>During </a:t>
            </a:r>
            <a:r>
              <a:rPr lang="en-GB" sz="1800" dirty="0"/>
              <a:t>the event TAKE PLENTY OF PHOTOS! </a:t>
            </a:r>
          </a:p>
        </p:txBody>
      </p:sp>
      <p:sp>
        <p:nvSpPr>
          <p:cNvPr id="4" name="Title 1"/>
          <p:cNvSpPr txBox="1">
            <a:spLocks/>
          </p:cNvSpPr>
          <p:nvPr/>
        </p:nvSpPr>
        <p:spPr>
          <a:xfrm>
            <a:off x="4364393" y="1268760"/>
            <a:ext cx="5112568" cy="998984"/>
          </a:xfrm>
          <a:prstGeom prst="rect">
            <a:avLst/>
          </a:prstGeom>
        </p:spPr>
        <p:txBody>
          <a:bodyPr/>
          <a:lstStyle>
            <a:lvl1pPr algn="l" rtl="0" eaLnBrk="1" fontAlgn="base" hangingPunct="1">
              <a:spcBef>
                <a:spcPct val="0"/>
              </a:spcBef>
              <a:spcAft>
                <a:spcPct val="0"/>
              </a:spcAft>
              <a:defRPr sz="3600">
                <a:solidFill>
                  <a:schemeClr val="tx1"/>
                </a:solidFill>
                <a:latin typeface="Franklin Gothic Demi" pitchFamily="34" charset="0"/>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r>
              <a:rPr lang="en-GB" sz="2800" kern="0" dirty="0" err="1" smtClean="0"/>
              <a:t>Defnyddiwch</a:t>
            </a:r>
            <a:r>
              <a:rPr lang="en-GB" sz="2800" kern="0" dirty="0" smtClean="0"/>
              <a:t> </a:t>
            </a:r>
            <a:r>
              <a:rPr lang="en-GB" sz="2800" kern="0" dirty="0" err="1" smtClean="0"/>
              <a:t>eich</a:t>
            </a:r>
            <a:r>
              <a:rPr lang="en-GB" sz="2800" kern="0" dirty="0" smtClean="0"/>
              <a:t> </a:t>
            </a:r>
            <a:r>
              <a:rPr lang="en-GB" sz="2800" kern="0" dirty="0" err="1" smtClean="0"/>
              <a:t>pwyllgor</a:t>
            </a:r>
            <a:r>
              <a:rPr lang="en-GB" sz="2800" kern="0" dirty="0" smtClean="0"/>
              <a:t>!!!</a:t>
            </a:r>
            <a:endParaRPr lang="en-GB" sz="2800" kern="0" dirty="0"/>
          </a:p>
        </p:txBody>
      </p:sp>
      <p:sp>
        <p:nvSpPr>
          <p:cNvPr id="5" name="Content Placeholder 2"/>
          <p:cNvSpPr txBox="1">
            <a:spLocks/>
          </p:cNvSpPr>
          <p:nvPr/>
        </p:nvSpPr>
        <p:spPr>
          <a:xfrm>
            <a:off x="4446340" y="2132856"/>
            <a:ext cx="4572000" cy="3921299"/>
          </a:xfrm>
          <a:prstGeom prst="rect">
            <a:avLst/>
          </a:prstGeom>
        </p:spPr>
        <p:txBody>
          <a:bodyPr/>
          <a:lstStyle>
            <a:lvl1pPr marL="342900" indent="-342900" algn="l" rtl="0" eaLnBrk="1" fontAlgn="base" hangingPunct="1">
              <a:spcBef>
                <a:spcPct val="20000"/>
              </a:spcBef>
              <a:spcAft>
                <a:spcPct val="0"/>
              </a:spcAft>
              <a:buChar char="•"/>
              <a:defRPr sz="2000" b="0" i="0" baseline="0">
                <a:solidFill>
                  <a:schemeClr val="tx1"/>
                </a:solidFill>
                <a:latin typeface="Franklin Gothic Book"/>
                <a:ea typeface="+mn-ea"/>
                <a:cs typeface="+mn-cs"/>
              </a:defRPr>
            </a:lvl1pPr>
            <a:lvl2pPr marL="742950" indent="-285750" algn="l" rtl="0" eaLnBrk="1" fontAlgn="base" hangingPunct="1">
              <a:spcBef>
                <a:spcPct val="20000"/>
              </a:spcBef>
              <a:spcAft>
                <a:spcPct val="0"/>
              </a:spcAft>
              <a:buChar char="–"/>
              <a:defRPr sz="2000" b="0" i="0" baseline="0">
                <a:solidFill>
                  <a:schemeClr val="tx1"/>
                </a:solidFill>
                <a:latin typeface="Franklin Gothic Book"/>
                <a:cs typeface="+mn-cs"/>
              </a:defRPr>
            </a:lvl2pPr>
            <a:lvl3pPr marL="1143000" indent="-228600" algn="l" rtl="0" eaLnBrk="1" fontAlgn="base" hangingPunct="1">
              <a:spcBef>
                <a:spcPct val="20000"/>
              </a:spcBef>
              <a:spcAft>
                <a:spcPct val="0"/>
              </a:spcAft>
              <a:buChar char="•"/>
              <a:defRPr sz="2000" b="0" i="0" baseline="0">
                <a:solidFill>
                  <a:schemeClr val="tx1"/>
                </a:solidFill>
                <a:latin typeface="Franklin Gothic Book"/>
                <a:cs typeface="+mn-cs"/>
              </a:defRPr>
            </a:lvl3pPr>
            <a:lvl4pPr marL="1600200" indent="-228600" algn="l" rtl="0" eaLnBrk="1" fontAlgn="base" hangingPunct="1">
              <a:spcBef>
                <a:spcPct val="20000"/>
              </a:spcBef>
              <a:spcAft>
                <a:spcPct val="0"/>
              </a:spcAft>
              <a:buChar char="–"/>
              <a:defRPr sz="2000" b="0" i="0" baseline="0">
                <a:solidFill>
                  <a:schemeClr val="tx1"/>
                </a:solidFill>
                <a:latin typeface="Franklin Gothic Book"/>
                <a:cs typeface="+mn-cs"/>
              </a:defRPr>
            </a:lvl4pPr>
            <a:lvl5pPr marL="2057400" indent="-228600" algn="l" rtl="0" eaLnBrk="1" fontAlgn="base" hangingPunct="1">
              <a:spcBef>
                <a:spcPct val="20000"/>
              </a:spcBef>
              <a:spcAft>
                <a:spcPct val="0"/>
              </a:spcAft>
              <a:buChar char="»"/>
              <a:defRPr sz="2000" b="0" i="0" baseline="0">
                <a:solidFill>
                  <a:schemeClr val="tx1"/>
                </a:solidFill>
                <a:latin typeface="Franklin Gothic Book"/>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en-GB" sz="1800" kern="0" dirty="0" err="1" smtClean="0"/>
              <a:t>Sicrhewch</a:t>
            </a:r>
            <a:r>
              <a:rPr lang="en-GB" sz="1800" kern="0" dirty="0" smtClean="0"/>
              <a:t> </a:t>
            </a:r>
            <a:r>
              <a:rPr lang="en-GB" sz="1800" kern="0" dirty="0" err="1"/>
              <a:t>eich</a:t>
            </a:r>
            <a:r>
              <a:rPr lang="en-GB" sz="1800" kern="0" dirty="0"/>
              <a:t> bod </a:t>
            </a:r>
            <a:r>
              <a:rPr lang="en-GB" sz="1800" kern="0" dirty="0" err="1"/>
              <a:t>yn</a:t>
            </a:r>
            <a:r>
              <a:rPr lang="en-GB" sz="1800" kern="0" dirty="0"/>
              <a:t> </a:t>
            </a:r>
            <a:r>
              <a:rPr lang="en-GB" sz="1800" kern="0" dirty="0" err="1"/>
              <a:t>gwneud</a:t>
            </a:r>
            <a:r>
              <a:rPr lang="en-GB" sz="1800" kern="0" dirty="0"/>
              <a:t> </a:t>
            </a:r>
            <a:r>
              <a:rPr lang="en-GB" sz="1800" kern="0" dirty="0" err="1"/>
              <a:t>ymdrech</a:t>
            </a:r>
            <a:r>
              <a:rPr lang="en-GB" sz="1800" kern="0" dirty="0"/>
              <a:t> </a:t>
            </a:r>
            <a:r>
              <a:rPr lang="en-GB" sz="1800" kern="0" dirty="0" err="1"/>
              <a:t>tîm</a:t>
            </a:r>
            <a:r>
              <a:rPr lang="en-GB" sz="1800" kern="0" dirty="0"/>
              <a:t> </a:t>
            </a:r>
            <a:r>
              <a:rPr lang="en-GB" sz="1800" kern="0" dirty="0" err="1"/>
              <a:t>i</a:t>
            </a:r>
            <a:r>
              <a:rPr lang="en-GB" sz="1800" kern="0" dirty="0"/>
              <a:t> </a:t>
            </a:r>
            <a:r>
              <a:rPr lang="en-GB" sz="1800" kern="0" dirty="0" err="1"/>
              <a:t>wneud</a:t>
            </a:r>
            <a:r>
              <a:rPr lang="en-GB" sz="1800" kern="0" dirty="0"/>
              <a:t> y broses </a:t>
            </a:r>
            <a:r>
              <a:rPr lang="en-GB" sz="1800" kern="0" dirty="0" err="1"/>
              <a:t>gynllunio</a:t>
            </a:r>
            <a:r>
              <a:rPr lang="en-GB" sz="1800" kern="0" dirty="0"/>
              <a:t> hon. </a:t>
            </a:r>
          </a:p>
          <a:p>
            <a:endParaRPr lang="en-GB" sz="1800" kern="0" dirty="0" smtClean="0"/>
          </a:p>
          <a:p>
            <a:r>
              <a:rPr lang="en-GB" sz="1800" dirty="0" err="1" smtClean="0"/>
              <a:t>Wrth</a:t>
            </a:r>
            <a:r>
              <a:rPr lang="en-GB" sz="1800" dirty="0" smtClean="0"/>
              <a:t> </a:t>
            </a:r>
            <a:r>
              <a:rPr lang="en-GB" sz="1800" dirty="0" err="1"/>
              <a:t>wneud</a:t>
            </a:r>
            <a:r>
              <a:rPr lang="en-GB" sz="1800" dirty="0"/>
              <a:t> </a:t>
            </a:r>
            <a:r>
              <a:rPr lang="en-GB" sz="1800" dirty="0" err="1"/>
              <a:t>hyn</a:t>
            </a:r>
            <a:r>
              <a:rPr lang="en-GB" sz="1800" dirty="0"/>
              <a:t>, </a:t>
            </a:r>
            <a:r>
              <a:rPr lang="en-GB" sz="1800" dirty="0" err="1"/>
              <a:t>byddwch</a:t>
            </a:r>
            <a:r>
              <a:rPr lang="en-GB" sz="1800" dirty="0"/>
              <a:t> </a:t>
            </a:r>
            <a:r>
              <a:rPr lang="en-GB" sz="1800" dirty="0" err="1"/>
              <a:t>yn</a:t>
            </a:r>
            <a:r>
              <a:rPr lang="en-GB" sz="1800" dirty="0"/>
              <a:t> </a:t>
            </a:r>
            <a:r>
              <a:rPr lang="en-GB" sz="1800" dirty="0" err="1"/>
              <a:t>gwneud</a:t>
            </a:r>
            <a:r>
              <a:rPr lang="en-GB" sz="1800" dirty="0"/>
              <a:t> y </a:t>
            </a:r>
            <a:r>
              <a:rPr lang="en-GB" sz="1800" dirty="0" err="1"/>
              <a:t>pwyllgor</a:t>
            </a:r>
            <a:r>
              <a:rPr lang="en-GB" sz="1800" dirty="0"/>
              <a:t> </a:t>
            </a:r>
            <a:r>
              <a:rPr lang="en-GB" sz="1800" dirty="0" err="1"/>
              <a:t>llawn</a:t>
            </a:r>
            <a:r>
              <a:rPr lang="en-GB" sz="1800" dirty="0"/>
              <a:t> </a:t>
            </a:r>
            <a:r>
              <a:rPr lang="en-GB" sz="1800" dirty="0" err="1"/>
              <a:t>yn</a:t>
            </a:r>
            <a:r>
              <a:rPr lang="en-GB" sz="1800" dirty="0"/>
              <a:t> </a:t>
            </a:r>
            <a:r>
              <a:rPr lang="en-GB" sz="1800" dirty="0" err="1"/>
              <a:t>angerddol</a:t>
            </a:r>
            <a:r>
              <a:rPr lang="en-GB" sz="1800" dirty="0"/>
              <a:t> am y </a:t>
            </a:r>
            <a:r>
              <a:rPr lang="en-GB" sz="1800" dirty="0" err="1"/>
              <a:t>digwyddiad</a:t>
            </a:r>
            <a:r>
              <a:rPr lang="en-GB" sz="1800" dirty="0"/>
              <a:t> / trip a </a:t>
            </a:r>
            <a:r>
              <a:rPr lang="en-GB" sz="1800" dirty="0" err="1"/>
              <a:t>fydd</a:t>
            </a:r>
            <a:r>
              <a:rPr lang="en-GB" sz="1800" dirty="0"/>
              <a:t> </a:t>
            </a:r>
            <a:r>
              <a:rPr lang="en-GB" sz="1800" dirty="0" err="1"/>
              <a:t>yn</a:t>
            </a:r>
            <a:r>
              <a:rPr lang="en-GB" sz="1800" dirty="0"/>
              <a:t> </a:t>
            </a:r>
            <a:r>
              <a:rPr lang="en-GB" sz="1800" dirty="0" err="1"/>
              <a:t>trosglwyddo</a:t>
            </a:r>
            <a:r>
              <a:rPr lang="en-GB" sz="1800" dirty="0"/>
              <a:t> </a:t>
            </a:r>
            <a:r>
              <a:rPr lang="en-GB" sz="1800" dirty="0" err="1"/>
              <a:t>i'ch</a:t>
            </a:r>
            <a:r>
              <a:rPr lang="en-GB" sz="1800" dirty="0"/>
              <a:t> </a:t>
            </a:r>
            <a:r>
              <a:rPr lang="en-GB" sz="1800" dirty="0" err="1"/>
              <a:t>aelodaeth</a:t>
            </a:r>
            <a:r>
              <a:rPr lang="en-GB" sz="1800" dirty="0"/>
              <a:t> </a:t>
            </a:r>
            <a:r>
              <a:rPr lang="en-GB" sz="1800" dirty="0" err="1"/>
              <a:t>sydd</a:t>
            </a:r>
            <a:r>
              <a:rPr lang="en-GB" sz="1800" dirty="0"/>
              <a:t> am </a:t>
            </a:r>
            <a:r>
              <a:rPr lang="en-GB" sz="1800" dirty="0" err="1"/>
              <a:t>gymryd</a:t>
            </a:r>
            <a:r>
              <a:rPr lang="en-GB" sz="1800" dirty="0"/>
              <a:t> </a:t>
            </a:r>
            <a:r>
              <a:rPr lang="en-GB" sz="1800" dirty="0" err="1"/>
              <a:t>rhan</a:t>
            </a:r>
            <a:r>
              <a:rPr lang="en-GB" sz="1800" dirty="0"/>
              <a:t> </a:t>
            </a:r>
            <a:r>
              <a:rPr lang="en-GB" sz="1800" dirty="0" err="1"/>
              <a:t>hefyd</a:t>
            </a:r>
            <a:r>
              <a:rPr lang="en-GB" sz="1800" dirty="0"/>
              <a:t> </a:t>
            </a:r>
            <a:r>
              <a:rPr lang="en-GB" sz="1800" dirty="0" err="1"/>
              <a:t>trwy</a:t>
            </a:r>
            <a:r>
              <a:rPr lang="en-GB" sz="1800" dirty="0"/>
              <a:t> </a:t>
            </a:r>
            <a:r>
              <a:rPr lang="en-GB" sz="1800" dirty="0" err="1"/>
              <a:t>fynychu</a:t>
            </a:r>
            <a:r>
              <a:rPr lang="en-GB" sz="1800" dirty="0"/>
              <a:t>. </a:t>
            </a:r>
            <a:endParaRPr lang="en-GB" sz="1800" dirty="0" smtClean="0"/>
          </a:p>
          <a:p>
            <a:endParaRPr lang="en-GB" sz="1800" kern="0" dirty="0" smtClean="0"/>
          </a:p>
          <a:p>
            <a:r>
              <a:rPr lang="en-GB" sz="1800" kern="0" dirty="0" err="1"/>
              <a:t>Yn</a:t>
            </a:r>
            <a:r>
              <a:rPr lang="en-GB" sz="1800" kern="0" dirty="0"/>
              <a:t> </a:t>
            </a:r>
            <a:r>
              <a:rPr lang="en-GB" sz="1800" kern="0" dirty="0" err="1"/>
              <a:t>ystod</a:t>
            </a:r>
            <a:r>
              <a:rPr lang="en-GB" sz="1800" kern="0" dirty="0"/>
              <a:t> y </a:t>
            </a:r>
            <a:r>
              <a:rPr lang="en-GB" sz="1800" kern="0" dirty="0" err="1"/>
              <a:t>digwyddiad</a:t>
            </a:r>
            <a:r>
              <a:rPr lang="en-GB" sz="1800" kern="0" dirty="0"/>
              <a:t> GWNEUD CYNNWYS O PHOTOS! </a:t>
            </a:r>
          </a:p>
        </p:txBody>
      </p:sp>
    </p:spTree>
    <p:extLst>
      <p:ext uri="{BB962C8B-B14F-4D97-AF65-F5344CB8AC3E}">
        <p14:creationId xmlns:p14="http://schemas.microsoft.com/office/powerpoint/2010/main" val="32058392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Debrief </a:t>
            </a:r>
            <a:endParaRPr lang="en-GB" dirty="0"/>
          </a:p>
        </p:txBody>
      </p:sp>
      <p:sp>
        <p:nvSpPr>
          <p:cNvPr id="3" name="Content Placeholder 2"/>
          <p:cNvSpPr>
            <a:spLocks noGrp="1"/>
          </p:cNvSpPr>
          <p:nvPr>
            <p:ph idx="1"/>
          </p:nvPr>
        </p:nvSpPr>
        <p:spPr>
          <a:xfrm>
            <a:off x="0" y="1891871"/>
            <a:ext cx="4932040" cy="3921299"/>
          </a:xfrm>
        </p:spPr>
        <p:txBody>
          <a:bodyPr/>
          <a:lstStyle/>
          <a:p>
            <a:r>
              <a:rPr lang="en-GB" sz="2200" dirty="0"/>
              <a:t>This is the part that everyone forgets about! </a:t>
            </a:r>
            <a:endParaRPr lang="en-GB" sz="2200" dirty="0" smtClean="0"/>
          </a:p>
          <a:p>
            <a:endParaRPr lang="en-GB" sz="2200" dirty="0" smtClean="0"/>
          </a:p>
          <a:p>
            <a:r>
              <a:rPr lang="en-GB" sz="2200" dirty="0" smtClean="0"/>
              <a:t>You </a:t>
            </a:r>
            <a:r>
              <a:rPr lang="en-GB" sz="2200" dirty="0"/>
              <a:t>want to ask your members how it went, so ask them! </a:t>
            </a:r>
            <a:endParaRPr lang="en-GB" sz="2200" dirty="0" smtClean="0"/>
          </a:p>
          <a:p>
            <a:endParaRPr lang="en-GB" sz="2200" dirty="0" smtClean="0"/>
          </a:p>
          <a:p>
            <a:r>
              <a:rPr lang="en-GB" sz="2200" dirty="0"/>
              <a:t>A</a:t>
            </a:r>
            <a:r>
              <a:rPr lang="en-GB" sz="2200" dirty="0" smtClean="0"/>
              <a:t>sk </a:t>
            </a:r>
            <a:r>
              <a:rPr lang="en-GB" sz="2200" dirty="0"/>
              <a:t>your committee how they felt it went. </a:t>
            </a:r>
            <a:endParaRPr lang="en-GB" sz="2200" dirty="0" smtClean="0"/>
          </a:p>
          <a:p>
            <a:endParaRPr lang="en-GB" sz="2200" dirty="0"/>
          </a:p>
          <a:p>
            <a:r>
              <a:rPr lang="en-GB" sz="2200" dirty="0" smtClean="0"/>
              <a:t>Just </a:t>
            </a:r>
            <a:r>
              <a:rPr lang="en-GB" sz="2200" dirty="0"/>
              <a:t>make sure you ask feedback so that the club/society can record it and improve on it for next time. </a:t>
            </a:r>
          </a:p>
        </p:txBody>
      </p:sp>
      <p:sp>
        <p:nvSpPr>
          <p:cNvPr id="4" name="Content Placeholder 2"/>
          <p:cNvSpPr txBox="1">
            <a:spLocks/>
          </p:cNvSpPr>
          <p:nvPr/>
        </p:nvSpPr>
        <p:spPr>
          <a:xfrm>
            <a:off x="5076056" y="2276872"/>
            <a:ext cx="4067944" cy="3921299"/>
          </a:xfrm>
          <a:prstGeom prst="rect">
            <a:avLst/>
          </a:prstGeom>
        </p:spPr>
        <p:txBody>
          <a:bodyPr/>
          <a:lstStyle>
            <a:lvl1pPr marL="342900" indent="-342900" algn="l" rtl="0" eaLnBrk="1" fontAlgn="base" hangingPunct="1">
              <a:spcBef>
                <a:spcPct val="20000"/>
              </a:spcBef>
              <a:spcAft>
                <a:spcPct val="0"/>
              </a:spcAft>
              <a:buChar char="•"/>
              <a:defRPr sz="2000" b="0" i="0" baseline="0">
                <a:solidFill>
                  <a:schemeClr val="tx1"/>
                </a:solidFill>
                <a:latin typeface="Franklin Gothic Book"/>
                <a:ea typeface="+mn-ea"/>
                <a:cs typeface="+mn-cs"/>
              </a:defRPr>
            </a:lvl1pPr>
            <a:lvl2pPr marL="742950" indent="-285750" algn="l" rtl="0" eaLnBrk="1" fontAlgn="base" hangingPunct="1">
              <a:spcBef>
                <a:spcPct val="20000"/>
              </a:spcBef>
              <a:spcAft>
                <a:spcPct val="0"/>
              </a:spcAft>
              <a:buChar char="–"/>
              <a:defRPr sz="2000" b="0" i="0" baseline="0">
                <a:solidFill>
                  <a:schemeClr val="tx1"/>
                </a:solidFill>
                <a:latin typeface="Franklin Gothic Book"/>
                <a:cs typeface="+mn-cs"/>
              </a:defRPr>
            </a:lvl2pPr>
            <a:lvl3pPr marL="1143000" indent="-228600" algn="l" rtl="0" eaLnBrk="1" fontAlgn="base" hangingPunct="1">
              <a:spcBef>
                <a:spcPct val="20000"/>
              </a:spcBef>
              <a:spcAft>
                <a:spcPct val="0"/>
              </a:spcAft>
              <a:buChar char="•"/>
              <a:defRPr sz="2000" b="0" i="0" baseline="0">
                <a:solidFill>
                  <a:schemeClr val="tx1"/>
                </a:solidFill>
                <a:latin typeface="Franklin Gothic Book"/>
                <a:cs typeface="+mn-cs"/>
              </a:defRPr>
            </a:lvl3pPr>
            <a:lvl4pPr marL="1600200" indent="-228600" algn="l" rtl="0" eaLnBrk="1" fontAlgn="base" hangingPunct="1">
              <a:spcBef>
                <a:spcPct val="20000"/>
              </a:spcBef>
              <a:spcAft>
                <a:spcPct val="0"/>
              </a:spcAft>
              <a:buChar char="–"/>
              <a:defRPr sz="2000" b="0" i="0" baseline="0">
                <a:solidFill>
                  <a:schemeClr val="tx1"/>
                </a:solidFill>
                <a:latin typeface="Franklin Gothic Book"/>
                <a:cs typeface="+mn-cs"/>
              </a:defRPr>
            </a:lvl4pPr>
            <a:lvl5pPr marL="2057400" indent="-228600" algn="l" rtl="0" eaLnBrk="1" fontAlgn="base" hangingPunct="1">
              <a:spcBef>
                <a:spcPct val="20000"/>
              </a:spcBef>
              <a:spcAft>
                <a:spcPct val="0"/>
              </a:spcAft>
              <a:buChar char="»"/>
              <a:defRPr sz="2000" b="0" i="0" baseline="0">
                <a:solidFill>
                  <a:schemeClr val="tx1"/>
                </a:solidFill>
                <a:latin typeface="Franklin Gothic Book"/>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en-GB" sz="2200" kern="0" dirty="0" err="1" smtClean="0"/>
              <a:t>Dyma'r</a:t>
            </a:r>
            <a:r>
              <a:rPr lang="en-GB" sz="2200" kern="0" dirty="0" smtClean="0"/>
              <a:t> </a:t>
            </a:r>
            <a:r>
              <a:rPr lang="en-GB" sz="2200" kern="0" dirty="0" err="1"/>
              <a:t>rhan</a:t>
            </a:r>
            <a:r>
              <a:rPr lang="en-GB" sz="2200" kern="0" dirty="0"/>
              <a:t> y </a:t>
            </a:r>
            <a:r>
              <a:rPr lang="en-GB" sz="2200" kern="0" dirty="0" err="1"/>
              <a:t>mae</a:t>
            </a:r>
            <a:r>
              <a:rPr lang="en-GB" sz="2200" kern="0" dirty="0"/>
              <a:t> </a:t>
            </a:r>
            <a:r>
              <a:rPr lang="en-GB" sz="2200" kern="0" dirty="0" err="1"/>
              <a:t>pawb</a:t>
            </a:r>
            <a:r>
              <a:rPr lang="en-GB" sz="2200" kern="0" dirty="0"/>
              <a:t> </a:t>
            </a:r>
            <a:r>
              <a:rPr lang="en-GB" sz="2200" kern="0" dirty="0" err="1"/>
              <a:t>yn</a:t>
            </a:r>
            <a:r>
              <a:rPr lang="en-GB" sz="2200" kern="0" dirty="0"/>
              <a:t> </a:t>
            </a:r>
            <a:r>
              <a:rPr lang="en-GB" sz="2200" kern="0" dirty="0" err="1"/>
              <a:t>ei</a:t>
            </a:r>
            <a:r>
              <a:rPr lang="en-GB" sz="2200" kern="0" dirty="0"/>
              <a:t> </a:t>
            </a:r>
            <a:r>
              <a:rPr lang="en-GB" sz="2200" kern="0" dirty="0" err="1"/>
              <a:t>anghofio</a:t>
            </a:r>
            <a:r>
              <a:rPr lang="en-GB" sz="2200" kern="0" dirty="0"/>
              <a:t> </a:t>
            </a:r>
            <a:r>
              <a:rPr lang="en-GB" sz="2200" kern="0" dirty="0" err="1"/>
              <a:t>amdano</a:t>
            </a:r>
            <a:r>
              <a:rPr lang="en-GB" sz="2200" kern="0" dirty="0"/>
              <a:t>! </a:t>
            </a:r>
            <a:endParaRPr lang="en-GB" sz="2200" kern="0" dirty="0" smtClean="0"/>
          </a:p>
          <a:p>
            <a:endParaRPr lang="en-GB" sz="2200" kern="0" dirty="0" smtClean="0"/>
          </a:p>
          <a:p>
            <a:r>
              <a:rPr lang="en-GB" sz="2200" kern="0" dirty="0" err="1"/>
              <a:t>G</a:t>
            </a:r>
            <a:r>
              <a:rPr lang="en-GB" sz="2200" kern="0" dirty="0" err="1" smtClean="0"/>
              <a:t>ofynnwch</a:t>
            </a:r>
            <a:r>
              <a:rPr lang="en-GB" sz="2200" kern="0" dirty="0" smtClean="0"/>
              <a:t> </a:t>
            </a:r>
            <a:r>
              <a:rPr lang="en-GB" sz="2200" kern="0" dirty="0" err="1"/>
              <a:t>i'ch</a:t>
            </a:r>
            <a:r>
              <a:rPr lang="en-GB" sz="2200" kern="0" dirty="0"/>
              <a:t> </a:t>
            </a:r>
            <a:r>
              <a:rPr lang="en-GB" sz="2200" kern="0" dirty="0" err="1"/>
              <a:t>pwyllgor</a:t>
            </a:r>
            <a:r>
              <a:rPr lang="en-GB" sz="2200" kern="0" dirty="0"/>
              <a:t> </a:t>
            </a:r>
            <a:r>
              <a:rPr lang="en-GB" sz="2200" kern="0" dirty="0" err="1"/>
              <a:t>sut</a:t>
            </a:r>
            <a:r>
              <a:rPr lang="en-GB" sz="2200" kern="0" dirty="0"/>
              <a:t> </a:t>
            </a:r>
            <a:r>
              <a:rPr lang="en-GB" sz="2200" kern="0" dirty="0" err="1"/>
              <a:t>roedden</a:t>
            </a:r>
            <a:r>
              <a:rPr lang="en-GB" sz="2200" kern="0" dirty="0"/>
              <a:t> </a:t>
            </a:r>
            <a:r>
              <a:rPr lang="en-GB" sz="2200" kern="0" dirty="0" err="1"/>
              <a:t>nhw'n</a:t>
            </a:r>
            <a:r>
              <a:rPr lang="en-GB" sz="2200" kern="0" dirty="0"/>
              <a:t> </a:t>
            </a:r>
            <a:r>
              <a:rPr lang="en-GB" sz="2200" kern="0" dirty="0" err="1"/>
              <a:t>teimlo</a:t>
            </a:r>
            <a:r>
              <a:rPr lang="en-GB" sz="2200" kern="0" dirty="0"/>
              <a:t> </a:t>
            </a:r>
            <a:r>
              <a:rPr lang="en-GB" sz="2200" kern="0" dirty="0" err="1"/>
              <a:t>ei</a:t>
            </a:r>
            <a:r>
              <a:rPr lang="en-GB" sz="2200" kern="0" dirty="0"/>
              <a:t> </a:t>
            </a:r>
            <a:r>
              <a:rPr lang="en-GB" sz="2200" kern="0" dirty="0" err="1"/>
              <a:t>fod</a:t>
            </a:r>
            <a:r>
              <a:rPr lang="en-GB" sz="2200" kern="0" dirty="0"/>
              <a:t> </a:t>
            </a:r>
            <a:r>
              <a:rPr lang="en-GB" sz="2200" kern="0" dirty="0" err="1"/>
              <a:t>yn</a:t>
            </a:r>
            <a:r>
              <a:rPr lang="en-GB" sz="2200" kern="0" dirty="0"/>
              <a:t> </a:t>
            </a:r>
            <a:r>
              <a:rPr lang="en-GB" sz="2200" kern="0" dirty="0" err="1"/>
              <a:t>mynd</a:t>
            </a:r>
            <a:r>
              <a:rPr lang="en-GB" sz="2200" kern="0" dirty="0"/>
              <a:t>. </a:t>
            </a:r>
            <a:endParaRPr lang="en-GB" sz="2200" kern="0" dirty="0" smtClean="0"/>
          </a:p>
          <a:p>
            <a:endParaRPr lang="en-GB" sz="2200" kern="0" dirty="0"/>
          </a:p>
          <a:p>
            <a:r>
              <a:rPr lang="en-GB" sz="2200" dirty="0" err="1" smtClean="0"/>
              <a:t>Gwnewch</a:t>
            </a:r>
            <a:r>
              <a:rPr lang="en-GB" sz="2200" dirty="0" smtClean="0"/>
              <a:t> </a:t>
            </a:r>
            <a:r>
              <a:rPr lang="en-GB" sz="2200" dirty="0" err="1"/>
              <a:t>yn</a:t>
            </a:r>
            <a:r>
              <a:rPr lang="en-GB" sz="2200" dirty="0"/>
              <a:t> </a:t>
            </a:r>
            <a:r>
              <a:rPr lang="en-GB" sz="2200" dirty="0" err="1"/>
              <a:t>siŵr</a:t>
            </a:r>
            <a:r>
              <a:rPr lang="en-GB" sz="2200" dirty="0"/>
              <a:t> </a:t>
            </a:r>
            <a:r>
              <a:rPr lang="en-GB" sz="2200" dirty="0" err="1"/>
              <a:t>eich</a:t>
            </a:r>
            <a:r>
              <a:rPr lang="en-GB" sz="2200" dirty="0"/>
              <a:t> bod </a:t>
            </a:r>
            <a:r>
              <a:rPr lang="en-GB" sz="2200" dirty="0" err="1"/>
              <a:t>yn</a:t>
            </a:r>
            <a:r>
              <a:rPr lang="en-GB" sz="2200" dirty="0"/>
              <a:t> </a:t>
            </a:r>
            <a:r>
              <a:rPr lang="en-GB" sz="2200" dirty="0" err="1"/>
              <a:t>gofyn</a:t>
            </a:r>
            <a:r>
              <a:rPr lang="en-GB" sz="2200" dirty="0"/>
              <a:t> am </a:t>
            </a:r>
            <a:r>
              <a:rPr lang="en-GB" sz="2200" dirty="0" err="1"/>
              <a:t>adborth</a:t>
            </a:r>
            <a:r>
              <a:rPr lang="en-GB" sz="2200" dirty="0"/>
              <a:t> </a:t>
            </a:r>
            <a:r>
              <a:rPr lang="en-GB" sz="2200" dirty="0" err="1"/>
              <a:t>fel</a:t>
            </a:r>
            <a:r>
              <a:rPr lang="en-GB" sz="2200" dirty="0"/>
              <a:t> y gall y </a:t>
            </a:r>
            <a:r>
              <a:rPr lang="en-GB" sz="2200" dirty="0" err="1"/>
              <a:t>clwb</a:t>
            </a:r>
            <a:r>
              <a:rPr lang="en-GB" sz="2200" dirty="0"/>
              <a:t> / </a:t>
            </a:r>
            <a:r>
              <a:rPr lang="en-GB" sz="2200" dirty="0" err="1"/>
              <a:t>cymdeithas</a:t>
            </a:r>
            <a:r>
              <a:rPr lang="en-GB" sz="2200" dirty="0"/>
              <a:t> </a:t>
            </a:r>
            <a:r>
              <a:rPr lang="en-GB" sz="2200" dirty="0" err="1"/>
              <a:t>ei</a:t>
            </a:r>
            <a:r>
              <a:rPr lang="en-GB" sz="2200" dirty="0"/>
              <a:t> </a:t>
            </a:r>
            <a:r>
              <a:rPr lang="en-GB" sz="2200" dirty="0" err="1"/>
              <a:t>gofnodi</a:t>
            </a:r>
            <a:r>
              <a:rPr lang="en-GB" sz="2200" dirty="0"/>
              <a:t> </a:t>
            </a:r>
            <a:r>
              <a:rPr lang="en-GB" sz="2200" dirty="0" err="1"/>
              <a:t>a'i</a:t>
            </a:r>
            <a:r>
              <a:rPr lang="en-GB" sz="2200" dirty="0"/>
              <a:t> </a:t>
            </a:r>
            <a:r>
              <a:rPr lang="en-GB" sz="2200" dirty="0" err="1"/>
              <a:t>wella</a:t>
            </a:r>
            <a:r>
              <a:rPr lang="en-GB" sz="2200" dirty="0"/>
              <a:t> </a:t>
            </a:r>
            <a:r>
              <a:rPr lang="en-GB" sz="2200" dirty="0" err="1"/>
              <a:t>ar</a:t>
            </a:r>
            <a:r>
              <a:rPr lang="en-GB" sz="2200" dirty="0"/>
              <a:t> </a:t>
            </a:r>
            <a:r>
              <a:rPr lang="en-GB" sz="2200" dirty="0" err="1"/>
              <a:t>gyfer</a:t>
            </a:r>
            <a:r>
              <a:rPr lang="en-GB" sz="2200" dirty="0"/>
              <a:t> y </a:t>
            </a:r>
            <a:r>
              <a:rPr lang="en-GB" sz="2200" dirty="0" err="1"/>
              <a:t>tro</a:t>
            </a:r>
            <a:r>
              <a:rPr lang="en-GB" sz="2200" dirty="0"/>
              <a:t> </a:t>
            </a:r>
            <a:r>
              <a:rPr lang="en-GB" sz="2200" dirty="0" err="1"/>
              <a:t>nesaf</a:t>
            </a:r>
            <a:r>
              <a:rPr lang="en-GB" sz="2200" dirty="0"/>
              <a:t>. </a:t>
            </a:r>
            <a:endParaRPr lang="en-GB" sz="2200" kern="0" dirty="0"/>
          </a:p>
          <a:p>
            <a:endParaRPr lang="en-GB" sz="1400" kern="0" dirty="0"/>
          </a:p>
        </p:txBody>
      </p:sp>
    </p:spTree>
    <p:extLst>
      <p:ext uri="{BB962C8B-B14F-4D97-AF65-F5344CB8AC3E}">
        <p14:creationId xmlns:p14="http://schemas.microsoft.com/office/powerpoint/2010/main" val="28258593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If you are travelling outside of Cardiff you must supply a trip registration to the AU before you leave.</a:t>
            </a:r>
          </a:p>
          <a:p>
            <a:endParaRPr lang="en-GB" dirty="0" smtClean="0"/>
          </a:p>
          <a:p>
            <a:r>
              <a:rPr lang="en-GB" dirty="0" smtClean="0"/>
              <a:t>The blank document can be found on cardiffstudents.com</a:t>
            </a:r>
          </a:p>
          <a:p>
            <a:endParaRPr lang="en-GB" dirty="0" smtClean="0"/>
          </a:p>
          <a:p>
            <a:r>
              <a:rPr lang="en-GB" dirty="0" smtClean="0"/>
              <a:t>We need to know where you are going, who is going and an emergency contact number in basic terms.</a:t>
            </a:r>
            <a:endParaRPr lang="en-GB" dirty="0"/>
          </a:p>
        </p:txBody>
      </p:sp>
      <p:sp>
        <p:nvSpPr>
          <p:cNvPr id="3" name="Content Placeholder 2"/>
          <p:cNvSpPr>
            <a:spLocks noGrp="1"/>
          </p:cNvSpPr>
          <p:nvPr>
            <p:ph sz="half" idx="2"/>
          </p:nvPr>
        </p:nvSpPr>
        <p:spPr/>
        <p:txBody>
          <a:bodyPr/>
          <a:lstStyle/>
          <a:p>
            <a:r>
              <a:rPr lang="en-GB" dirty="0" err="1" smtClean="0"/>
              <a:t>Os</a:t>
            </a:r>
            <a:r>
              <a:rPr lang="en-GB" dirty="0" smtClean="0"/>
              <a:t> </a:t>
            </a:r>
            <a:r>
              <a:rPr lang="en-GB" dirty="0" err="1"/>
              <a:t>ydych</a:t>
            </a:r>
            <a:r>
              <a:rPr lang="en-GB" dirty="0"/>
              <a:t> </a:t>
            </a:r>
            <a:r>
              <a:rPr lang="en-GB" dirty="0" err="1"/>
              <a:t>chi'n</a:t>
            </a:r>
            <a:r>
              <a:rPr lang="en-GB" dirty="0"/>
              <a:t> </a:t>
            </a:r>
            <a:r>
              <a:rPr lang="en-GB" dirty="0" err="1"/>
              <a:t>teithio</a:t>
            </a:r>
            <a:r>
              <a:rPr lang="en-GB" dirty="0"/>
              <a:t> y </a:t>
            </a:r>
            <a:r>
              <a:rPr lang="en-GB" dirty="0" err="1"/>
              <a:t>tu</a:t>
            </a:r>
            <a:r>
              <a:rPr lang="en-GB" dirty="0"/>
              <a:t> </a:t>
            </a:r>
            <a:r>
              <a:rPr lang="en-GB" dirty="0" err="1"/>
              <a:t>allan</a:t>
            </a:r>
            <a:r>
              <a:rPr lang="en-GB" dirty="0"/>
              <a:t> </a:t>
            </a:r>
            <a:r>
              <a:rPr lang="en-GB" dirty="0" err="1"/>
              <a:t>i</a:t>
            </a:r>
            <a:r>
              <a:rPr lang="en-GB" dirty="0"/>
              <a:t> </a:t>
            </a:r>
            <a:r>
              <a:rPr lang="en-GB" dirty="0" err="1"/>
              <a:t>Gaerdydd</a:t>
            </a:r>
            <a:r>
              <a:rPr lang="en-GB" dirty="0"/>
              <a:t> </a:t>
            </a:r>
            <a:r>
              <a:rPr lang="en-GB" dirty="0" err="1"/>
              <a:t>mae'n</a:t>
            </a:r>
            <a:r>
              <a:rPr lang="en-GB" dirty="0"/>
              <a:t> </a:t>
            </a:r>
            <a:r>
              <a:rPr lang="en-GB" dirty="0" err="1"/>
              <a:t>rhaid</a:t>
            </a:r>
            <a:r>
              <a:rPr lang="en-GB" dirty="0"/>
              <a:t> </a:t>
            </a:r>
            <a:r>
              <a:rPr lang="en-GB" dirty="0" err="1"/>
              <a:t>i</a:t>
            </a:r>
            <a:r>
              <a:rPr lang="en-GB" dirty="0"/>
              <a:t> chi </a:t>
            </a:r>
            <a:r>
              <a:rPr lang="en-GB" dirty="0" err="1"/>
              <a:t>ddarparu</a:t>
            </a:r>
            <a:r>
              <a:rPr lang="en-GB" dirty="0"/>
              <a:t> </a:t>
            </a:r>
            <a:r>
              <a:rPr lang="en-GB" dirty="0" err="1"/>
              <a:t>taith</a:t>
            </a:r>
            <a:r>
              <a:rPr lang="en-GB" dirty="0"/>
              <a:t> </a:t>
            </a:r>
            <a:r>
              <a:rPr lang="en-GB" dirty="0" err="1"/>
              <a:t>cofrestru</a:t>
            </a:r>
            <a:r>
              <a:rPr lang="en-GB" dirty="0"/>
              <a:t> </a:t>
            </a:r>
            <a:r>
              <a:rPr lang="en-GB" dirty="0" err="1"/>
              <a:t>i'r</a:t>
            </a:r>
            <a:r>
              <a:rPr lang="en-GB" dirty="0"/>
              <a:t> AU </a:t>
            </a:r>
            <a:r>
              <a:rPr lang="en-GB" dirty="0" err="1"/>
              <a:t>cyn</a:t>
            </a:r>
            <a:r>
              <a:rPr lang="en-GB" dirty="0"/>
              <a:t> </a:t>
            </a:r>
            <a:r>
              <a:rPr lang="en-GB" dirty="0" err="1"/>
              <a:t>i</a:t>
            </a:r>
            <a:r>
              <a:rPr lang="en-GB" dirty="0"/>
              <a:t> chi </a:t>
            </a:r>
            <a:r>
              <a:rPr lang="en-GB" dirty="0" err="1"/>
              <a:t>adael</a:t>
            </a:r>
            <a:r>
              <a:rPr lang="en-GB" dirty="0" smtClean="0"/>
              <a:t>.</a:t>
            </a:r>
          </a:p>
          <a:p>
            <a:endParaRPr lang="en-GB" dirty="0" smtClean="0"/>
          </a:p>
          <a:p>
            <a:r>
              <a:rPr lang="en-GB" dirty="0" err="1" smtClean="0"/>
              <a:t>Gellir</a:t>
            </a:r>
            <a:r>
              <a:rPr lang="en-GB" dirty="0" smtClean="0"/>
              <a:t> </a:t>
            </a:r>
            <a:r>
              <a:rPr lang="en-GB" dirty="0" err="1"/>
              <a:t>dod</a:t>
            </a:r>
            <a:r>
              <a:rPr lang="en-GB" dirty="0"/>
              <a:t> o </a:t>
            </a:r>
            <a:r>
              <a:rPr lang="en-GB" dirty="0" err="1"/>
              <a:t>hyd</a:t>
            </a:r>
            <a:r>
              <a:rPr lang="en-GB" dirty="0"/>
              <a:t> </a:t>
            </a:r>
            <a:r>
              <a:rPr lang="en-GB" dirty="0" err="1"/>
              <a:t>i'r</a:t>
            </a:r>
            <a:r>
              <a:rPr lang="en-GB" dirty="0"/>
              <a:t> </a:t>
            </a:r>
            <a:r>
              <a:rPr lang="en-GB" dirty="0" err="1"/>
              <a:t>ddogfen</a:t>
            </a:r>
            <a:r>
              <a:rPr lang="en-GB" dirty="0"/>
              <a:t> wag </a:t>
            </a:r>
            <a:r>
              <a:rPr lang="en-GB" dirty="0" err="1"/>
              <a:t>ar</a:t>
            </a:r>
            <a:r>
              <a:rPr lang="en-GB" dirty="0"/>
              <a:t> </a:t>
            </a:r>
            <a:r>
              <a:rPr lang="en-GB" dirty="0" smtClean="0"/>
              <a:t>cardiffstudents.com</a:t>
            </a:r>
          </a:p>
          <a:p>
            <a:endParaRPr lang="en-GB" dirty="0" smtClean="0"/>
          </a:p>
          <a:p>
            <a:r>
              <a:rPr lang="en-GB" dirty="0" smtClean="0"/>
              <a:t>Mae </a:t>
            </a:r>
            <a:r>
              <a:rPr lang="en-GB" dirty="0" err="1" smtClean="0"/>
              <a:t>angen</a:t>
            </a:r>
            <a:r>
              <a:rPr lang="en-GB" dirty="0" smtClean="0"/>
              <a:t> </a:t>
            </a:r>
            <a:r>
              <a:rPr lang="en-GB" dirty="0" err="1" smtClean="0"/>
              <a:t>inni</a:t>
            </a:r>
            <a:r>
              <a:rPr lang="en-GB" dirty="0" smtClean="0"/>
              <a:t> </a:t>
            </a:r>
            <a:r>
              <a:rPr lang="en-GB" dirty="0" err="1" smtClean="0"/>
              <a:t>wybod</a:t>
            </a:r>
            <a:r>
              <a:rPr lang="en-GB" dirty="0" smtClean="0"/>
              <a:t> </a:t>
            </a:r>
            <a:r>
              <a:rPr lang="en-GB" dirty="0" err="1" smtClean="0"/>
              <a:t>ble</a:t>
            </a:r>
            <a:r>
              <a:rPr lang="en-GB" dirty="0" smtClean="0"/>
              <a:t> </a:t>
            </a:r>
            <a:r>
              <a:rPr lang="en-GB" dirty="0" err="1" smtClean="0"/>
              <a:t>rdych</a:t>
            </a:r>
            <a:r>
              <a:rPr lang="en-GB" dirty="0" smtClean="0"/>
              <a:t> </a:t>
            </a:r>
            <a:r>
              <a:rPr lang="en-GB" dirty="0" err="1" smtClean="0"/>
              <a:t>chi’n</a:t>
            </a:r>
            <a:r>
              <a:rPr lang="en-GB" dirty="0" smtClean="0"/>
              <a:t> </a:t>
            </a:r>
            <a:r>
              <a:rPr lang="en-GB" dirty="0" err="1" smtClean="0"/>
              <a:t>mynd</a:t>
            </a:r>
            <a:r>
              <a:rPr lang="en-GB" dirty="0" smtClean="0"/>
              <a:t>, </a:t>
            </a:r>
            <a:r>
              <a:rPr lang="en-GB" dirty="0" err="1" smtClean="0"/>
              <a:t>pwy</a:t>
            </a:r>
            <a:r>
              <a:rPr lang="en-GB" dirty="0" smtClean="0"/>
              <a:t> </a:t>
            </a:r>
            <a:r>
              <a:rPr lang="en-GB" dirty="0" err="1" smtClean="0"/>
              <a:t>sy’n</a:t>
            </a:r>
            <a:r>
              <a:rPr lang="en-GB" dirty="0" smtClean="0"/>
              <a:t> </a:t>
            </a:r>
            <a:r>
              <a:rPr lang="en-GB" dirty="0" err="1" smtClean="0"/>
              <a:t>mynd</a:t>
            </a:r>
            <a:r>
              <a:rPr lang="en-GB" dirty="0"/>
              <a:t> </a:t>
            </a:r>
            <a:r>
              <a:rPr lang="en-GB" dirty="0" smtClean="0"/>
              <a:t>a </a:t>
            </a:r>
            <a:r>
              <a:rPr lang="en-GB" dirty="0" err="1" smtClean="0"/>
              <a:t>rhif</a:t>
            </a:r>
            <a:r>
              <a:rPr lang="en-GB" dirty="0" smtClean="0"/>
              <a:t> </a:t>
            </a:r>
            <a:r>
              <a:rPr lang="en-GB" dirty="0" err="1" smtClean="0"/>
              <a:t>cyswllt</a:t>
            </a:r>
            <a:r>
              <a:rPr lang="en-GB" dirty="0" smtClean="0"/>
              <a:t> </a:t>
            </a:r>
            <a:r>
              <a:rPr lang="en-GB" dirty="0" err="1" smtClean="0"/>
              <a:t>argyfwng</a:t>
            </a:r>
            <a:r>
              <a:rPr lang="en-GB" dirty="0" smtClean="0"/>
              <a:t> </a:t>
            </a:r>
            <a:r>
              <a:rPr lang="en-GB" dirty="0" err="1" smtClean="0"/>
              <a:t>mewn</a:t>
            </a:r>
            <a:r>
              <a:rPr lang="en-GB" dirty="0" smtClean="0"/>
              <a:t> </a:t>
            </a:r>
            <a:r>
              <a:rPr lang="en-GB" dirty="0" err="1" smtClean="0"/>
              <a:t>termau</a:t>
            </a:r>
            <a:r>
              <a:rPr lang="en-GB" dirty="0" smtClean="0"/>
              <a:t> </a:t>
            </a:r>
            <a:r>
              <a:rPr lang="en-GB" dirty="0" err="1" smtClean="0"/>
              <a:t>sylfaenol</a:t>
            </a:r>
            <a:r>
              <a:rPr lang="en-GB" dirty="0" smtClean="0"/>
              <a:t>.</a:t>
            </a:r>
            <a:endParaRPr lang="en-GB" dirty="0"/>
          </a:p>
        </p:txBody>
      </p:sp>
      <p:sp>
        <p:nvSpPr>
          <p:cNvPr id="4" name="Title 3"/>
          <p:cNvSpPr>
            <a:spLocks noGrp="1"/>
          </p:cNvSpPr>
          <p:nvPr>
            <p:ph type="title"/>
          </p:nvPr>
        </p:nvSpPr>
        <p:spPr>
          <a:xfrm>
            <a:off x="251520" y="1134000"/>
            <a:ext cx="8640960" cy="998984"/>
          </a:xfrm>
        </p:spPr>
        <p:txBody>
          <a:bodyPr/>
          <a:lstStyle/>
          <a:p>
            <a:r>
              <a:rPr lang="en-GB" dirty="0" smtClean="0"/>
              <a:t>Trip Registration          </a:t>
            </a:r>
            <a:r>
              <a:rPr lang="en-GB" dirty="0" err="1" smtClean="0"/>
              <a:t>Cofrestru</a:t>
            </a:r>
            <a:r>
              <a:rPr lang="en-GB" dirty="0" smtClean="0"/>
              <a:t> Trip</a:t>
            </a:r>
            <a:endParaRPr lang="en-GB" dirty="0"/>
          </a:p>
        </p:txBody>
      </p:sp>
    </p:spTree>
    <p:extLst>
      <p:ext uri="{BB962C8B-B14F-4D97-AF65-F5344CB8AC3E}">
        <p14:creationId xmlns:p14="http://schemas.microsoft.com/office/powerpoint/2010/main" val="32629737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r>
              <a:rPr lang="en-GB" sz="2200" dirty="0" smtClean="0"/>
              <a:t>It is your responsibility as the committee to ensure that all club documentation is updated and regularly checked.</a:t>
            </a:r>
          </a:p>
          <a:p>
            <a:endParaRPr lang="en-GB" sz="2200" dirty="0" smtClean="0"/>
          </a:p>
          <a:p>
            <a:r>
              <a:rPr lang="en-GB" sz="2200" dirty="0" smtClean="0"/>
              <a:t>Core docs are your constitution, risk assessments, code of practice and equipment inventory!</a:t>
            </a:r>
          </a:p>
          <a:p>
            <a:endParaRPr lang="en-GB" sz="1800" dirty="0" smtClean="0"/>
          </a:p>
          <a:p>
            <a:endParaRPr lang="en-GB" sz="1800" dirty="0"/>
          </a:p>
        </p:txBody>
      </p:sp>
      <p:sp>
        <p:nvSpPr>
          <p:cNvPr id="5" name="Content Placeholder 4"/>
          <p:cNvSpPr>
            <a:spLocks noGrp="1"/>
          </p:cNvSpPr>
          <p:nvPr>
            <p:ph sz="half" idx="2"/>
          </p:nvPr>
        </p:nvSpPr>
        <p:spPr/>
        <p:txBody>
          <a:bodyPr/>
          <a:lstStyle/>
          <a:p>
            <a:r>
              <a:rPr lang="en-GB" sz="2200" dirty="0" err="1"/>
              <a:t>Eich</a:t>
            </a:r>
            <a:r>
              <a:rPr lang="en-GB" sz="2200" dirty="0"/>
              <a:t> </a:t>
            </a:r>
            <a:r>
              <a:rPr lang="en-GB" sz="2200" dirty="0" err="1"/>
              <a:t>cyfrifoldeb</a:t>
            </a:r>
            <a:r>
              <a:rPr lang="en-GB" sz="2200" dirty="0"/>
              <a:t> chi </a:t>
            </a:r>
            <a:r>
              <a:rPr lang="en-GB" sz="2200" dirty="0" err="1"/>
              <a:t>fel</a:t>
            </a:r>
            <a:r>
              <a:rPr lang="en-GB" sz="2200" dirty="0"/>
              <a:t> </a:t>
            </a:r>
            <a:r>
              <a:rPr lang="en-GB" sz="2200" dirty="0" err="1"/>
              <a:t>pwyllgor</a:t>
            </a:r>
            <a:r>
              <a:rPr lang="en-GB" sz="2200" dirty="0"/>
              <a:t> </a:t>
            </a:r>
            <a:r>
              <a:rPr lang="en-GB" sz="2200" dirty="0" err="1"/>
              <a:t>yw</a:t>
            </a:r>
            <a:r>
              <a:rPr lang="en-GB" sz="2200" dirty="0"/>
              <a:t>  </a:t>
            </a:r>
            <a:r>
              <a:rPr lang="en-GB" sz="2200" dirty="0" err="1"/>
              <a:t>sicrhau</a:t>
            </a:r>
            <a:r>
              <a:rPr lang="en-GB" sz="2200" dirty="0"/>
              <a:t> bod </a:t>
            </a:r>
            <a:r>
              <a:rPr lang="en-GB" sz="2200" dirty="0" err="1"/>
              <a:t>holl</a:t>
            </a:r>
            <a:r>
              <a:rPr lang="en-GB" sz="2200" dirty="0"/>
              <a:t> </a:t>
            </a:r>
            <a:r>
              <a:rPr lang="en-GB" sz="2200" dirty="0" err="1"/>
              <a:t>ddogfennau'r</a:t>
            </a:r>
            <a:r>
              <a:rPr lang="en-GB" sz="2200" dirty="0"/>
              <a:t> </a:t>
            </a:r>
            <a:r>
              <a:rPr lang="en-GB" sz="2200" dirty="0" err="1"/>
              <a:t>clwb</a:t>
            </a:r>
            <a:r>
              <a:rPr lang="en-GB" sz="2200" dirty="0"/>
              <a:t> </a:t>
            </a:r>
            <a:r>
              <a:rPr lang="en-GB" sz="2200" dirty="0" err="1"/>
              <a:t>yn</a:t>
            </a:r>
            <a:r>
              <a:rPr lang="en-GB" sz="2200" dirty="0"/>
              <a:t> </a:t>
            </a:r>
            <a:r>
              <a:rPr lang="en-GB" sz="2200" dirty="0" err="1"/>
              <a:t>cael</a:t>
            </a:r>
            <a:r>
              <a:rPr lang="en-GB" sz="2200" dirty="0"/>
              <a:t> </a:t>
            </a:r>
            <a:r>
              <a:rPr lang="en-GB" sz="2200" dirty="0" err="1"/>
              <a:t>eu</a:t>
            </a:r>
            <a:r>
              <a:rPr lang="en-GB" sz="2200" dirty="0"/>
              <a:t> </a:t>
            </a:r>
            <a:r>
              <a:rPr lang="en-GB" sz="2200" dirty="0" err="1"/>
              <a:t>diweddaru</a:t>
            </a:r>
            <a:r>
              <a:rPr lang="en-GB" sz="2200" dirty="0"/>
              <a:t> </a:t>
            </a:r>
            <a:r>
              <a:rPr lang="en-GB" sz="2200" dirty="0" err="1"/>
              <a:t>a'u</a:t>
            </a:r>
            <a:r>
              <a:rPr lang="en-GB" sz="2200" dirty="0"/>
              <a:t> </a:t>
            </a:r>
            <a:r>
              <a:rPr lang="en-GB" sz="2200" dirty="0" err="1"/>
              <a:t>gwirio'n</a:t>
            </a:r>
            <a:r>
              <a:rPr lang="en-GB" sz="2200" dirty="0"/>
              <a:t> </a:t>
            </a:r>
            <a:r>
              <a:rPr lang="en-GB" sz="2200" dirty="0" err="1" smtClean="0"/>
              <a:t>rheolaidd</a:t>
            </a:r>
            <a:endParaRPr lang="en-GB" sz="2200" dirty="0" smtClean="0"/>
          </a:p>
          <a:p>
            <a:endParaRPr lang="en-GB" sz="2200" dirty="0"/>
          </a:p>
          <a:p>
            <a:r>
              <a:rPr lang="en-GB" sz="2200" dirty="0" err="1"/>
              <a:t>Dogfennau</a:t>
            </a:r>
            <a:r>
              <a:rPr lang="en-GB" sz="2200" dirty="0"/>
              <a:t> </a:t>
            </a:r>
            <a:r>
              <a:rPr lang="en-GB" sz="2200" dirty="0" err="1"/>
              <a:t>craidd</a:t>
            </a:r>
            <a:r>
              <a:rPr lang="en-GB" sz="2200" dirty="0"/>
              <a:t> </a:t>
            </a:r>
            <a:r>
              <a:rPr lang="en-GB" sz="2200" dirty="0" err="1"/>
              <a:t>yw</a:t>
            </a:r>
            <a:r>
              <a:rPr lang="en-GB" sz="2200" dirty="0"/>
              <a:t> </a:t>
            </a:r>
            <a:r>
              <a:rPr lang="en-GB" sz="2200" dirty="0" err="1"/>
              <a:t>eich</a:t>
            </a:r>
            <a:r>
              <a:rPr lang="en-GB" sz="2200" dirty="0"/>
              <a:t> </a:t>
            </a:r>
            <a:r>
              <a:rPr lang="en-GB" sz="2200" dirty="0" err="1"/>
              <a:t>cyfansoddiad</a:t>
            </a:r>
            <a:r>
              <a:rPr lang="en-GB" sz="2200" dirty="0"/>
              <a:t>, </a:t>
            </a:r>
            <a:r>
              <a:rPr lang="en-GB" sz="2200" dirty="0" err="1"/>
              <a:t>asesiadau</a:t>
            </a:r>
            <a:r>
              <a:rPr lang="en-GB" sz="2200" dirty="0"/>
              <a:t> </a:t>
            </a:r>
            <a:r>
              <a:rPr lang="en-GB" sz="2200" dirty="0" err="1" smtClean="0"/>
              <a:t>risg</a:t>
            </a:r>
            <a:r>
              <a:rPr lang="en-GB" sz="2200" dirty="0" smtClean="0"/>
              <a:t>, </a:t>
            </a:r>
            <a:r>
              <a:rPr lang="en-GB" sz="2200" dirty="0"/>
              <a:t>cod </a:t>
            </a:r>
            <a:r>
              <a:rPr lang="en-GB" sz="2200" dirty="0" err="1"/>
              <a:t>ymarfer</a:t>
            </a:r>
            <a:r>
              <a:rPr lang="en-GB" sz="2200" dirty="0"/>
              <a:t> a </a:t>
            </a:r>
            <a:r>
              <a:rPr lang="en-GB" sz="2200" dirty="0" err="1"/>
              <a:t>rhestr</a:t>
            </a:r>
            <a:r>
              <a:rPr lang="en-GB" sz="2200" dirty="0"/>
              <a:t> offer </a:t>
            </a:r>
            <a:r>
              <a:rPr lang="en-GB" sz="2200" dirty="0" err="1" smtClean="0"/>
              <a:t>offer</a:t>
            </a:r>
            <a:r>
              <a:rPr lang="en-GB" sz="2200" dirty="0" smtClean="0"/>
              <a:t>!</a:t>
            </a:r>
          </a:p>
          <a:p>
            <a:endParaRPr lang="en-GB" sz="1800" dirty="0" smtClean="0"/>
          </a:p>
        </p:txBody>
      </p:sp>
      <p:sp>
        <p:nvSpPr>
          <p:cNvPr id="3" name="Title 2"/>
          <p:cNvSpPr>
            <a:spLocks noGrp="1"/>
          </p:cNvSpPr>
          <p:nvPr>
            <p:ph type="title"/>
          </p:nvPr>
        </p:nvSpPr>
        <p:spPr>
          <a:xfrm>
            <a:off x="251520" y="1134000"/>
            <a:ext cx="8640960" cy="998984"/>
          </a:xfrm>
        </p:spPr>
        <p:txBody>
          <a:bodyPr/>
          <a:lstStyle/>
          <a:p>
            <a:r>
              <a:rPr lang="en-GB" dirty="0" smtClean="0"/>
              <a:t>Core documentation      </a:t>
            </a:r>
            <a:r>
              <a:rPr lang="en-GB" dirty="0" err="1" smtClean="0"/>
              <a:t>Dogfennau</a:t>
            </a:r>
            <a:r>
              <a:rPr lang="en-GB" dirty="0" smtClean="0"/>
              <a:t> </a:t>
            </a:r>
            <a:r>
              <a:rPr lang="en-GB" dirty="0" err="1" smtClean="0"/>
              <a:t>Craidd</a:t>
            </a:r>
            <a:endParaRPr lang="en-GB" dirty="0"/>
          </a:p>
        </p:txBody>
      </p:sp>
    </p:spTree>
    <p:extLst>
      <p:ext uri="{BB962C8B-B14F-4D97-AF65-F5344CB8AC3E}">
        <p14:creationId xmlns:p14="http://schemas.microsoft.com/office/powerpoint/2010/main" val="8070228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3568" y="1407708"/>
            <a:ext cx="7776864" cy="998984"/>
          </a:xfrm>
        </p:spPr>
        <p:txBody>
          <a:bodyPr/>
          <a:lstStyle/>
          <a:p>
            <a:pPr algn="ctr"/>
            <a:r>
              <a:rPr lang="en-GB" dirty="0" smtClean="0"/>
              <a:t>IF YOU HAVE ANY ISSUES AT ALL…</a:t>
            </a:r>
            <a:br>
              <a:rPr lang="en-GB" dirty="0" smtClean="0"/>
            </a:br>
            <a:r>
              <a:rPr lang="en-GB" dirty="0"/>
              <a:t/>
            </a:r>
            <a:br>
              <a:rPr lang="en-GB" dirty="0"/>
            </a:br>
            <a:r>
              <a:rPr lang="en-GB" b="1" u="sng" dirty="0" smtClean="0">
                <a:solidFill>
                  <a:srgbClr val="FF0000"/>
                </a:solidFill>
              </a:rPr>
              <a:t>TALK TO US!!!!!</a:t>
            </a:r>
            <a:endParaRPr lang="en-GB" b="1" u="sng" dirty="0">
              <a:solidFill>
                <a:srgbClr val="FF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100" y="3501008"/>
            <a:ext cx="2971800" cy="2428875"/>
          </a:xfrm>
          <a:prstGeom prst="rect">
            <a:avLst/>
          </a:prstGeom>
        </p:spPr>
      </p:pic>
    </p:spTree>
    <p:extLst>
      <p:ext uri="{BB962C8B-B14F-4D97-AF65-F5344CB8AC3E}">
        <p14:creationId xmlns:p14="http://schemas.microsoft.com/office/powerpoint/2010/main" val="22891854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2933271"/>
            <a:ext cx="8208912" cy="1470025"/>
          </a:xfrm>
        </p:spPr>
        <p:txBody>
          <a:bodyPr/>
          <a:lstStyle/>
          <a:p>
            <a:r>
              <a:rPr lang="en-GB" dirty="0" smtClean="0"/>
              <a:t>Transport</a:t>
            </a:r>
            <a:br>
              <a:rPr lang="en-GB" dirty="0" smtClean="0"/>
            </a:br>
            <a:r>
              <a:rPr lang="cy-GB" dirty="0" smtClean="0"/>
              <a:t>Trafnidiaeth</a:t>
            </a:r>
            <a:endParaRPr lang="cy-GB" dirty="0"/>
          </a:p>
        </p:txBody>
      </p:sp>
    </p:spTree>
    <p:extLst>
      <p:ext uri="{BB962C8B-B14F-4D97-AF65-F5344CB8AC3E}">
        <p14:creationId xmlns:p14="http://schemas.microsoft.com/office/powerpoint/2010/main" val="29434152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GB" dirty="0" smtClean="0"/>
              <a:t>12 Vehicles</a:t>
            </a:r>
          </a:p>
          <a:p>
            <a:r>
              <a:rPr lang="en-GB" dirty="0" smtClean="0"/>
              <a:t>3 x 17 Seater Minibus (including driver)</a:t>
            </a:r>
          </a:p>
          <a:p>
            <a:r>
              <a:rPr lang="en-GB" dirty="0" smtClean="0"/>
              <a:t>4 x 15 Seater Minibus (including driver)</a:t>
            </a:r>
          </a:p>
          <a:p>
            <a:r>
              <a:rPr lang="en-GB" dirty="0" smtClean="0"/>
              <a:t>1 x Van (3 Seats)</a:t>
            </a:r>
          </a:p>
          <a:p>
            <a:r>
              <a:rPr lang="en-GB" dirty="0" smtClean="0"/>
              <a:t>1 x Caged (9 Seats)</a:t>
            </a:r>
          </a:p>
          <a:p>
            <a:r>
              <a:rPr lang="en-GB" dirty="0" smtClean="0"/>
              <a:t>2 x </a:t>
            </a:r>
            <a:r>
              <a:rPr lang="en-GB" dirty="0" err="1" smtClean="0"/>
              <a:t>Tourneo</a:t>
            </a:r>
            <a:r>
              <a:rPr lang="en-GB" dirty="0" smtClean="0"/>
              <a:t> (9 Seats)</a:t>
            </a:r>
          </a:p>
          <a:p>
            <a:r>
              <a:rPr lang="en-GB" dirty="0" smtClean="0"/>
              <a:t>1 x Renault Scenic (7 Seats)</a:t>
            </a:r>
            <a:endParaRPr lang="en-GB" dirty="0"/>
          </a:p>
        </p:txBody>
      </p:sp>
      <p:sp>
        <p:nvSpPr>
          <p:cNvPr id="5" name="Content Placeholder 4"/>
          <p:cNvSpPr>
            <a:spLocks noGrp="1"/>
          </p:cNvSpPr>
          <p:nvPr>
            <p:ph sz="half" idx="2"/>
          </p:nvPr>
        </p:nvSpPr>
        <p:spPr/>
        <p:txBody>
          <a:bodyPr/>
          <a:lstStyle/>
          <a:p>
            <a:r>
              <a:rPr lang="cy-GB" dirty="0" smtClean="0"/>
              <a:t>12 Cerbyd</a:t>
            </a:r>
          </a:p>
          <a:p>
            <a:r>
              <a:rPr lang="cy-GB" dirty="0" smtClean="0"/>
              <a:t>Bws Mini 3 x 17 sedd (gan gynnwys gyrrwr)</a:t>
            </a:r>
          </a:p>
          <a:p>
            <a:r>
              <a:rPr lang="cy-GB" dirty="0" smtClean="0"/>
              <a:t>Bws Mini 4 x 15 sedd (gan gynnwys gyrrwr)</a:t>
            </a:r>
          </a:p>
          <a:p>
            <a:r>
              <a:rPr lang="cy-GB" dirty="0" smtClean="0"/>
              <a:t>1 x Fan (3 sedd)</a:t>
            </a:r>
          </a:p>
          <a:p>
            <a:r>
              <a:rPr lang="cy-GB" dirty="0" smtClean="0"/>
              <a:t>1 x Cawell (9 sedd)</a:t>
            </a:r>
          </a:p>
          <a:p>
            <a:r>
              <a:rPr lang="cy-GB" dirty="0" smtClean="0"/>
              <a:t>2 x </a:t>
            </a:r>
            <a:r>
              <a:rPr lang="cy-GB" dirty="0" err="1" smtClean="0"/>
              <a:t>Tourneo</a:t>
            </a:r>
            <a:r>
              <a:rPr lang="cy-GB" dirty="0" smtClean="0"/>
              <a:t> (9 sedd)</a:t>
            </a:r>
          </a:p>
          <a:p>
            <a:r>
              <a:rPr lang="cy-GB" dirty="0" smtClean="0"/>
              <a:t>1 x </a:t>
            </a:r>
            <a:r>
              <a:rPr lang="cy-GB" dirty="0" err="1" smtClean="0"/>
              <a:t>Renault</a:t>
            </a:r>
            <a:r>
              <a:rPr lang="cy-GB" dirty="0" smtClean="0"/>
              <a:t> </a:t>
            </a:r>
            <a:r>
              <a:rPr lang="cy-GB" dirty="0" err="1" smtClean="0"/>
              <a:t>Scenic</a:t>
            </a:r>
            <a:r>
              <a:rPr lang="cy-GB" dirty="0" smtClean="0"/>
              <a:t> (7 sedd)</a:t>
            </a:r>
            <a:endParaRPr lang="cy-GB" dirty="0"/>
          </a:p>
        </p:txBody>
      </p:sp>
      <p:sp>
        <p:nvSpPr>
          <p:cNvPr id="2" name="Title 1"/>
          <p:cNvSpPr>
            <a:spLocks noGrp="1"/>
          </p:cNvSpPr>
          <p:nvPr>
            <p:ph type="title"/>
          </p:nvPr>
        </p:nvSpPr>
        <p:spPr/>
        <p:txBody>
          <a:bodyPr/>
          <a:lstStyle/>
          <a:p>
            <a:r>
              <a:rPr lang="en-GB" dirty="0" smtClean="0"/>
              <a:t>The Fleet		     </a:t>
            </a:r>
            <a:r>
              <a:rPr lang="cy-GB" dirty="0" smtClean="0"/>
              <a:t>Y Cerbydau</a:t>
            </a:r>
            <a:endParaRPr lang="cy-GB" dirty="0"/>
          </a:p>
        </p:txBody>
      </p:sp>
    </p:spTree>
    <p:extLst>
      <p:ext uri="{BB962C8B-B14F-4D97-AF65-F5344CB8AC3E}">
        <p14:creationId xmlns:p14="http://schemas.microsoft.com/office/powerpoint/2010/main" val="27589736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62318" y="1814725"/>
            <a:ext cx="3740224" cy="4236475"/>
          </a:xfrm>
        </p:spPr>
        <p:txBody>
          <a:bodyPr/>
          <a:lstStyle/>
          <a:p>
            <a:pPr>
              <a:spcBef>
                <a:spcPts val="0"/>
              </a:spcBef>
              <a:spcAft>
                <a:spcPts val="600"/>
              </a:spcAft>
            </a:pPr>
            <a:r>
              <a:rPr lang="en-US" sz="2200" dirty="0"/>
              <a:t>Every member of every Society has to be a member of the Guild of Societies. </a:t>
            </a:r>
            <a:endParaRPr lang="en-US" sz="2200" dirty="0" smtClean="0"/>
          </a:p>
          <a:p>
            <a:pPr marL="0" indent="0">
              <a:spcBef>
                <a:spcPts val="0"/>
              </a:spcBef>
              <a:spcAft>
                <a:spcPts val="600"/>
              </a:spcAft>
              <a:buNone/>
            </a:pPr>
            <a:endParaRPr lang="en-US" sz="2200" dirty="0" smtClean="0"/>
          </a:p>
          <a:p>
            <a:pPr>
              <a:spcBef>
                <a:spcPts val="0"/>
              </a:spcBef>
              <a:spcAft>
                <a:spcPts val="600"/>
              </a:spcAft>
            </a:pPr>
            <a:r>
              <a:rPr lang="en-US" sz="2200" dirty="0" smtClean="0"/>
              <a:t>Anyone </a:t>
            </a:r>
            <a:r>
              <a:rPr lang="en-US" sz="2200" dirty="0"/>
              <a:t>can be a member of a Society. The process is just different if you aren’t a student at Cardiff Uni. </a:t>
            </a:r>
          </a:p>
          <a:p>
            <a:endParaRPr lang="en-GB" dirty="0"/>
          </a:p>
        </p:txBody>
      </p:sp>
      <p:sp>
        <p:nvSpPr>
          <p:cNvPr id="3" name="Content Placeholder 2"/>
          <p:cNvSpPr>
            <a:spLocks noGrp="1"/>
          </p:cNvSpPr>
          <p:nvPr>
            <p:ph sz="half" idx="2"/>
          </p:nvPr>
        </p:nvSpPr>
        <p:spPr>
          <a:xfrm>
            <a:off x="4572000" y="1814725"/>
            <a:ext cx="4038600" cy="4236475"/>
          </a:xfrm>
        </p:spPr>
        <p:txBody>
          <a:bodyPr/>
          <a:lstStyle/>
          <a:p>
            <a:pPr marL="342900" lvl="0" indent="-342900">
              <a:buFont typeface="Arial" panose="020B0604020202020204" pitchFamily="34" charset="0"/>
              <a:buChar char="•"/>
            </a:pPr>
            <a:r>
              <a:rPr lang="cy-GB" sz="2200" dirty="0"/>
              <a:t>Mae’n rhaid i bob aelod Cymdeithas fod yn aelod o Urdd y Cymdeithasau. </a:t>
            </a:r>
            <a:endParaRPr lang="cy-GB" sz="2200" dirty="0" smtClean="0"/>
          </a:p>
          <a:p>
            <a:pPr lvl="0"/>
            <a:endParaRPr lang="cy-GB" sz="2200" dirty="0" smtClean="0"/>
          </a:p>
          <a:p>
            <a:pPr marL="342900" lvl="0" indent="-342900">
              <a:buFont typeface="Arial" panose="020B0604020202020204" pitchFamily="34" charset="0"/>
              <a:buChar char="•"/>
            </a:pPr>
            <a:r>
              <a:rPr lang="cy-GB" sz="2200" dirty="0" smtClean="0"/>
              <a:t>Gall </a:t>
            </a:r>
            <a:r>
              <a:rPr lang="cy-GB" sz="2200" dirty="0"/>
              <a:t>unrhyw un fod yn aelod o Gymdeithas. Mae’r broses yn wahanol os nad ydych yn fyfyriwr ym Mhrifysgol Caerdydd. </a:t>
            </a:r>
            <a:endParaRPr lang="en-GB" sz="2200" dirty="0"/>
          </a:p>
        </p:txBody>
      </p:sp>
      <p:sp>
        <p:nvSpPr>
          <p:cNvPr id="4" name="Title 3"/>
          <p:cNvSpPr>
            <a:spLocks noGrp="1"/>
          </p:cNvSpPr>
          <p:nvPr>
            <p:ph type="title"/>
          </p:nvPr>
        </p:nvSpPr>
        <p:spPr>
          <a:xfrm>
            <a:off x="251520" y="836761"/>
            <a:ext cx="3744416" cy="998984"/>
          </a:xfrm>
        </p:spPr>
        <p:txBody>
          <a:bodyPr/>
          <a:lstStyle/>
          <a:p>
            <a:r>
              <a:rPr lang="en-GB" dirty="0" smtClean="0"/>
              <a:t>Membership</a:t>
            </a:r>
            <a:endParaRPr lang="en-GB" dirty="0"/>
          </a:p>
        </p:txBody>
      </p:sp>
      <p:sp>
        <p:nvSpPr>
          <p:cNvPr id="5" name="Content Placeholder 4"/>
          <p:cNvSpPr>
            <a:spLocks noGrp="1"/>
          </p:cNvSpPr>
          <p:nvPr>
            <p:ph sz="quarter" idx="10"/>
          </p:nvPr>
        </p:nvSpPr>
        <p:spPr>
          <a:xfrm>
            <a:off x="4860032" y="836761"/>
            <a:ext cx="4032448" cy="1008063"/>
          </a:xfrm>
        </p:spPr>
        <p:txBody>
          <a:bodyPr/>
          <a:lstStyle/>
          <a:p>
            <a:r>
              <a:rPr lang="cy-GB" dirty="0"/>
              <a:t>Aelodaeth</a:t>
            </a:r>
            <a:endParaRPr lang="en-GB" dirty="0"/>
          </a:p>
          <a:p>
            <a:endParaRPr lang="en-GB" dirty="0"/>
          </a:p>
        </p:txBody>
      </p:sp>
    </p:spTree>
    <p:extLst>
      <p:ext uri="{BB962C8B-B14F-4D97-AF65-F5344CB8AC3E}">
        <p14:creationId xmlns:p14="http://schemas.microsoft.com/office/powerpoint/2010/main" val="16123052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34000"/>
            <a:ext cx="8712968" cy="998984"/>
          </a:xfrm>
        </p:spPr>
        <p:txBody>
          <a:bodyPr/>
          <a:lstStyle/>
          <a:p>
            <a:r>
              <a:rPr lang="en-GB" dirty="0" smtClean="0"/>
              <a:t>Hired Vehicles           </a:t>
            </a:r>
            <a:r>
              <a:rPr lang="cy-GB" dirty="0" smtClean="0"/>
              <a:t>Cerbydau wedi’i Llogi</a:t>
            </a:r>
            <a:endParaRPr lang="cy-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91" y="2578144"/>
            <a:ext cx="2075849" cy="9948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2750669"/>
            <a:ext cx="2293485" cy="649821"/>
          </a:xfrm>
          <a:prstGeom prst="rect">
            <a:avLst/>
          </a:prstGeom>
        </p:spPr>
      </p:pic>
    </p:spTree>
    <p:extLst>
      <p:ext uri="{BB962C8B-B14F-4D97-AF65-F5344CB8AC3E}">
        <p14:creationId xmlns:p14="http://schemas.microsoft.com/office/powerpoint/2010/main" val="5095403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GB" dirty="0" smtClean="0"/>
              <a:t>Mainline Coaches</a:t>
            </a:r>
          </a:p>
          <a:p>
            <a:r>
              <a:rPr lang="en-GB" dirty="0" smtClean="0"/>
              <a:t>NAT Coaches</a:t>
            </a:r>
            <a:endParaRPr lang="en-GB" dirty="0"/>
          </a:p>
        </p:txBody>
      </p:sp>
      <p:sp>
        <p:nvSpPr>
          <p:cNvPr id="4" name="Content Placeholder 3"/>
          <p:cNvSpPr>
            <a:spLocks noGrp="1"/>
          </p:cNvSpPr>
          <p:nvPr>
            <p:ph sz="half" idx="2"/>
          </p:nvPr>
        </p:nvSpPr>
        <p:spPr/>
        <p:txBody>
          <a:bodyPr/>
          <a:lstStyle/>
          <a:p>
            <a:r>
              <a:rPr lang="cy-GB" dirty="0" smtClean="0"/>
              <a:t>Bysiau </a:t>
            </a:r>
            <a:r>
              <a:rPr lang="cy-GB" dirty="0" err="1" smtClean="0"/>
              <a:t>Mainline</a:t>
            </a:r>
            <a:endParaRPr lang="cy-GB" dirty="0" smtClean="0"/>
          </a:p>
          <a:p>
            <a:r>
              <a:rPr lang="cy-GB" dirty="0" smtClean="0"/>
              <a:t>Bysiau NAT</a:t>
            </a:r>
            <a:endParaRPr lang="cy-GB" dirty="0"/>
          </a:p>
        </p:txBody>
      </p:sp>
      <p:sp>
        <p:nvSpPr>
          <p:cNvPr id="2" name="Title 1"/>
          <p:cNvSpPr>
            <a:spLocks noGrp="1"/>
          </p:cNvSpPr>
          <p:nvPr>
            <p:ph type="title"/>
          </p:nvPr>
        </p:nvSpPr>
        <p:spPr>
          <a:xfrm>
            <a:off x="251520" y="1134000"/>
            <a:ext cx="8640960" cy="998984"/>
          </a:xfrm>
        </p:spPr>
        <p:txBody>
          <a:bodyPr/>
          <a:lstStyle/>
          <a:p>
            <a:r>
              <a:rPr lang="en-GB" dirty="0" smtClean="0"/>
              <a:t>Coaches				</a:t>
            </a:r>
            <a:r>
              <a:rPr lang="cy-GB" dirty="0" smtClean="0"/>
              <a:t>Bysiau </a:t>
            </a:r>
            <a:r>
              <a:rPr lang="en-GB" dirty="0" smtClean="0"/>
              <a:t>	</a:t>
            </a:r>
            <a:endParaRPr lang="en-GB" dirty="0"/>
          </a:p>
        </p:txBody>
      </p:sp>
    </p:spTree>
    <p:extLst>
      <p:ext uri="{BB962C8B-B14F-4D97-AF65-F5344CB8AC3E}">
        <p14:creationId xmlns:p14="http://schemas.microsoft.com/office/powerpoint/2010/main" val="10109106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GB" b="1" dirty="0" smtClean="0"/>
              <a:t>Cars/9 Seaters</a:t>
            </a:r>
            <a:br>
              <a:rPr lang="en-GB" b="1" dirty="0" smtClean="0"/>
            </a:br>
            <a:r>
              <a:rPr lang="en-GB" dirty="0" smtClean="0"/>
              <a:t/>
            </a:r>
            <a:br>
              <a:rPr lang="en-GB" dirty="0" smtClean="0"/>
            </a:br>
            <a:r>
              <a:rPr lang="en-GB" b="1" dirty="0" smtClean="0"/>
              <a:t>Requirements: </a:t>
            </a:r>
            <a:r>
              <a:rPr lang="en-GB" dirty="0" smtClean="0"/>
              <a:t>18yr + / 1 year driving experience (non-UK licence holders 2 years driving experience)  </a:t>
            </a:r>
            <a:br>
              <a:rPr lang="en-GB" dirty="0" smtClean="0"/>
            </a:br>
            <a:r>
              <a:rPr lang="en-GB" dirty="0" smtClean="0"/>
              <a:t/>
            </a:r>
            <a:br>
              <a:rPr lang="en-GB" dirty="0" smtClean="0"/>
            </a:br>
            <a:r>
              <a:rPr lang="en-GB" b="1" dirty="0" smtClean="0"/>
              <a:t>To drive </a:t>
            </a:r>
            <a:r>
              <a:rPr lang="en-GB" dirty="0" smtClean="0"/>
              <a:t>SU 9 Seaters or Cars: </a:t>
            </a:r>
            <a:r>
              <a:rPr lang="en-GB" b="1" dirty="0" smtClean="0">
                <a:solidFill>
                  <a:srgbClr val="00B050"/>
                </a:solidFill>
              </a:rPr>
              <a:t>40 min Practical </a:t>
            </a:r>
            <a:r>
              <a:rPr lang="en-GB" b="1" dirty="0">
                <a:solidFill>
                  <a:srgbClr val="00B050"/>
                </a:solidFill>
              </a:rPr>
              <a:t>S</a:t>
            </a:r>
            <a:r>
              <a:rPr lang="en-GB" b="1" dirty="0" smtClean="0">
                <a:solidFill>
                  <a:srgbClr val="00B050"/>
                </a:solidFill>
              </a:rPr>
              <a:t>ession</a:t>
            </a:r>
            <a:r>
              <a:rPr lang="en-GB" dirty="0" smtClean="0"/>
              <a:t/>
            </a:r>
            <a:br>
              <a:rPr lang="en-GB" dirty="0" smtClean="0"/>
            </a:br>
            <a:endParaRPr lang="en-GB" dirty="0" smtClean="0"/>
          </a:p>
        </p:txBody>
      </p:sp>
      <p:sp>
        <p:nvSpPr>
          <p:cNvPr id="4" name="Content Placeholder 3"/>
          <p:cNvSpPr>
            <a:spLocks noGrp="1"/>
          </p:cNvSpPr>
          <p:nvPr>
            <p:ph sz="half" idx="2"/>
          </p:nvPr>
        </p:nvSpPr>
        <p:spPr/>
        <p:txBody>
          <a:bodyPr/>
          <a:lstStyle/>
          <a:p>
            <a:r>
              <a:rPr lang="cy-GB" b="1" dirty="0" smtClean="0"/>
              <a:t>Ceir/9 sedd</a:t>
            </a:r>
          </a:p>
          <a:p>
            <a:pPr marL="0" indent="0">
              <a:buNone/>
            </a:pPr>
            <a:r>
              <a:rPr lang="cy-GB" dirty="0" smtClean="0"/>
              <a:t/>
            </a:r>
            <a:br>
              <a:rPr lang="cy-GB" dirty="0" smtClean="0"/>
            </a:br>
            <a:r>
              <a:rPr lang="cy-GB" b="1" dirty="0" smtClean="0"/>
              <a:t>Gofynion: </a:t>
            </a:r>
            <a:r>
              <a:rPr lang="cy-GB" dirty="0" smtClean="0"/>
              <a:t>18 blwyddyn + / 1 blwyddyn profiad gyrru (deiliaid trwydded gyrru y tu allan i’r DU 2 flwyddyn o brofiad gyrru)</a:t>
            </a:r>
            <a:br>
              <a:rPr lang="cy-GB" dirty="0" smtClean="0"/>
            </a:br>
            <a:r>
              <a:rPr lang="cy-GB" dirty="0" smtClean="0"/>
              <a:t/>
            </a:r>
            <a:br>
              <a:rPr lang="cy-GB" dirty="0" smtClean="0"/>
            </a:br>
            <a:r>
              <a:rPr lang="cy-GB" b="1" dirty="0" smtClean="0"/>
              <a:t>I yrru </a:t>
            </a:r>
            <a:r>
              <a:rPr lang="cy-GB" dirty="0" smtClean="0"/>
              <a:t>Ceir neu 9 sedd yr Undeb: </a:t>
            </a:r>
            <a:r>
              <a:rPr lang="cy-GB" b="1" dirty="0" smtClean="0">
                <a:solidFill>
                  <a:srgbClr val="00B050"/>
                </a:solidFill>
              </a:rPr>
              <a:t>Sesiwn Ymarferol 40 munud</a:t>
            </a:r>
            <a:r>
              <a:rPr lang="cy-GB" dirty="0" smtClean="0"/>
              <a:t/>
            </a:r>
            <a:br>
              <a:rPr lang="cy-GB" dirty="0" smtClean="0"/>
            </a:br>
            <a:endParaRPr lang="cy-GB" dirty="0"/>
          </a:p>
        </p:txBody>
      </p:sp>
      <p:sp>
        <p:nvSpPr>
          <p:cNvPr id="2" name="Title 1"/>
          <p:cNvSpPr>
            <a:spLocks noGrp="1"/>
          </p:cNvSpPr>
          <p:nvPr>
            <p:ph type="title"/>
          </p:nvPr>
        </p:nvSpPr>
        <p:spPr>
          <a:xfrm>
            <a:off x="251520" y="692696"/>
            <a:ext cx="3096344" cy="1080120"/>
          </a:xfrm>
        </p:spPr>
        <p:txBody>
          <a:bodyPr/>
          <a:lstStyle/>
          <a:p>
            <a:r>
              <a:rPr lang="en-GB" dirty="0" smtClean="0"/>
              <a:t>Driver </a:t>
            </a:r>
            <a:br>
              <a:rPr lang="en-GB" dirty="0" smtClean="0"/>
            </a:br>
            <a:r>
              <a:rPr lang="en-GB" dirty="0" smtClean="0"/>
              <a:t>Requirements</a:t>
            </a:r>
            <a:endParaRPr lang="en-GB" dirty="0"/>
          </a:p>
        </p:txBody>
      </p:sp>
      <p:sp>
        <p:nvSpPr>
          <p:cNvPr id="5" name="Title 1"/>
          <p:cNvSpPr txBox="1">
            <a:spLocks/>
          </p:cNvSpPr>
          <p:nvPr/>
        </p:nvSpPr>
        <p:spPr>
          <a:xfrm>
            <a:off x="4932040" y="1124744"/>
            <a:ext cx="4032448" cy="648072"/>
          </a:xfrm>
          <a:prstGeom prst="rect">
            <a:avLst/>
          </a:prstGeom>
        </p:spPr>
        <p:txBody>
          <a:bodyPr/>
          <a:lstStyle>
            <a:lvl1pPr algn="l" rtl="0" eaLnBrk="1" fontAlgn="base" hangingPunct="1">
              <a:spcBef>
                <a:spcPct val="0"/>
              </a:spcBef>
              <a:spcAft>
                <a:spcPct val="0"/>
              </a:spcAft>
              <a:defRPr sz="3600">
                <a:solidFill>
                  <a:schemeClr val="tx1"/>
                </a:solidFill>
                <a:latin typeface="Franklin Gothic Demi" pitchFamily="34" charset="0"/>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r>
              <a:rPr lang="cy-GB" kern="0" dirty="0" smtClean="0"/>
              <a:t>Gofynion </a:t>
            </a:r>
            <a:r>
              <a:rPr lang="cy-GB" kern="0" dirty="0" err="1" smtClean="0"/>
              <a:t>Gyrrwyr</a:t>
            </a:r>
            <a:endParaRPr lang="cy-GB" kern="0" dirty="0"/>
          </a:p>
        </p:txBody>
      </p:sp>
    </p:spTree>
    <p:extLst>
      <p:ext uri="{BB962C8B-B14F-4D97-AF65-F5344CB8AC3E}">
        <p14:creationId xmlns:p14="http://schemas.microsoft.com/office/powerpoint/2010/main" val="30121225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b="1" dirty="0"/>
              <a:t>Minibuses (15 and 17 Seaters), </a:t>
            </a:r>
            <a:r>
              <a:rPr lang="en-GB" b="1" dirty="0" smtClean="0"/>
              <a:t>Van</a:t>
            </a:r>
            <a:br>
              <a:rPr lang="en-GB" b="1" dirty="0" smtClean="0"/>
            </a:br>
            <a:r>
              <a:rPr lang="en-GB" dirty="0"/>
              <a:t/>
            </a:r>
            <a:br>
              <a:rPr lang="en-GB" dirty="0"/>
            </a:br>
            <a:r>
              <a:rPr lang="en-GB" b="1" dirty="0"/>
              <a:t>Requirements: </a:t>
            </a:r>
            <a:r>
              <a:rPr lang="en-GB" dirty="0"/>
              <a:t>21yr + / 2 years driving experience / UK licence holders only</a:t>
            </a:r>
            <a:br>
              <a:rPr lang="en-GB" dirty="0"/>
            </a:br>
            <a:r>
              <a:rPr lang="en-GB" dirty="0" smtClean="0"/>
              <a:t/>
            </a:r>
            <a:br>
              <a:rPr lang="en-GB" dirty="0" smtClean="0"/>
            </a:br>
            <a:r>
              <a:rPr lang="en-GB" b="1" dirty="0" smtClean="0"/>
              <a:t>To </a:t>
            </a:r>
            <a:r>
              <a:rPr lang="en-GB" b="1" dirty="0"/>
              <a:t>drive </a:t>
            </a:r>
            <a:r>
              <a:rPr lang="en-GB" dirty="0"/>
              <a:t>SU Minibuses or the Van: </a:t>
            </a:r>
            <a:r>
              <a:rPr lang="en-GB" b="1" dirty="0">
                <a:solidFill>
                  <a:srgbClr val="00B050"/>
                </a:solidFill>
              </a:rPr>
              <a:t>1 ½ hr Theory Session + 1 hr Practical Session</a:t>
            </a:r>
            <a:r>
              <a:rPr lang="en-GB" dirty="0"/>
              <a:t/>
            </a:r>
            <a:br>
              <a:rPr lang="en-GB" dirty="0"/>
            </a:br>
            <a:endParaRPr lang="en-GB" dirty="0"/>
          </a:p>
          <a:p>
            <a:endParaRPr lang="en-GB" dirty="0"/>
          </a:p>
        </p:txBody>
      </p:sp>
      <p:sp>
        <p:nvSpPr>
          <p:cNvPr id="3" name="Content Placeholder 2"/>
          <p:cNvSpPr>
            <a:spLocks noGrp="1"/>
          </p:cNvSpPr>
          <p:nvPr>
            <p:ph sz="half" idx="2"/>
          </p:nvPr>
        </p:nvSpPr>
        <p:spPr/>
        <p:txBody>
          <a:bodyPr/>
          <a:lstStyle/>
          <a:p>
            <a:r>
              <a:rPr lang="cy-GB" b="1" dirty="0" smtClean="0"/>
              <a:t>Bysiau Mini (15 a 17 Sedd),    Fan</a:t>
            </a:r>
          </a:p>
          <a:p>
            <a:pPr marL="0" indent="0">
              <a:buNone/>
            </a:pPr>
            <a:r>
              <a:rPr lang="cy-GB" dirty="0"/>
              <a:t/>
            </a:r>
            <a:br>
              <a:rPr lang="cy-GB" dirty="0"/>
            </a:br>
            <a:r>
              <a:rPr lang="cy-GB" b="1" dirty="0"/>
              <a:t>Gofynion: </a:t>
            </a:r>
            <a:r>
              <a:rPr lang="cy-GB" dirty="0" smtClean="0"/>
              <a:t>21 </a:t>
            </a:r>
            <a:r>
              <a:rPr lang="cy-GB" dirty="0"/>
              <a:t>blwyddyn + / 1 blwyddyn profiad gyrru </a:t>
            </a:r>
            <a:r>
              <a:rPr lang="cy-GB" dirty="0" smtClean="0"/>
              <a:t>/ Deiliaid trwydded gyrru</a:t>
            </a:r>
          </a:p>
          <a:p>
            <a:pPr marL="0" indent="0">
              <a:buNone/>
            </a:pPr>
            <a:endParaRPr lang="cy-GB" dirty="0"/>
          </a:p>
          <a:p>
            <a:pPr marL="0" indent="0">
              <a:buNone/>
            </a:pPr>
            <a:r>
              <a:rPr lang="cy-GB" b="1" dirty="0"/>
              <a:t>I yrru </a:t>
            </a:r>
            <a:r>
              <a:rPr lang="cy-GB" dirty="0" smtClean="0"/>
              <a:t>Bysiau Mini yr Undeb neu’r Fan: </a:t>
            </a:r>
            <a:r>
              <a:rPr lang="cy-GB" b="1" dirty="0" smtClean="0">
                <a:solidFill>
                  <a:srgbClr val="00B050"/>
                </a:solidFill>
              </a:rPr>
              <a:t>Sesiwn Theori 1 ½ + Sesiwn Ymarferol 1 awr</a:t>
            </a:r>
            <a:r>
              <a:rPr lang="cy-GB" dirty="0"/>
              <a:t/>
            </a:r>
            <a:br>
              <a:rPr lang="cy-GB" dirty="0"/>
            </a:br>
            <a:endParaRPr lang="cy-GB" dirty="0"/>
          </a:p>
        </p:txBody>
      </p:sp>
      <p:sp>
        <p:nvSpPr>
          <p:cNvPr id="4" name="Title 3"/>
          <p:cNvSpPr>
            <a:spLocks noGrp="1"/>
          </p:cNvSpPr>
          <p:nvPr>
            <p:ph type="title"/>
          </p:nvPr>
        </p:nvSpPr>
        <p:spPr/>
        <p:txBody>
          <a:bodyPr/>
          <a:lstStyle/>
          <a:p>
            <a:r>
              <a:rPr lang="en-GB" dirty="0" smtClean="0"/>
              <a:t>Continued.			</a:t>
            </a:r>
            <a:r>
              <a:rPr lang="en-GB" dirty="0" err="1" smtClean="0"/>
              <a:t>Parhau</a:t>
            </a:r>
            <a:r>
              <a:rPr lang="en-GB" dirty="0" smtClean="0"/>
              <a:t>. </a:t>
            </a:r>
            <a:endParaRPr lang="en-GB" dirty="0"/>
          </a:p>
        </p:txBody>
      </p:sp>
    </p:spTree>
    <p:extLst>
      <p:ext uri="{BB962C8B-B14F-4D97-AF65-F5344CB8AC3E}">
        <p14:creationId xmlns:p14="http://schemas.microsoft.com/office/powerpoint/2010/main" val="15216325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Cost: </a:t>
            </a:r>
            <a:r>
              <a:rPr lang="en-GB" b="1" dirty="0"/>
              <a:t>£</a:t>
            </a:r>
            <a:r>
              <a:rPr lang="en-GB" b="1" dirty="0" smtClean="0"/>
              <a:t>35 </a:t>
            </a:r>
            <a:r>
              <a:rPr lang="en-GB" b="1" dirty="0"/>
              <a:t>per/person </a:t>
            </a:r>
            <a:r>
              <a:rPr lang="en-GB" dirty="0"/>
              <a:t>(charged to Club account) – can upgrade at no extra cost. </a:t>
            </a:r>
            <a:r>
              <a:rPr lang="en-GB" dirty="0" smtClean="0"/>
              <a:t/>
            </a:r>
            <a:br>
              <a:rPr lang="en-GB" dirty="0" smtClean="0"/>
            </a:br>
            <a:r>
              <a:rPr lang="en-GB" dirty="0" smtClean="0"/>
              <a:t/>
            </a:r>
            <a:br>
              <a:rPr lang="en-GB" dirty="0" smtClean="0"/>
            </a:br>
            <a:r>
              <a:rPr lang="en-GB" dirty="0" smtClean="0"/>
              <a:t>Upon </a:t>
            </a:r>
            <a:r>
              <a:rPr lang="en-GB" dirty="0"/>
              <a:t>completion of minibus theory + practical you will receive a MIDAS qualification. </a:t>
            </a:r>
          </a:p>
          <a:p>
            <a:endParaRPr lang="en-GB" dirty="0"/>
          </a:p>
        </p:txBody>
      </p:sp>
      <p:sp>
        <p:nvSpPr>
          <p:cNvPr id="3" name="Content Placeholder 2"/>
          <p:cNvSpPr>
            <a:spLocks noGrp="1"/>
          </p:cNvSpPr>
          <p:nvPr>
            <p:ph sz="half" idx="2"/>
          </p:nvPr>
        </p:nvSpPr>
        <p:spPr/>
        <p:txBody>
          <a:bodyPr/>
          <a:lstStyle/>
          <a:p>
            <a:r>
              <a:rPr lang="cy-GB" dirty="0" smtClean="0"/>
              <a:t>Cost: </a:t>
            </a:r>
            <a:r>
              <a:rPr lang="cy-GB" b="1" dirty="0" smtClean="0"/>
              <a:t>£35 y person                    </a:t>
            </a:r>
            <a:r>
              <a:rPr lang="cy-GB" dirty="0" smtClean="0"/>
              <a:t>(yn dod allan o gyfrif y Clwb) – gallu uwchraddio am ddim cost ychwanegol.</a:t>
            </a:r>
          </a:p>
          <a:p>
            <a:pPr marL="0" indent="0">
              <a:buNone/>
            </a:pPr>
            <a:r>
              <a:rPr lang="cy-GB" dirty="0" smtClean="0"/>
              <a:t>Ar ôl cwblhau theori a phrawf ymarferol bws mini byddwch yn derbyn cymhwyster MIDAS.</a:t>
            </a:r>
            <a:endParaRPr lang="cy-GB" dirty="0"/>
          </a:p>
        </p:txBody>
      </p:sp>
      <p:sp>
        <p:nvSpPr>
          <p:cNvPr id="4" name="Title 3"/>
          <p:cNvSpPr>
            <a:spLocks noGrp="1"/>
          </p:cNvSpPr>
          <p:nvPr>
            <p:ph type="title"/>
          </p:nvPr>
        </p:nvSpPr>
        <p:spPr/>
        <p:txBody>
          <a:bodyPr/>
          <a:lstStyle/>
          <a:p>
            <a:r>
              <a:rPr lang="en-GB" dirty="0" smtClean="0"/>
              <a:t>Costs				</a:t>
            </a:r>
            <a:r>
              <a:rPr lang="en-GB" dirty="0" err="1" smtClean="0"/>
              <a:t>Costau</a:t>
            </a:r>
            <a:endParaRPr lang="en-GB" dirty="0"/>
          </a:p>
        </p:txBody>
      </p:sp>
    </p:spTree>
    <p:extLst>
      <p:ext uri="{BB962C8B-B14F-4D97-AF65-F5344CB8AC3E}">
        <p14:creationId xmlns:p14="http://schemas.microsoft.com/office/powerpoint/2010/main" val="16370175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Mileage Charges        </a:t>
            </a:r>
            <a:r>
              <a:rPr lang="cy-GB" dirty="0" smtClean="0"/>
              <a:t>Taliadau Milltiroedd</a:t>
            </a:r>
            <a:endParaRPr lang="cy-GB" dirty="0"/>
          </a:p>
        </p:txBody>
      </p:sp>
      <p:sp>
        <p:nvSpPr>
          <p:cNvPr id="3" name="Content Placeholder 2"/>
          <p:cNvSpPr>
            <a:spLocks noGrp="1"/>
          </p:cNvSpPr>
          <p:nvPr>
            <p:ph idx="1"/>
          </p:nvPr>
        </p:nvSpPr>
        <p:spPr/>
        <p:txBody>
          <a:bodyPr/>
          <a:lstStyle/>
          <a:p>
            <a:pPr marL="0" indent="0">
              <a:buNone/>
            </a:pPr>
            <a:r>
              <a:rPr lang="en-GB" dirty="0">
                <a:hlinkClick r:id="rId2"/>
              </a:rPr>
              <a:t>https://www.cardiffstudents.com/activities/transport/mileage</a:t>
            </a:r>
            <a:r>
              <a:rPr lang="en-GB" dirty="0" smtClean="0">
                <a:hlinkClick r:id="rId2"/>
              </a:rPr>
              <a:t>/</a:t>
            </a:r>
            <a:r>
              <a:rPr lang="en-GB" dirty="0" smtClean="0"/>
              <a:t>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endParaRPr lang="en-GB" dirty="0"/>
          </a:p>
        </p:txBody>
      </p:sp>
      <p:pic>
        <p:nvPicPr>
          <p:cNvPr id="4" name="Picture 3"/>
          <p:cNvPicPr>
            <a:picLocks noChangeAspect="1"/>
          </p:cNvPicPr>
          <p:nvPr/>
        </p:nvPicPr>
        <p:blipFill>
          <a:blip r:embed="rId3"/>
          <a:stretch>
            <a:fillRect/>
          </a:stretch>
        </p:blipFill>
        <p:spPr>
          <a:xfrm>
            <a:off x="251520" y="2924944"/>
            <a:ext cx="6886575" cy="2533650"/>
          </a:xfrm>
          <a:prstGeom prst="rect">
            <a:avLst/>
          </a:prstGeom>
        </p:spPr>
      </p:pic>
    </p:spTree>
    <p:extLst>
      <p:ext uri="{BB962C8B-B14F-4D97-AF65-F5344CB8AC3E}">
        <p14:creationId xmlns:p14="http://schemas.microsoft.com/office/powerpoint/2010/main" val="294178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457200" indent="-457200">
              <a:buFont typeface="+mj-lt"/>
              <a:buAutoNum type="arabicPeriod"/>
            </a:pPr>
            <a:r>
              <a:rPr lang="en-GB" sz="1600" dirty="0" smtClean="0"/>
              <a:t>Register yourself as a driver through the </a:t>
            </a:r>
            <a:r>
              <a:rPr lang="en-GB" sz="1600" dirty="0"/>
              <a:t>Student Portal:</a:t>
            </a:r>
            <a:br>
              <a:rPr lang="en-GB" sz="1600" dirty="0"/>
            </a:br>
            <a:r>
              <a:rPr lang="en-GB" sz="1600" dirty="0">
                <a:hlinkClick r:id="rId2"/>
              </a:rPr>
              <a:t>https://portal.cardiffstudents.com</a:t>
            </a:r>
            <a:r>
              <a:rPr lang="en-GB" sz="1600" dirty="0" smtClean="0">
                <a:hlinkClick r:id="rId2"/>
              </a:rPr>
              <a:t>/</a:t>
            </a:r>
            <a:r>
              <a:rPr lang="en-GB" sz="1600" dirty="0" smtClean="0"/>
              <a:t> </a:t>
            </a:r>
            <a:endParaRPr lang="en-GB" sz="1600" dirty="0"/>
          </a:p>
          <a:p>
            <a:pPr marL="457200" indent="-457200">
              <a:buFont typeface="+mj-lt"/>
              <a:buAutoNum type="arabicPeriod"/>
            </a:pPr>
            <a:r>
              <a:rPr lang="en-GB" sz="1600" dirty="0" smtClean="0"/>
              <a:t>Sign up for minibus theory </a:t>
            </a:r>
            <a:r>
              <a:rPr lang="en-GB" sz="1600" dirty="0"/>
              <a:t>sessions online:</a:t>
            </a:r>
            <a:br>
              <a:rPr lang="en-GB" sz="1600" dirty="0"/>
            </a:br>
            <a:r>
              <a:rPr lang="en-GB" sz="1600" dirty="0">
                <a:hlinkClick r:id="rId3"/>
              </a:rPr>
              <a:t>https://www.cardiffstudents.com/activities/transport/tests</a:t>
            </a:r>
            <a:r>
              <a:rPr lang="en-GB" sz="1600" dirty="0" smtClean="0">
                <a:hlinkClick r:id="rId3"/>
              </a:rPr>
              <a:t>/</a:t>
            </a:r>
            <a:r>
              <a:rPr lang="en-GB" sz="1600" dirty="0" smtClean="0"/>
              <a:t> </a:t>
            </a:r>
            <a:br>
              <a:rPr lang="en-GB" sz="1600" dirty="0" smtClean="0"/>
            </a:br>
            <a:r>
              <a:rPr lang="en-GB" sz="1600" dirty="0" smtClean="0"/>
              <a:t>After the theory session you will be able to sign up for the practical session</a:t>
            </a:r>
          </a:p>
          <a:p>
            <a:pPr marL="457200" indent="-457200">
              <a:buFont typeface="+mj-lt"/>
              <a:buAutoNum type="arabicPeriod"/>
            </a:pPr>
            <a:r>
              <a:rPr lang="en-GB" sz="1600" dirty="0" smtClean="0"/>
              <a:t>Sign up for 9 seater practical sessions: </a:t>
            </a:r>
            <a:br>
              <a:rPr lang="en-GB" sz="1600" dirty="0" smtClean="0"/>
            </a:br>
            <a:r>
              <a:rPr lang="en-GB" sz="1600" dirty="0" smtClean="0"/>
              <a:t>In the Student’s Union, or, by contacting Alex on </a:t>
            </a:r>
            <a:r>
              <a:rPr lang="en-GB" sz="1600" dirty="0" smtClean="0">
                <a:hlinkClick r:id="rId4"/>
              </a:rPr>
              <a:t>SUTransport@Cardiff.ac.uk</a:t>
            </a:r>
            <a:r>
              <a:rPr lang="en-GB" sz="1600" dirty="0" smtClean="0"/>
              <a:t> / 02920 781406 </a:t>
            </a:r>
            <a:endParaRPr lang="en-GB" sz="1600" dirty="0"/>
          </a:p>
        </p:txBody>
      </p:sp>
      <p:sp>
        <p:nvSpPr>
          <p:cNvPr id="4" name="Content Placeholder 3"/>
          <p:cNvSpPr>
            <a:spLocks noGrp="1"/>
          </p:cNvSpPr>
          <p:nvPr>
            <p:ph sz="half" idx="2"/>
          </p:nvPr>
        </p:nvSpPr>
        <p:spPr>
          <a:xfrm>
            <a:off x="4674029" y="2160000"/>
            <a:ext cx="3642387" cy="4065315"/>
          </a:xfrm>
        </p:spPr>
        <p:txBody>
          <a:bodyPr/>
          <a:lstStyle/>
          <a:p>
            <a:pPr marL="0" indent="0">
              <a:buNone/>
            </a:pPr>
            <a:r>
              <a:rPr lang="cy-GB" sz="1600" dirty="0" smtClean="0"/>
              <a:t>1. Cofrestrwch eich hun fel gyrrwr drwy Porth y Myfyrwyr: </a:t>
            </a:r>
            <a:r>
              <a:rPr lang="en-GB" sz="1600" dirty="0">
                <a:hlinkClick r:id="rId2"/>
              </a:rPr>
              <a:t>https://portal.cardiffstudents.com/</a:t>
            </a:r>
            <a:r>
              <a:rPr lang="en-GB" sz="1600" dirty="0"/>
              <a:t> </a:t>
            </a:r>
          </a:p>
          <a:p>
            <a:pPr marL="0" indent="0">
              <a:buNone/>
            </a:pPr>
            <a:r>
              <a:rPr lang="cy-GB" sz="1600" dirty="0" smtClean="0"/>
              <a:t>2. Cofrestrwch ar gyfer sesiynau theori bysiau mini ar-lein:</a:t>
            </a:r>
            <a:r>
              <a:rPr lang="en-GB" sz="1600" dirty="0">
                <a:hlinkClick r:id="rId3"/>
              </a:rPr>
              <a:t> https://</a:t>
            </a:r>
            <a:r>
              <a:rPr lang="en-GB" sz="1600" dirty="0" smtClean="0">
                <a:hlinkClick r:id="rId3"/>
              </a:rPr>
              <a:t>www.cardiffstudents.com/activities/transport/tests</a:t>
            </a:r>
            <a:r>
              <a:rPr lang="en-GB" sz="1600" dirty="0">
                <a:hlinkClick r:id="rId3"/>
              </a:rPr>
              <a:t>/</a:t>
            </a:r>
            <a:r>
              <a:rPr lang="en-GB" sz="1600" dirty="0"/>
              <a:t> </a:t>
            </a:r>
            <a:endParaRPr lang="en-GB" sz="1600" dirty="0" smtClean="0"/>
          </a:p>
          <a:p>
            <a:pPr marL="0" indent="0">
              <a:buNone/>
            </a:pPr>
            <a:r>
              <a:rPr lang="cy-GB" sz="1600" dirty="0" smtClean="0"/>
              <a:t>Ar ôl y sesiwn theori fe fyddwch yn gallu cofrestru ar gyfer y sesiwn ymarferol</a:t>
            </a:r>
          </a:p>
          <a:p>
            <a:pPr marL="0" indent="0">
              <a:buNone/>
            </a:pPr>
            <a:r>
              <a:rPr lang="cy-GB" sz="1600" dirty="0" smtClean="0"/>
              <a:t>3. Cofrestrwch ar gyfer sesiwn ymarferol 9 sedd:</a:t>
            </a:r>
          </a:p>
          <a:p>
            <a:pPr marL="0" indent="0">
              <a:buNone/>
            </a:pPr>
            <a:r>
              <a:rPr lang="cy-GB" sz="1600" dirty="0" smtClean="0"/>
              <a:t>Yn Undeb y Myfyrwyr, neu drwy gysylltu â Alex ar </a:t>
            </a:r>
            <a:r>
              <a:rPr lang="en-GB" sz="1600" dirty="0">
                <a:hlinkClick r:id="rId4"/>
              </a:rPr>
              <a:t>SUTransport@Cardiff.ac.uk</a:t>
            </a:r>
            <a:r>
              <a:rPr lang="cy-GB" sz="1600" dirty="0" smtClean="0"/>
              <a:t> </a:t>
            </a:r>
            <a:r>
              <a:rPr lang="en-GB" sz="1600" dirty="0"/>
              <a:t>/ 02920 781406 </a:t>
            </a:r>
          </a:p>
          <a:p>
            <a:pPr marL="0" indent="0">
              <a:buNone/>
            </a:pPr>
            <a:endParaRPr lang="cy-GB" sz="1600" dirty="0"/>
          </a:p>
        </p:txBody>
      </p:sp>
      <p:sp>
        <p:nvSpPr>
          <p:cNvPr id="2" name="Title 1"/>
          <p:cNvSpPr>
            <a:spLocks noGrp="1"/>
          </p:cNvSpPr>
          <p:nvPr>
            <p:ph type="title"/>
          </p:nvPr>
        </p:nvSpPr>
        <p:spPr>
          <a:xfrm>
            <a:off x="251520" y="764704"/>
            <a:ext cx="3740224" cy="1368280"/>
          </a:xfrm>
        </p:spPr>
        <p:txBody>
          <a:bodyPr/>
          <a:lstStyle/>
          <a:p>
            <a:r>
              <a:rPr lang="en-GB" sz="3200" dirty="0" smtClean="0"/>
              <a:t>Driver Registration </a:t>
            </a:r>
            <a:br>
              <a:rPr lang="en-GB" sz="3200" dirty="0" smtClean="0"/>
            </a:br>
            <a:r>
              <a:rPr lang="en-GB" sz="3200" dirty="0" smtClean="0"/>
              <a:t>and Sign-Ups</a:t>
            </a:r>
            <a:endParaRPr lang="en-GB" sz="3200" dirty="0"/>
          </a:p>
        </p:txBody>
      </p:sp>
      <p:sp>
        <p:nvSpPr>
          <p:cNvPr id="5" name="Title 1"/>
          <p:cNvSpPr txBox="1">
            <a:spLocks/>
          </p:cNvSpPr>
          <p:nvPr/>
        </p:nvSpPr>
        <p:spPr>
          <a:xfrm>
            <a:off x="4644008" y="908720"/>
            <a:ext cx="3740224" cy="792088"/>
          </a:xfrm>
          <a:prstGeom prst="rect">
            <a:avLst/>
          </a:prstGeom>
        </p:spPr>
        <p:txBody>
          <a:bodyPr/>
          <a:lstStyle>
            <a:lvl1pPr algn="l" rtl="0" eaLnBrk="1" fontAlgn="base" hangingPunct="1">
              <a:spcBef>
                <a:spcPct val="0"/>
              </a:spcBef>
              <a:spcAft>
                <a:spcPct val="0"/>
              </a:spcAft>
              <a:defRPr sz="3600">
                <a:solidFill>
                  <a:schemeClr val="tx1"/>
                </a:solidFill>
                <a:latin typeface="Franklin Gothic Demi" pitchFamily="34" charset="0"/>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r>
              <a:rPr lang="cy-GB" sz="3200" kern="0" dirty="0" smtClean="0"/>
              <a:t>Cofrestru Gyrwyr</a:t>
            </a:r>
            <a:endParaRPr lang="cy-GB" sz="3200" kern="0" dirty="0"/>
          </a:p>
        </p:txBody>
      </p:sp>
    </p:spTree>
    <p:extLst>
      <p:ext uri="{BB962C8B-B14F-4D97-AF65-F5344CB8AC3E}">
        <p14:creationId xmlns:p14="http://schemas.microsoft.com/office/powerpoint/2010/main" val="33069514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457200" indent="-457200">
              <a:buFont typeface="+mj-lt"/>
              <a:buAutoNum type="arabicPeriod"/>
            </a:pPr>
            <a:r>
              <a:rPr lang="en-GB" sz="1800" dirty="0" smtClean="0"/>
              <a:t>Online via the Student Portal (calendar view available)</a:t>
            </a:r>
          </a:p>
          <a:p>
            <a:pPr marL="457200" indent="-457200">
              <a:buFont typeface="+mj-lt"/>
              <a:buAutoNum type="arabicPeriod"/>
            </a:pPr>
            <a:r>
              <a:rPr lang="en-GB" sz="1800" dirty="0" smtClean="0"/>
              <a:t>Calling into the Student’s Union (3</a:t>
            </a:r>
            <a:r>
              <a:rPr lang="en-GB" sz="1800" baseline="30000" dirty="0" smtClean="0"/>
              <a:t>rd</a:t>
            </a:r>
            <a:r>
              <a:rPr lang="en-GB" sz="1800" dirty="0" smtClean="0"/>
              <a:t> Floor)</a:t>
            </a:r>
          </a:p>
          <a:p>
            <a:pPr marL="457200" indent="-457200">
              <a:buFont typeface="+mj-lt"/>
              <a:buAutoNum type="arabicPeriod"/>
            </a:pPr>
            <a:r>
              <a:rPr lang="en-GB" sz="1800" dirty="0" smtClean="0"/>
              <a:t>Via Cardiff </a:t>
            </a:r>
            <a:r>
              <a:rPr lang="en-GB" sz="1800" dirty="0"/>
              <a:t>Students website form: </a:t>
            </a:r>
            <a:br>
              <a:rPr lang="en-GB" sz="1800" dirty="0"/>
            </a:br>
            <a:r>
              <a:rPr lang="en-GB" sz="1800" dirty="0">
                <a:hlinkClick r:id="rId2"/>
              </a:rPr>
              <a:t>https://www.cardiffstudents.com/activities/transport/booking</a:t>
            </a:r>
            <a:r>
              <a:rPr lang="en-GB" sz="1800" dirty="0" smtClean="0">
                <a:hlinkClick r:id="rId2"/>
              </a:rPr>
              <a:t>/</a:t>
            </a:r>
            <a:r>
              <a:rPr lang="en-GB" sz="1800" dirty="0" smtClean="0"/>
              <a:t> </a:t>
            </a:r>
            <a:br>
              <a:rPr lang="en-GB" sz="1800" dirty="0" smtClean="0"/>
            </a:br>
            <a:endParaRPr lang="en-GB" sz="1800" dirty="0" smtClean="0"/>
          </a:p>
          <a:p>
            <a:pPr marL="0" indent="0">
              <a:buNone/>
            </a:pPr>
            <a:r>
              <a:rPr lang="en-GB" sz="1800" b="1" dirty="0" smtClean="0"/>
              <a:t>For coach bookings:</a:t>
            </a:r>
            <a:r>
              <a:rPr lang="en-GB" sz="1800" dirty="0" smtClean="0"/>
              <a:t/>
            </a:r>
            <a:br>
              <a:rPr lang="en-GB" sz="1800" dirty="0" smtClean="0"/>
            </a:br>
            <a:r>
              <a:rPr lang="en-GB" sz="1800" dirty="0" smtClean="0"/>
              <a:t>Advisable to book through the SU Transport department as we have good working relations with Mainline and other coach companies. </a:t>
            </a:r>
            <a:endParaRPr lang="en-GB" sz="1800" dirty="0"/>
          </a:p>
        </p:txBody>
      </p:sp>
      <p:sp>
        <p:nvSpPr>
          <p:cNvPr id="4" name="Content Placeholder 3"/>
          <p:cNvSpPr>
            <a:spLocks noGrp="1"/>
          </p:cNvSpPr>
          <p:nvPr>
            <p:ph sz="half" idx="2"/>
          </p:nvPr>
        </p:nvSpPr>
        <p:spPr>
          <a:xfrm>
            <a:off x="4572000" y="2160000"/>
            <a:ext cx="4320480" cy="4065315"/>
          </a:xfrm>
        </p:spPr>
        <p:txBody>
          <a:bodyPr/>
          <a:lstStyle/>
          <a:p>
            <a:pPr marL="0" indent="0">
              <a:buNone/>
            </a:pPr>
            <a:r>
              <a:rPr lang="cy-GB" sz="1800" dirty="0" smtClean="0"/>
              <a:t>1. Ar-lein drwy Porth Myfyrwyr (golwg calendr ar gael)</a:t>
            </a:r>
          </a:p>
          <a:p>
            <a:pPr marL="0" indent="0">
              <a:buNone/>
            </a:pPr>
            <a:r>
              <a:rPr lang="cy-GB" sz="1800" dirty="0" smtClean="0"/>
              <a:t>2. Galw heibio Undeb y Myfyrwyr (3ydd llawr)</a:t>
            </a:r>
          </a:p>
          <a:p>
            <a:pPr marL="0" indent="0">
              <a:buNone/>
            </a:pPr>
            <a:r>
              <a:rPr lang="cy-GB" sz="1800" dirty="0" smtClean="0"/>
              <a:t>3. Drwy ffurflen gwefan Cardiff </a:t>
            </a:r>
            <a:r>
              <a:rPr lang="cy-GB" sz="1800" dirty="0" err="1" smtClean="0"/>
              <a:t>Students</a:t>
            </a:r>
            <a:r>
              <a:rPr lang="cy-GB" sz="1800" dirty="0" smtClean="0"/>
              <a:t>:</a:t>
            </a:r>
            <a:r>
              <a:rPr lang="en-GB" sz="1800" dirty="0">
                <a:hlinkClick r:id="rId2"/>
              </a:rPr>
              <a:t> https://</a:t>
            </a:r>
            <a:r>
              <a:rPr lang="en-GB" sz="1800" dirty="0" smtClean="0">
                <a:hlinkClick r:id="rId2"/>
              </a:rPr>
              <a:t>www.cardiffstudents.com/activities/transport/booking/</a:t>
            </a:r>
            <a:r>
              <a:rPr lang="en-GB" sz="1800" dirty="0" smtClean="0"/>
              <a:t> </a:t>
            </a:r>
          </a:p>
          <a:p>
            <a:pPr marL="0" indent="0">
              <a:buNone/>
            </a:pPr>
            <a:endParaRPr lang="cy-GB" sz="1800" b="1" dirty="0" smtClean="0"/>
          </a:p>
          <a:p>
            <a:pPr marL="0" indent="0">
              <a:buNone/>
            </a:pPr>
            <a:endParaRPr lang="cy-GB" sz="1800" b="1" dirty="0"/>
          </a:p>
          <a:p>
            <a:pPr marL="0" indent="0">
              <a:buNone/>
            </a:pPr>
            <a:r>
              <a:rPr lang="cy-GB" sz="1800" b="1" dirty="0" smtClean="0"/>
              <a:t>Ar gyfer llogi bysiau:</a:t>
            </a:r>
            <a:r>
              <a:rPr lang="cy-GB" sz="1800" dirty="0" smtClean="0"/>
              <a:t/>
            </a:r>
            <a:br>
              <a:rPr lang="cy-GB" sz="1800" dirty="0" smtClean="0"/>
            </a:br>
            <a:r>
              <a:rPr lang="cy-GB" sz="1800" dirty="0" smtClean="0"/>
              <a:t>Gwell archebu drwy adran Drafnidiaeth yr Undeb gan bod gennym gysylltiadau gyda </a:t>
            </a:r>
            <a:r>
              <a:rPr lang="cy-GB" sz="1800" dirty="0" err="1" smtClean="0"/>
              <a:t>Mainline</a:t>
            </a:r>
            <a:r>
              <a:rPr lang="cy-GB" sz="1800" dirty="0" smtClean="0"/>
              <a:t> a gwmnïau bysiau eraill. </a:t>
            </a:r>
          </a:p>
          <a:p>
            <a:pPr marL="0" indent="0">
              <a:buNone/>
            </a:pPr>
            <a:endParaRPr lang="cy-GB" dirty="0"/>
          </a:p>
        </p:txBody>
      </p:sp>
      <p:sp>
        <p:nvSpPr>
          <p:cNvPr id="2" name="Title 1"/>
          <p:cNvSpPr>
            <a:spLocks noGrp="1"/>
          </p:cNvSpPr>
          <p:nvPr>
            <p:ph type="title"/>
          </p:nvPr>
        </p:nvSpPr>
        <p:spPr>
          <a:xfrm>
            <a:off x="251520" y="1134000"/>
            <a:ext cx="8640960" cy="998984"/>
          </a:xfrm>
        </p:spPr>
        <p:txBody>
          <a:bodyPr/>
          <a:lstStyle/>
          <a:p>
            <a:r>
              <a:rPr lang="en-GB" dirty="0" smtClean="0"/>
              <a:t>Vehicle Bookings         </a:t>
            </a:r>
            <a:r>
              <a:rPr lang="cy-GB" dirty="0" smtClean="0"/>
              <a:t>Llogi Cerbydau</a:t>
            </a:r>
            <a:endParaRPr lang="cy-GB" dirty="0"/>
          </a:p>
        </p:txBody>
      </p:sp>
    </p:spTree>
    <p:extLst>
      <p:ext uri="{BB962C8B-B14F-4D97-AF65-F5344CB8AC3E}">
        <p14:creationId xmlns:p14="http://schemas.microsoft.com/office/powerpoint/2010/main" val="113234031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51520" y="2160000"/>
            <a:ext cx="8496944" cy="3921299"/>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buFontTx/>
              <a:buNone/>
            </a:pPr>
            <a:r>
              <a:rPr lang="en-GB" kern="0" smtClean="0"/>
              <a:t/>
            </a:r>
            <a:br>
              <a:rPr lang="en-GB" kern="0" smtClean="0"/>
            </a:br>
            <a:r>
              <a:rPr lang="en-GB" kern="0" smtClean="0"/>
              <a:t/>
            </a:r>
            <a:br>
              <a:rPr lang="en-GB" kern="0" smtClean="0"/>
            </a:br>
            <a:r>
              <a:rPr lang="en-GB" kern="0" smtClean="0"/>
              <a:t/>
            </a:r>
            <a:br>
              <a:rPr lang="en-GB" kern="0" smtClean="0"/>
            </a:br>
            <a:r>
              <a:rPr lang="en-GB" kern="0" smtClean="0"/>
              <a:t/>
            </a:r>
            <a:br>
              <a:rPr lang="en-GB" kern="0" smtClean="0"/>
            </a:br>
            <a:endParaRPr lang="en-GB" kern="0" dirty="0"/>
          </a:p>
        </p:txBody>
      </p:sp>
      <p:sp>
        <p:nvSpPr>
          <p:cNvPr id="8" name="Rectangle 7"/>
          <p:cNvSpPr/>
          <p:nvPr/>
        </p:nvSpPr>
        <p:spPr>
          <a:xfrm>
            <a:off x="2339752" y="1628800"/>
            <a:ext cx="4824536" cy="3477875"/>
          </a:xfrm>
          <a:prstGeom prst="rect">
            <a:avLst/>
          </a:prstGeom>
        </p:spPr>
        <p:txBody>
          <a:bodyPr wrap="square">
            <a:spAutoFit/>
          </a:bodyPr>
          <a:lstStyle/>
          <a:p>
            <a:pPr algn="ctr"/>
            <a:r>
              <a:rPr lang="en-GB" sz="4400" dirty="0"/>
              <a:t/>
            </a:r>
            <a:br>
              <a:rPr lang="en-GB" sz="4400" dirty="0"/>
            </a:br>
            <a:r>
              <a:rPr lang="en-GB" sz="4400" dirty="0" err="1">
                <a:latin typeface="Franklin Gothic Demi" panose="020B0703020102020204" pitchFamily="34" charset="0"/>
              </a:rPr>
              <a:t>Iechyd</a:t>
            </a:r>
            <a:r>
              <a:rPr lang="en-GB" sz="4400" b="1" dirty="0">
                <a:latin typeface="+mn-lt"/>
              </a:rPr>
              <a:t> a </a:t>
            </a:r>
            <a:r>
              <a:rPr lang="en-GB" sz="4400" b="1" dirty="0" err="1">
                <a:latin typeface="+mn-lt"/>
              </a:rPr>
              <a:t>diogelwch</a:t>
            </a:r>
            <a:endParaRPr lang="en-GB" sz="4400" b="1" dirty="0" smtClean="0">
              <a:latin typeface="+mn-lt"/>
            </a:endParaRPr>
          </a:p>
          <a:p>
            <a:pPr algn="ctr"/>
            <a:endParaRPr lang="en-GB" sz="4400" dirty="0" smtClean="0">
              <a:latin typeface="Franklin Gothic Demi" panose="020B0703020102020204" pitchFamily="34" charset="0"/>
            </a:endParaRPr>
          </a:p>
          <a:p>
            <a:pPr algn="ctr"/>
            <a:r>
              <a:rPr lang="en-GB" sz="4400" dirty="0" smtClean="0">
                <a:latin typeface="Franklin Gothic Demi" panose="020B0703020102020204" pitchFamily="34" charset="0"/>
              </a:rPr>
              <a:t>Health </a:t>
            </a:r>
            <a:r>
              <a:rPr lang="en-GB" sz="4400" dirty="0">
                <a:latin typeface="Franklin Gothic Demi" panose="020B0703020102020204" pitchFamily="34" charset="0"/>
              </a:rPr>
              <a:t>and Safety </a:t>
            </a:r>
            <a:endParaRPr lang="en-GB" sz="4400" dirty="0" smtClean="0">
              <a:latin typeface="Franklin Gothic Demi" panose="020B0703020102020204" pitchFamily="34" charset="0"/>
            </a:endParaRPr>
          </a:p>
          <a:p>
            <a:endParaRPr lang="en-GB" sz="4400" dirty="0">
              <a:latin typeface="Franklin Gothic Demi" panose="020B0703020102020204" pitchFamily="34" charset="0"/>
            </a:endParaRPr>
          </a:p>
        </p:txBody>
      </p:sp>
    </p:spTree>
    <p:extLst>
      <p:ext uri="{BB962C8B-B14F-4D97-AF65-F5344CB8AC3E}">
        <p14:creationId xmlns:p14="http://schemas.microsoft.com/office/powerpoint/2010/main" val="1588117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r>
              <a:rPr lang="en-GB" sz="1800" dirty="0" smtClean="0"/>
              <a:t>As an elected committee member of your society you have a moral and legal obligation to ensure the safety or well-being of society members.</a:t>
            </a:r>
          </a:p>
          <a:p>
            <a:r>
              <a:rPr lang="en-GB" sz="1800" dirty="0" smtClean="0"/>
              <a:t>On official </a:t>
            </a:r>
            <a:r>
              <a:rPr lang="en-GB" sz="1800" dirty="0" err="1" smtClean="0"/>
              <a:t>sociaty</a:t>
            </a:r>
            <a:r>
              <a:rPr lang="en-GB" sz="1800" dirty="0" smtClean="0"/>
              <a:t> activity this obligation is supported by the AU/Guild insurance that all members are covered under.</a:t>
            </a:r>
          </a:p>
          <a:p>
            <a:r>
              <a:rPr lang="en-GB" sz="1800" dirty="0" smtClean="0"/>
              <a:t>The insurance cover is the Elite coverage for sports clubs supplied by </a:t>
            </a:r>
            <a:r>
              <a:rPr lang="en-GB" sz="1800" dirty="0" err="1" smtClean="0"/>
              <a:t>Endsleigh</a:t>
            </a:r>
            <a:r>
              <a:rPr lang="en-GB" sz="1800" dirty="0" smtClean="0"/>
              <a:t> insurance.</a:t>
            </a:r>
          </a:p>
          <a:p>
            <a:r>
              <a:rPr lang="en-GB" sz="1800" dirty="0" smtClean="0"/>
              <a:t>Break down of cover can be requested.</a:t>
            </a:r>
            <a:endParaRPr lang="en-GB" sz="1800" dirty="0"/>
          </a:p>
        </p:txBody>
      </p:sp>
      <p:sp>
        <p:nvSpPr>
          <p:cNvPr id="5" name="Content Placeholder 4"/>
          <p:cNvSpPr>
            <a:spLocks noGrp="1"/>
          </p:cNvSpPr>
          <p:nvPr>
            <p:ph sz="half" idx="2"/>
          </p:nvPr>
        </p:nvSpPr>
        <p:spPr/>
        <p:txBody>
          <a:bodyPr/>
          <a:lstStyle/>
          <a:p>
            <a:r>
              <a:rPr lang="en-GB" sz="1800" dirty="0" err="1" smtClean="0"/>
              <a:t>Fel</a:t>
            </a:r>
            <a:r>
              <a:rPr lang="en-GB" sz="1800" dirty="0" smtClean="0"/>
              <a:t> </a:t>
            </a:r>
            <a:r>
              <a:rPr lang="en-GB" sz="1800" dirty="0" err="1"/>
              <a:t>aelod</a:t>
            </a:r>
            <a:r>
              <a:rPr lang="en-GB" sz="1800" dirty="0"/>
              <a:t> </a:t>
            </a:r>
            <a:r>
              <a:rPr lang="en-GB" sz="1800" dirty="0" err="1"/>
              <a:t>pwyllgor</a:t>
            </a:r>
            <a:r>
              <a:rPr lang="en-GB" sz="1800" dirty="0"/>
              <a:t> </a:t>
            </a:r>
            <a:r>
              <a:rPr lang="en-GB" sz="1800" dirty="0" err="1"/>
              <a:t>etholedig</a:t>
            </a:r>
            <a:r>
              <a:rPr lang="en-GB" sz="1800" dirty="0"/>
              <a:t> </a:t>
            </a:r>
            <a:r>
              <a:rPr lang="en-GB" sz="1800" dirty="0" err="1"/>
              <a:t>o'ch</a:t>
            </a:r>
            <a:r>
              <a:rPr lang="en-GB" sz="1800" dirty="0"/>
              <a:t> </a:t>
            </a:r>
            <a:r>
              <a:rPr lang="en-GB" sz="1800" dirty="0" err="1"/>
              <a:t>clwb</a:t>
            </a:r>
            <a:r>
              <a:rPr lang="en-GB" sz="1800" dirty="0"/>
              <a:t> </a:t>
            </a:r>
            <a:r>
              <a:rPr lang="en-GB" sz="1800" dirty="0" err="1"/>
              <a:t>mae</a:t>
            </a:r>
            <a:r>
              <a:rPr lang="en-GB" sz="1800" dirty="0"/>
              <a:t> </a:t>
            </a:r>
            <a:r>
              <a:rPr lang="en-GB" sz="1800" dirty="0" err="1"/>
              <a:t>gennych</a:t>
            </a:r>
            <a:r>
              <a:rPr lang="en-GB" sz="1800" dirty="0"/>
              <a:t> </a:t>
            </a:r>
            <a:r>
              <a:rPr lang="en-GB" sz="1800" dirty="0" err="1"/>
              <a:t>rwymedigaeth</a:t>
            </a:r>
            <a:r>
              <a:rPr lang="en-GB" sz="1800" dirty="0"/>
              <a:t> </a:t>
            </a:r>
            <a:r>
              <a:rPr lang="en-GB" sz="1800" dirty="0" err="1"/>
              <a:t>foesol</a:t>
            </a:r>
            <a:r>
              <a:rPr lang="en-GB" sz="1800" dirty="0"/>
              <a:t> a </a:t>
            </a:r>
            <a:r>
              <a:rPr lang="en-GB" sz="1800" dirty="0" err="1"/>
              <a:t>chyfreithiol</a:t>
            </a:r>
            <a:r>
              <a:rPr lang="en-GB" sz="1800" dirty="0"/>
              <a:t> </a:t>
            </a:r>
            <a:r>
              <a:rPr lang="en-GB" sz="1800" dirty="0" err="1"/>
              <a:t>i</a:t>
            </a:r>
            <a:r>
              <a:rPr lang="en-GB" sz="1800" dirty="0"/>
              <a:t> </a:t>
            </a:r>
            <a:r>
              <a:rPr lang="en-GB" sz="1800" dirty="0" err="1"/>
              <a:t>sicrhau</a:t>
            </a:r>
            <a:r>
              <a:rPr lang="en-GB" sz="1800" dirty="0"/>
              <a:t> </a:t>
            </a:r>
            <a:r>
              <a:rPr lang="en-GB" sz="1800" dirty="0" err="1"/>
              <a:t>d</a:t>
            </a:r>
            <a:r>
              <a:rPr lang="en-GB" sz="1800" dirty="0" err="1" smtClean="0"/>
              <a:t>iogelwch</a:t>
            </a:r>
            <a:r>
              <a:rPr lang="en-GB" sz="1800" dirty="0" smtClean="0"/>
              <a:t> </a:t>
            </a:r>
            <a:r>
              <a:rPr lang="en-GB" sz="1800" dirty="0"/>
              <a:t>a</a:t>
            </a:r>
            <a:r>
              <a:rPr lang="en-GB" sz="1800" dirty="0" smtClean="0"/>
              <a:t> les </a:t>
            </a:r>
            <a:r>
              <a:rPr lang="en-GB" sz="1800" dirty="0" err="1" smtClean="0"/>
              <a:t>aelodau'r</a:t>
            </a:r>
            <a:r>
              <a:rPr lang="en-GB" sz="1800" dirty="0" smtClean="0"/>
              <a:t> </a:t>
            </a:r>
            <a:r>
              <a:rPr lang="en-GB" sz="1800" dirty="0" err="1"/>
              <a:t>clwb</a:t>
            </a:r>
            <a:r>
              <a:rPr lang="en-GB" sz="1800" dirty="0" smtClean="0"/>
              <a:t>.</a:t>
            </a:r>
          </a:p>
          <a:p>
            <a:r>
              <a:rPr lang="en-GB" sz="1800" dirty="0" err="1" smtClean="0"/>
              <a:t>Ar</a:t>
            </a:r>
            <a:r>
              <a:rPr lang="en-GB" sz="1800" dirty="0" smtClean="0"/>
              <a:t> </a:t>
            </a:r>
            <a:r>
              <a:rPr lang="en-GB" sz="1800" dirty="0" err="1"/>
              <a:t>weithgaredd</a:t>
            </a:r>
            <a:r>
              <a:rPr lang="en-GB" sz="1800" dirty="0"/>
              <a:t> </a:t>
            </a:r>
            <a:r>
              <a:rPr lang="en-GB" sz="1800" dirty="0" err="1"/>
              <a:t>clwb</a:t>
            </a:r>
            <a:r>
              <a:rPr lang="en-GB" sz="1800" dirty="0"/>
              <a:t> </a:t>
            </a:r>
            <a:r>
              <a:rPr lang="en-GB" sz="1800" dirty="0" err="1"/>
              <a:t>swyddogol</a:t>
            </a:r>
            <a:r>
              <a:rPr lang="en-GB" sz="1800" dirty="0"/>
              <a:t>, </a:t>
            </a:r>
            <a:r>
              <a:rPr lang="en-GB" sz="1800" dirty="0" err="1"/>
              <a:t>cefnogir</a:t>
            </a:r>
            <a:r>
              <a:rPr lang="en-GB" sz="1800" dirty="0"/>
              <a:t> </a:t>
            </a:r>
            <a:r>
              <a:rPr lang="en-GB" sz="1800" dirty="0" err="1"/>
              <a:t>yr</a:t>
            </a:r>
            <a:r>
              <a:rPr lang="en-GB" sz="1800" dirty="0"/>
              <a:t> </a:t>
            </a:r>
            <a:r>
              <a:rPr lang="en-GB" sz="1800" dirty="0" err="1"/>
              <a:t>ymrwymiad</a:t>
            </a:r>
            <a:r>
              <a:rPr lang="en-GB" sz="1800" dirty="0"/>
              <a:t> </a:t>
            </a:r>
            <a:r>
              <a:rPr lang="en-GB" sz="1800" dirty="0" err="1"/>
              <a:t>hwn</a:t>
            </a:r>
            <a:r>
              <a:rPr lang="en-GB" sz="1800" dirty="0"/>
              <a:t> </a:t>
            </a:r>
            <a:r>
              <a:rPr lang="en-GB" sz="1800" dirty="0" err="1"/>
              <a:t>gan</a:t>
            </a:r>
            <a:r>
              <a:rPr lang="en-GB" sz="1800" dirty="0"/>
              <a:t> </a:t>
            </a:r>
            <a:r>
              <a:rPr lang="en-GB" sz="1800" dirty="0" err="1"/>
              <a:t>yswiriant</a:t>
            </a:r>
            <a:r>
              <a:rPr lang="en-GB" sz="1800" dirty="0"/>
              <a:t> </a:t>
            </a:r>
            <a:r>
              <a:rPr lang="en-GB" sz="1800" dirty="0" smtClean="0"/>
              <a:t>UA y </a:t>
            </a:r>
            <a:r>
              <a:rPr lang="en-GB" sz="1800" dirty="0" err="1"/>
              <a:t>mae'r</a:t>
            </a:r>
            <a:r>
              <a:rPr lang="en-GB" sz="1800" dirty="0"/>
              <a:t> </a:t>
            </a:r>
            <a:r>
              <a:rPr lang="en-GB" sz="1800" dirty="0" err="1"/>
              <a:t>holl</a:t>
            </a:r>
            <a:r>
              <a:rPr lang="en-GB" sz="1800" dirty="0"/>
              <a:t> </a:t>
            </a:r>
            <a:r>
              <a:rPr lang="en-GB" sz="1800" dirty="0" err="1"/>
              <a:t>aelodau</a:t>
            </a:r>
            <a:r>
              <a:rPr lang="en-GB" sz="1800" dirty="0"/>
              <a:t> </a:t>
            </a:r>
            <a:r>
              <a:rPr lang="en-GB" sz="1800" dirty="0" err="1" smtClean="0"/>
              <a:t>yn</a:t>
            </a:r>
            <a:r>
              <a:rPr lang="en-GB" sz="1800" dirty="0" smtClean="0"/>
              <a:t> </a:t>
            </a:r>
            <a:r>
              <a:rPr lang="en-GB" sz="1800" dirty="0" err="1" smtClean="0"/>
              <a:t>cael</a:t>
            </a:r>
            <a:r>
              <a:rPr lang="en-GB" sz="1800" dirty="0" smtClean="0"/>
              <a:t> </a:t>
            </a:r>
            <a:r>
              <a:rPr lang="en-GB" sz="1800" dirty="0" err="1" smtClean="0"/>
              <a:t>ei</a:t>
            </a:r>
            <a:r>
              <a:rPr lang="en-GB" sz="1800" dirty="0" smtClean="0"/>
              <a:t> </a:t>
            </a:r>
            <a:r>
              <a:rPr lang="en-GB" sz="1800" dirty="0" err="1" smtClean="0"/>
              <a:t>gwmpasu</a:t>
            </a:r>
            <a:r>
              <a:rPr lang="en-GB" sz="1800" dirty="0" smtClean="0"/>
              <a:t>.</a:t>
            </a:r>
          </a:p>
          <a:p>
            <a:r>
              <a:rPr lang="en-GB" sz="1800" dirty="0" smtClean="0"/>
              <a:t>Y </a:t>
            </a:r>
            <a:r>
              <a:rPr lang="en-GB" sz="1800" dirty="0" err="1"/>
              <a:t>clawr</a:t>
            </a:r>
            <a:r>
              <a:rPr lang="en-GB" sz="1800" dirty="0"/>
              <a:t> </a:t>
            </a:r>
            <a:r>
              <a:rPr lang="en-GB" sz="1800" dirty="0" err="1"/>
              <a:t>yswiriant</a:t>
            </a:r>
            <a:r>
              <a:rPr lang="en-GB" sz="1800" dirty="0"/>
              <a:t> </a:t>
            </a:r>
            <a:r>
              <a:rPr lang="en-GB" sz="1800" dirty="0" err="1"/>
              <a:t>yw'r</a:t>
            </a:r>
            <a:r>
              <a:rPr lang="en-GB" sz="1800" dirty="0"/>
              <a:t> </a:t>
            </a:r>
            <a:r>
              <a:rPr lang="en-GB" sz="1800" dirty="0" err="1"/>
              <a:t>sylw</a:t>
            </a:r>
            <a:r>
              <a:rPr lang="en-GB" sz="1800" dirty="0"/>
              <a:t> Elite </a:t>
            </a:r>
            <a:r>
              <a:rPr lang="en-GB" sz="1800" dirty="0" err="1"/>
              <a:t>ar</a:t>
            </a:r>
            <a:r>
              <a:rPr lang="en-GB" sz="1800" dirty="0"/>
              <a:t> </a:t>
            </a:r>
            <a:r>
              <a:rPr lang="en-GB" sz="1800" dirty="0" err="1"/>
              <a:t>gyfer</a:t>
            </a:r>
            <a:r>
              <a:rPr lang="en-GB" sz="1800" dirty="0"/>
              <a:t> </a:t>
            </a:r>
            <a:r>
              <a:rPr lang="en-GB" sz="1800" dirty="0" err="1"/>
              <a:t>clybiau</a:t>
            </a:r>
            <a:r>
              <a:rPr lang="en-GB" sz="1800" dirty="0"/>
              <a:t> </a:t>
            </a:r>
            <a:r>
              <a:rPr lang="en-GB" sz="1800" dirty="0" err="1"/>
              <a:t>chwaraeon</a:t>
            </a:r>
            <a:r>
              <a:rPr lang="en-GB" sz="1800" dirty="0"/>
              <a:t> a </a:t>
            </a:r>
            <a:r>
              <a:rPr lang="en-GB" sz="1800" dirty="0" err="1"/>
              <a:t>ddarperir</a:t>
            </a:r>
            <a:r>
              <a:rPr lang="en-GB" sz="1800" dirty="0"/>
              <a:t> </a:t>
            </a:r>
            <a:r>
              <a:rPr lang="en-GB" sz="1800" dirty="0" err="1"/>
              <a:t>gan</a:t>
            </a:r>
            <a:r>
              <a:rPr lang="en-GB" sz="1800" dirty="0"/>
              <a:t> </a:t>
            </a:r>
            <a:r>
              <a:rPr lang="en-GB" sz="1800" dirty="0" err="1"/>
              <a:t>yswiriant</a:t>
            </a:r>
            <a:r>
              <a:rPr lang="en-GB" sz="1800" dirty="0"/>
              <a:t> </a:t>
            </a:r>
            <a:r>
              <a:rPr lang="en-GB" sz="1800" dirty="0" err="1" smtClean="0"/>
              <a:t>Endsleigh</a:t>
            </a:r>
            <a:r>
              <a:rPr lang="en-GB" sz="1800" dirty="0" smtClean="0"/>
              <a:t>.</a:t>
            </a:r>
          </a:p>
          <a:p>
            <a:r>
              <a:rPr lang="en-GB" sz="1800" dirty="0" err="1"/>
              <a:t>Gellir</a:t>
            </a:r>
            <a:r>
              <a:rPr lang="en-GB" sz="1800" dirty="0"/>
              <a:t> </a:t>
            </a:r>
            <a:r>
              <a:rPr lang="en-GB" sz="1800" dirty="0" err="1"/>
              <a:t>gofyn</a:t>
            </a:r>
            <a:r>
              <a:rPr lang="en-GB" sz="1800" dirty="0"/>
              <a:t> am </a:t>
            </a:r>
            <a:r>
              <a:rPr lang="en-GB" sz="1800" dirty="0" err="1" smtClean="0"/>
              <a:t>ddadansoddiad</a:t>
            </a:r>
            <a:r>
              <a:rPr lang="en-GB" sz="1800" dirty="0" smtClean="0"/>
              <a:t>.</a:t>
            </a:r>
            <a:endParaRPr lang="en-GB" sz="1800" dirty="0"/>
          </a:p>
        </p:txBody>
      </p:sp>
      <p:sp>
        <p:nvSpPr>
          <p:cNvPr id="3" name="Title 2"/>
          <p:cNvSpPr>
            <a:spLocks noGrp="1"/>
          </p:cNvSpPr>
          <p:nvPr>
            <p:ph type="title"/>
          </p:nvPr>
        </p:nvSpPr>
        <p:spPr>
          <a:xfrm>
            <a:off x="251520" y="980728"/>
            <a:ext cx="8640960" cy="998984"/>
          </a:xfrm>
        </p:spPr>
        <p:txBody>
          <a:bodyPr/>
          <a:lstStyle/>
          <a:p>
            <a:r>
              <a:rPr lang="en-GB" sz="2400" dirty="0" smtClean="0"/>
              <a:t>                                             </a:t>
            </a:r>
            <a:r>
              <a:rPr lang="en-GB" sz="2400" dirty="0" err="1" smtClean="0"/>
              <a:t>Eich</a:t>
            </a:r>
            <a:r>
              <a:rPr lang="en-GB" sz="2400" dirty="0" smtClean="0"/>
              <a:t> </a:t>
            </a:r>
            <a:r>
              <a:rPr lang="en-GB" sz="2400" dirty="0" err="1"/>
              <a:t>dyletswydd</a:t>
            </a:r>
            <a:r>
              <a:rPr lang="en-GB" sz="2400" dirty="0"/>
              <a:t> </a:t>
            </a:r>
            <a:r>
              <a:rPr lang="en-GB" sz="2400" dirty="0" err="1"/>
              <a:t>gofal</a:t>
            </a:r>
            <a:r>
              <a:rPr lang="en-GB" sz="2400" dirty="0"/>
              <a:t> ac </a:t>
            </a:r>
            <a:r>
              <a:rPr lang="en-GB" sz="2400" dirty="0" err="1"/>
              <a:t>yswiriant</a:t>
            </a:r>
            <a:r>
              <a:rPr lang="en-GB" sz="2400" dirty="0"/>
              <a:t> </a:t>
            </a:r>
            <a:r>
              <a:rPr lang="en-GB" sz="2400" dirty="0" smtClean="0"/>
              <a:t>UA</a:t>
            </a:r>
            <a:br>
              <a:rPr lang="en-GB" sz="2400" dirty="0" smtClean="0"/>
            </a:br>
            <a:r>
              <a:rPr lang="en-GB" sz="2400" dirty="0"/>
              <a:t>Your duty of care and AU </a:t>
            </a:r>
            <a:r>
              <a:rPr lang="en-GB" sz="2400" dirty="0" smtClean="0"/>
              <a:t>Insurance </a:t>
            </a:r>
            <a:endParaRPr lang="en-GB" sz="2400" dirty="0"/>
          </a:p>
        </p:txBody>
      </p:sp>
    </p:spTree>
    <p:extLst>
      <p:ext uri="{BB962C8B-B14F-4D97-AF65-F5344CB8AC3E}">
        <p14:creationId xmlns:p14="http://schemas.microsoft.com/office/powerpoint/2010/main" val="33516435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fontAlgn="auto">
              <a:spcBef>
                <a:spcPts val="0"/>
              </a:spcBef>
              <a:spcAft>
                <a:spcPts val="600"/>
              </a:spcAft>
              <a:defRPr/>
            </a:pPr>
            <a:r>
              <a:rPr lang="en-US" sz="1800" dirty="0" smtClean="0"/>
              <a:t>You </a:t>
            </a:r>
            <a:r>
              <a:rPr lang="en-US" sz="1800" dirty="0"/>
              <a:t>make the decisions to make sure the Society runs smoothly throughout the year. </a:t>
            </a:r>
          </a:p>
          <a:p>
            <a:pPr fontAlgn="auto">
              <a:spcBef>
                <a:spcPts val="0"/>
              </a:spcBef>
              <a:spcAft>
                <a:spcPts val="600"/>
              </a:spcAft>
              <a:defRPr/>
            </a:pPr>
            <a:r>
              <a:rPr lang="en-US" sz="1800" dirty="0"/>
              <a:t>You help decide on and arrange activities</a:t>
            </a:r>
            <a:r>
              <a:rPr lang="en-US" sz="1800" dirty="0" smtClean="0"/>
              <a:t>.</a:t>
            </a:r>
            <a:endParaRPr lang="en-US" sz="1800" dirty="0"/>
          </a:p>
          <a:p>
            <a:pPr fontAlgn="auto">
              <a:spcBef>
                <a:spcPts val="0"/>
              </a:spcBef>
              <a:spcAft>
                <a:spcPts val="600"/>
              </a:spcAft>
              <a:defRPr/>
            </a:pPr>
            <a:r>
              <a:rPr lang="en-US" sz="1800" dirty="0"/>
              <a:t>Your treasurer is in charge of finances, but you should all be aware of your account balance</a:t>
            </a:r>
            <a:r>
              <a:rPr lang="en-US" sz="1800" dirty="0" smtClean="0"/>
              <a:t>.</a:t>
            </a:r>
            <a:endParaRPr lang="en-US" sz="1800" dirty="0"/>
          </a:p>
          <a:p>
            <a:pPr fontAlgn="auto">
              <a:spcBef>
                <a:spcPts val="0"/>
              </a:spcBef>
              <a:spcAft>
                <a:spcPts val="600"/>
              </a:spcAft>
              <a:defRPr/>
            </a:pPr>
            <a:r>
              <a:rPr lang="en-US" sz="1800" dirty="0"/>
              <a:t>You are the point of contact with the Guild of Societies</a:t>
            </a:r>
            <a:r>
              <a:rPr lang="en-US" sz="1800" dirty="0" smtClean="0"/>
              <a:t>.</a:t>
            </a:r>
            <a:endParaRPr lang="en-US" sz="1800" dirty="0"/>
          </a:p>
          <a:p>
            <a:pPr fontAlgn="auto">
              <a:spcBef>
                <a:spcPts val="0"/>
              </a:spcBef>
              <a:spcAft>
                <a:spcPts val="600"/>
              </a:spcAft>
              <a:defRPr/>
            </a:pPr>
            <a:r>
              <a:rPr lang="en-US" sz="1800" dirty="0"/>
              <a:t>You represent your Societies needs on campus.</a:t>
            </a:r>
          </a:p>
          <a:p>
            <a:pPr>
              <a:spcBef>
                <a:spcPts val="0"/>
              </a:spcBef>
              <a:spcAft>
                <a:spcPts val="600"/>
              </a:spcAft>
            </a:pPr>
            <a:endParaRPr lang="en-GB" dirty="0"/>
          </a:p>
        </p:txBody>
      </p:sp>
      <p:sp>
        <p:nvSpPr>
          <p:cNvPr id="3" name="Content Placeholder 2"/>
          <p:cNvSpPr>
            <a:spLocks noGrp="1"/>
          </p:cNvSpPr>
          <p:nvPr>
            <p:ph sz="half" idx="2"/>
          </p:nvPr>
        </p:nvSpPr>
        <p:spPr/>
        <p:txBody>
          <a:bodyPr/>
          <a:lstStyle/>
          <a:p>
            <a:pPr marL="285750" lvl="0" indent="-285750">
              <a:buFont typeface="Arial" panose="020B0604020202020204" pitchFamily="34" charset="0"/>
              <a:buChar char="•"/>
            </a:pPr>
            <a:r>
              <a:rPr lang="cy-GB" sz="1600" dirty="0" smtClean="0"/>
              <a:t>Chi </a:t>
            </a:r>
            <a:r>
              <a:rPr lang="cy-GB" sz="1600" dirty="0"/>
              <a:t>sy’n gwneud y penderfyniadau i wneud yn siŵr bod y Gymdeithas yn cael ei redeg yn esmwyth drwy gydol y flwyddyn. </a:t>
            </a:r>
            <a:endParaRPr lang="en-GB" sz="1600" dirty="0"/>
          </a:p>
          <a:p>
            <a:pPr marL="285750" lvl="0" indent="-285750">
              <a:buFont typeface="Arial" panose="020B0604020202020204" pitchFamily="34" charset="0"/>
              <a:buChar char="•"/>
            </a:pPr>
            <a:r>
              <a:rPr lang="cy-GB" sz="1600" dirty="0"/>
              <a:t>Chi sy’n helpu penderfynu ar a threfnu gweithgareddau.</a:t>
            </a:r>
            <a:endParaRPr lang="en-GB" sz="1600" dirty="0"/>
          </a:p>
          <a:p>
            <a:pPr marL="285750" lvl="0" indent="-285750">
              <a:buFont typeface="Arial" panose="020B0604020202020204" pitchFamily="34" charset="0"/>
              <a:buChar char="•"/>
            </a:pPr>
            <a:r>
              <a:rPr lang="cy-GB" sz="1600" dirty="0"/>
              <a:t>Eich trysorydd sydd yn gyfrifol am gyllid, ond dylech i gyd fod yn ymwybodol o’r swm yn eich cyfrif.</a:t>
            </a:r>
            <a:endParaRPr lang="en-GB" sz="1600" dirty="0"/>
          </a:p>
          <a:p>
            <a:pPr marL="285750" lvl="0" indent="-285750">
              <a:buFont typeface="Arial" panose="020B0604020202020204" pitchFamily="34" charset="0"/>
              <a:buChar char="•"/>
            </a:pPr>
            <a:r>
              <a:rPr lang="cy-GB" sz="1600" dirty="0"/>
              <a:t>Chi yw’r pwynt cyswllt gydag Urdd y Cymdeithasau.</a:t>
            </a:r>
            <a:endParaRPr lang="en-GB" sz="1600" dirty="0"/>
          </a:p>
          <a:p>
            <a:pPr marL="285750" lvl="0" indent="-285750">
              <a:buFont typeface="Arial" panose="020B0604020202020204" pitchFamily="34" charset="0"/>
              <a:buChar char="•"/>
            </a:pPr>
            <a:r>
              <a:rPr lang="cy-GB" sz="1600" dirty="0"/>
              <a:t>Rydych yn cynrychioli anghenion eich Cymdeithas ar y campws.</a:t>
            </a:r>
            <a:endParaRPr lang="en-GB" sz="1600" dirty="0"/>
          </a:p>
        </p:txBody>
      </p:sp>
      <p:sp>
        <p:nvSpPr>
          <p:cNvPr id="4" name="Title 3"/>
          <p:cNvSpPr>
            <a:spLocks noGrp="1"/>
          </p:cNvSpPr>
          <p:nvPr>
            <p:ph type="title"/>
          </p:nvPr>
        </p:nvSpPr>
        <p:spPr>
          <a:xfrm>
            <a:off x="251520" y="692696"/>
            <a:ext cx="3960440" cy="998984"/>
          </a:xfrm>
        </p:spPr>
        <p:txBody>
          <a:bodyPr/>
          <a:lstStyle/>
          <a:p>
            <a:pPr algn="ctr"/>
            <a:r>
              <a:rPr lang="en-GB" sz="2800" dirty="0"/>
              <a:t>What does a Committee member do?</a:t>
            </a:r>
          </a:p>
        </p:txBody>
      </p:sp>
      <p:sp>
        <p:nvSpPr>
          <p:cNvPr id="5" name="Content Placeholder 4"/>
          <p:cNvSpPr>
            <a:spLocks noGrp="1"/>
          </p:cNvSpPr>
          <p:nvPr>
            <p:ph sz="quarter" idx="10"/>
          </p:nvPr>
        </p:nvSpPr>
        <p:spPr/>
        <p:txBody>
          <a:bodyPr/>
          <a:lstStyle/>
          <a:p>
            <a:pPr algn="ctr"/>
            <a:r>
              <a:rPr lang="cy-GB" sz="2800" dirty="0"/>
              <a:t>Beth mae aelod cymdeithas yn gwneud?</a:t>
            </a:r>
            <a:endParaRPr lang="en-GB" sz="2800" dirty="0"/>
          </a:p>
          <a:p>
            <a:endParaRPr lang="en-GB" i="1" dirty="0"/>
          </a:p>
        </p:txBody>
      </p:sp>
    </p:spTree>
    <p:extLst>
      <p:ext uri="{BB962C8B-B14F-4D97-AF65-F5344CB8AC3E}">
        <p14:creationId xmlns:p14="http://schemas.microsoft.com/office/powerpoint/2010/main" val="25687653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r>
              <a:rPr lang="en-GB" dirty="0" smtClean="0"/>
              <a:t>It’s the responsibility of the society to arrange extra courses for your membership.</a:t>
            </a:r>
          </a:p>
          <a:p>
            <a:r>
              <a:rPr lang="en-GB" dirty="0" smtClean="0"/>
              <a:t>SDS are able to carry out some key training such as first aid training.</a:t>
            </a:r>
          </a:p>
          <a:p>
            <a:r>
              <a:rPr lang="en-GB" dirty="0" smtClean="0"/>
              <a:t>Ensure you give plenty of time to register and book onto these courses.</a:t>
            </a:r>
          </a:p>
          <a:p>
            <a:r>
              <a:rPr lang="en-GB" dirty="0" smtClean="0"/>
              <a:t>The same goes for minibus courses, plan ahead!</a:t>
            </a:r>
            <a:endParaRPr lang="en-GB" dirty="0"/>
          </a:p>
        </p:txBody>
      </p:sp>
      <p:sp>
        <p:nvSpPr>
          <p:cNvPr id="5" name="Content Placeholder 4"/>
          <p:cNvSpPr>
            <a:spLocks noGrp="1"/>
          </p:cNvSpPr>
          <p:nvPr>
            <p:ph sz="half" idx="2"/>
          </p:nvPr>
        </p:nvSpPr>
        <p:spPr>
          <a:xfrm>
            <a:off x="4820209" y="2160000"/>
            <a:ext cx="4038600" cy="4065315"/>
          </a:xfrm>
        </p:spPr>
        <p:txBody>
          <a:bodyPr/>
          <a:lstStyle/>
          <a:p>
            <a:r>
              <a:rPr lang="en-GB" dirty="0" err="1"/>
              <a:t>Cyfrifoldeb</a:t>
            </a:r>
            <a:r>
              <a:rPr lang="en-GB" dirty="0"/>
              <a:t> y </a:t>
            </a:r>
            <a:r>
              <a:rPr lang="en-GB" dirty="0" err="1"/>
              <a:t>clwb</a:t>
            </a:r>
            <a:r>
              <a:rPr lang="en-GB" dirty="0"/>
              <a:t> </a:t>
            </a:r>
            <a:r>
              <a:rPr lang="en-GB" dirty="0" err="1"/>
              <a:t>yw</a:t>
            </a:r>
            <a:r>
              <a:rPr lang="en-GB" dirty="0"/>
              <a:t> </a:t>
            </a:r>
            <a:r>
              <a:rPr lang="en-GB" dirty="0" err="1"/>
              <a:t>trefnu</a:t>
            </a:r>
            <a:r>
              <a:rPr lang="en-GB" dirty="0"/>
              <a:t> </a:t>
            </a:r>
            <a:r>
              <a:rPr lang="en-GB" dirty="0" err="1"/>
              <a:t>cyrsiau</a:t>
            </a:r>
            <a:r>
              <a:rPr lang="en-GB" dirty="0"/>
              <a:t> </a:t>
            </a:r>
            <a:r>
              <a:rPr lang="en-GB" dirty="0" err="1"/>
              <a:t>ychwanegol</a:t>
            </a:r>
            <a:r>
              <a:rPr lang="en-GB" dirty="0"/>
              <a:t> </a:t>
            </a:r>
            <a:r>
              <a:rPr lang="en-GB" dirty="0" err="1"/>
              <a:t>ar</a:t>
            </a:r>
            <a:r>
              <a:rPr lang="en-GB" dirty="0"/>
              <a:t> </a:t>
            </a:r>
            <a:r>
              <a:rPr lang="en-GB" dirty="0" err="1"/>
              <a:t>gyfer</a:t>
            </a:r>
            <a:r>
              <a:rPr lang="en-GB" dirty="0"/>
              <a:t> </a:t>
            </a:r>
            <a:r>
              <a:rPr lang="en-GB" dirty="0" err="1"/>
              <a:t>eich</a:t>
            </a:r>
            <a:r>
              <a:rPr lang="en-GB" dirty="0"/>
              <a:t> </a:t>
            </a:r>
            <a:r>
              <a:rPr lang="en-GB" dirty="0" err="1"/>
              <a:t>aelodaeth</a:t>
            </a:r>
            <a:r>
              <a:rPr lang="en-GB" dirty="0" smtClean="0"/>
              <a:t>.</a:t>
            </a:r>
          </a:p>
          <a:p>
            <a:r>
              <a:rPr lang="en-GB" dirty="0" smtClean="0"/>
              <a:t>Mae </a:t>
            </a:r>
            <a:r>
              <a:rPr lang="en-GB" dirty="0"/>
              <a:t>SDS </a:t>
            </a:r>
            <a:r>
              <a:rPr lang="en-GB" dirty="0" err="1"/>
              <a:t>yn</a:t>
            </a:r>
            <a:r>
              <a:rPr lang="en-GB" dirty="0"/>
              <a:t> </a:t>
            </a:r>
            <a:r>
              <a:rPr lang="en-GB" dirty="0" err="1"/>
              <a:t>medru</a:t>
            </a:r>
            <a:r>
              <a:rPr lang="en-GB" dirty="0"/>
              <a:t> </a:t>
            </a:r>
            <a:r>
              <a:rPr lang="en-GB" dirty="0" err="1"/>
              <a:t>cyflawni</a:t>
            </a:r>
            <a:r>
              <a:rPr lang="en-GB" dirty="0"/>
              <a:t> </a:t>
            </a:r>
            <a:r>
              <a:rPr lang="en-GB" dirty="0" err="1"/>
              <a:t>peth</a:t>
            </a:r>
            <a:r>
              <a:rPr lang="en-GB" dirty="0"/>
              <a:t> </a:t>
            </a:r>
            <a:r>
              <a:rPr lang="en-GB" dirty="0" err="1"/>
              <a:t>hyfforddiant</a:t>
            </a:r>
            <a:r>
              <a:rPr lang="en-GB" dirty="0"/>
              <a:t> </a:t>
            </a:r>
            <a:r>
              <a:rPr lang="en-GB" dirty="0" err="1"/>
              <a:t>allweddol</a:t>
            </a:r>
            <a:r>
              <a:rPr lang="en-GB" dirty="0"/>
              <a:t> </a:t>
            </a:r>
            <a:r>
              <a:rPr lang="en-GB" dirty="0" err="1"/>
              <a:t>fel</a:t>
            </a:r>
            <a:r>
              <a:rPr lang="en-GB" dirty="0"/>
              <a:t> </a:t>
            </a:r>
            <a:r>
              <a:rPr lang="en-GB" dirty="0" err="1"/>
              <a:t>hyfforddiant</a:t>
            </a:r>
            <a:r>
              <a:rPr lang="en-GB" dirty="0"/>
              <a:t> </a:t>
            </a:r>
            <a:r>
              <a:rPr lang="en-GB" dirty="0" err="1"/>
              <a:t>cymorth</a:t>
            </a:r>
            <a:r>
              <a:rPr lang="en-GB" dirty="0"/>
              <a:t> </a:t>
            </a:r>
            <a:r>
              <a:rPr lang="en-GB" dirty="0" err="1"/>
              <a:t>cyntaf</a:t>
            </a:r>
            <a:r>
              <a:rPr lang="en-GB" dirty="0"/>
              <a:t>.</a:t>
            </a:r>
            <a:endParaRPr lang="en-GB" dirty="0" smtClean="0"/>
          </a:p>
          <a:p>
            <a:r>
              <a:rPr lang="en-GB" dirty="0" err="1" smtClean="0"/>
              <a:t>Gwnewch</a:t>
            </a:r>
            <a:r>
              <a:rPr lang="en-GB" dirty="0" smtClean="0"/>
              <a:t> </a:t>
            </a:r>
            <a:r>
              <a:rPr lang="en-GB" dirty="0" err="1"/>
              <a:t>yn</a:t>
            </a:r>
            <a:r>
              <a:rPr lang="en-GB" dirty="0"/>
              <a:t> </a:t>
            </a:r>
            <a:r>
              <a:rPr lang="en-GB" dirty="0" err="1"/>
              <a:t>siŵr</a:t>
            </a:r>
            <a:r>
              <a:rPr lang="en-GB" dirty="0"/>
              <a:t> </a:t>
            </a:r>
            <a:r>
              <a:rPr lang="en-GB" dirty="0" err="1"/>
              <a:t>eich</a:t>
            </a:r>
            <a:r>
              <a:rPr lang="en-GB" dirty="0"/>
              <a:t> bod </a:t>
            </a:r>
            <a:r>
              <a:rPr lang="en-GB" dirty="0" err="1"/>
              <a:t>yn</a:t>
            </a:r>
            <a:r>
              <a:rPr lang="en-GB" dirty="0"/>
              <a:t> </a:t>
            </a:r>
            <a:r>
              <a:rPr lang="en-GB" dirty="0" err="1"/>
              <a:t>rhoi</a:t>
            </a:r>
            <a:r>
              <a:rPr lang="en-GB" dirty="0"/>
              <a:t> </a:t>
            </a:r>
            <a:r>
              <a:rPr lang="en-GB" dirty="0" err="1"/>
              <a:t>digon</a:t>
            </a:r>
            <a:r>
              <a:rPr lang="en-GB" dirty="0"/>
              <a:t> o </a:t>
            </a:r>
            <a:r>
              <a:rPr lang="en-GB" dirty="0" err="1"/>
              <a:t>amser</a:t>
            </a:r>
            <a:r>
              <a:rPr lang="en-GB" dirty="0"/>
              <a:t> </a:t>
            </a:r>
            <a:r>
              <a:rPr lang="en-GB" dirty="0" err="1"/>
              <a:t>i</a:t>
            </a:r>
            <a:r>
              <a:rPr lang="en-GB" dirty="0"/>
              <a:t> chi </a:t>
            </a:r>
            <a:r>
              <a:rPr lang="en-GB" dirty="0" err="1"/>
              <a:t>gofrestru</a:t>
            </a:r>
            <a:r>
              <a:rPr lang="en-GB" dirty="0"/>
              <a:t> a </a:t>
            </a:r>
            <a:r>
              <a:rPr lang="en-GB" dirty="0" err="1"/>
              <a:t>threfnu'r</a:t>
            </a:r>
            <a:r>
              <a:rPr lang="en-GB" dirty="0"/>
              <a:t> </a:t>
            </a:r>
            <a:r>
              <a:rPr lang="en-GB" dirty="0" err="1"/>
              <a:t>cyrsiau</a:t>
            </a:r>
            <a:r>
              <a:rPr lang="en-GB" dirty="0"/>
              <a:t> </a:t>
            </a:r>
            <a:r>
              <a:rPr lang="en-GB" dirty="0" err="1" smtClean="0"/>
              <a:t>hyn</a:t>
            </a:r>
            <a:r>
              <a:rPr lang="en-GB" dirty="0" smtClean="0"/>
              <a:t>.</a:t>
            </a:r>
          </a:p>
          <a:p>
            <a:r>
              <a:rPr lang="en-GB" dirty="0" err="1"/>
              <a:t>Mae'r</a:t>
            </a:r>
            <a:r>
              <a:rPr lang="en-GB" dirty="0"/>
              <a:t> un </a:t>
            </a:r>
            <a:r>
              <a:rPr lang="en-GB" dirty="0" err="1"/>
              <a:t>peth</a:t>
            </a:r>
            <a:r>
              <a:rPr lang="en-GB" dirty="0"/>
              <a:t> </a:t>
            </a:r>
            <a:r>
              <a:rPr lang="en-GB" dirty="0" err="1"/>
              <a:t>yn</a:t>
            </a:r>
            <a:r>
              <a:rPr lang="en-GB" dirty="0"/>
              <a:t> </a:t>
            </a:r>
            <a:r>
              <a:rPr lang="en-GB" dirty="0" err="1"/>
              <a:t>wir</a:t>
            </a:r>
            <a:r>
              <a:rPr lang="en-GB" dirty="0"/>
              <a:t> am </a:t>
            </a:r>
            <a:r>
              <a:rPr lang="en-GB" dirty="0" err="1" smtClean="0"/>
              <a:t>gyrsiau</a:t>
            </a:r>
            <a:r>
              <a:rPr lang="en-GB" dirty="0"/>
              <a:t> </a:t>
            </a:r>
            <a:r>
              <a:rPr lang="en-GB" dirty="0" err="1" smtClean="0"/>
              <a:t>minibws</a:t>
            </a:r>
            <a:r>
              <a:rPr lang="en-GB" dirty="0" smtClean="0"/>
              <a:t>, </a:t>
            </a:r>
            <a:r>
              <a:rPr lang="en-GB" dirty="0" err="1"/>
              <a:t>cynlluniwch</a:t>
            </a:r>
            <a:r>
              <a:rPr lang="en-GB" dirty="0"/>
              <a:t> </a:t>
            </a:r>
            <a:r>
              <a:rPr lang="en-GB" dirty="0" err="1"/>
              <a:t>ymlaen</a:t>
            </a:r>
            <a:r>
              <a:rPr lang="en-GB" dirty="0"/>
              <a:t>!</a:t>
            </a:r>
          </a:p>
        </p:txBody>
      </p:sp>
      <p:sp>
        <p:nvSpPr>
          <p:cNvPr id="3" name="Title 2"/>
          <p:cNvSpPr>
            <a:spLocks noGrp="1"/>
          </p:cNvSpPr>
          <p:nvPr>
            <p:ph type="title"/>
          </p:nvPr>
        </p:nvSpPr>
        <p:spPr>
          <a:xfrm>
            <a:off x="251520" y="1134000"/>
            <a:ext cx="8640960" cy="998984"/>
          </a:xfrm>
        </p:spPr>
        <p:txBody>
          <a:bodyPr/>
          <a:lstStyle/>
          <a:p>
            <a:r>
              <a:rPr lang="en-GB" dirty="0" smtClean="0"/>
              <a:t>Courses                         </a:t>
            </a:r>
            <a:r>
              <a:rPr lang="en-GB" dirty="0" err="1" smtClean="0"/>
              <a:t>Cyrsiau</a:t>
            </a:r>
            <a:r>
              <a:rPr lang="en-GB" dirty="0" smtClean="0"/>
              <a:t> </a:t>
            </a:r>
            <a:endParaRPr lang="en-GB" dirty="0"/>
          </a:p>
        </p:txBody>
      </p:sp>
    </p:spTree>
    <p:extLst>
      <p:ext uri="{BB962C8B-B14F-4D97-AF65-F5344CB8AC3E}">
        <p14:creationId xmlns:p14="http://schemas.microsoft.com/office/powerpoint/2010/main" val="404879488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endParaRPr lang="en-GB"/>
          </a:p>
        </p:txBody>
      </p:sp>
      <p:sp>
        <p:nvSpPr>
          <p:cNvPr id="4" name="Title 3"/>
          <p:cNvSpPr>
            <a:spLocks noGrp="1"/>
          </p:cNvSpPr>
          <p:nvPr>
            <p:ph type="title"/>
          </p:nvPr>
        </p:nvSpPr>
        <p:spPr>
          <a:xfrm>
            <a:off x="971600" y="4437112"/>
            <a:ext cx="7344816" cy="998984"/>
          </a:xfrm>
        </p:spPr>
        <p:txBody>
          <a:bodyPr/>
          <a:lstStyle/>
          <a:p>
            <a:pPr algn="ctr"/>
            <a:r>
              <a:rPr lang="en-GB" dirty="0" smtClean="0"/>
              <a:t>GIAG</a:t>
            </a:r>
            <a:endParaRPr lang="en-GB" dirty="0"/>
          </a:p>
        </p:txBody>
      </p:sp>
      <p:sp>
        <p:nvSpPr>
          <p:cNvPr id="2" name="Content Placeholder 1"/>
          <p:cNvSpPr>
            <a:spLocks noGrp="1"/>
          </p:cNvSpPr>
          <p:nvPr>
            <p:ph sz="half" idx="1"/>
          </p:nvPr>
        </p:nvSpPr>
        <p:spPr/>
        <p:txBody>
          <a:bodyPr/>
          <a:lstStyle/>
          <a:p>
            <a:endParaRPr lang="en-GB"/>
          </a:p>
        </p:txBody>
      </p:sp>
    </p:spTree>
    <p:extLst>
      <p:ext uri="{BB962C8B-B14F-4D97-AF65-F5344CB8AC3E}">
        <p14:creationId xmlns:p14="http://schemas.microsoft.com/office/powerpoint/2010/main" val="349250093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9363" y="1273176"/>
            <a:ext cx="65151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9750" y="1514476"/>
            <a:ext cx="5037138"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0530504"/>
      </p:ext>
    </p:extLst>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9" y="5557839"/>
            <a:ext cx="22701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2030414" y="895351"/>
            <a:ext cx="4981575" cy="4913313"/>
          </a:xfrm>
          <a:prstGeom prst="ellipse">
            <a:avLst/>
          </a:prstGeom>
          <a:solidFill>
            <a:srgbClr val="DA3D7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6" name="Title 2"/>
          <p:cNvSpPr>
            <a:spLocks noGrp="1"/>
          </p:cNvSpPr>
          <p:nvPr>
            <p:ph type="ctrTitle"/>
          </p:nvPr>
        </p:nvSpPr>
        <p:spPr>
          <a:xfrm>
            <a:off x="2646363" y="1843088"/>
            <a:ext cx="3854450" cy="1657350"/>
          </a:xfrm>
        </p:spPr>
        <p:txBody>
          <a:bodyPr/>
          <a:lstStyle/>
          <a:p>
            <a:pPr eaLnBrk="1" hangingPunct="1">
              <a:defRPr/>
            </a:pPr>
            <a:r>
              <a:rPr lang="en-US" altLang="en-US" dirty="0" smtClean="0">
                <a:solidFill>
                  <a:schemeClr val="bg1"/>
                </a:solidFill>
                <a:effectLst>
                  <a:outerShdw blurRad="38100" dist="38100" dir="2700000" algn="tl">
                    <a:srgbClr val="000000">
                      <a:alpha val="43137"/>
                    </a:srgbClr>
                  </a:outerShdw>
                </a:effectLst>
                <a:latin typeface="Franklin Gothic Demi" panose="020B0703020102020204" pitchFamily="34" charset="0"/>
              </a:rPr>
              <a:t>GIAG Sessions</a:t>
            </a:r>
          </a:p>
        </p:txBody>
      </p:sp>
      <p:sp>
        <p:nvSpPr>
          <p:cNvPr id="3077" name="Rectangle 2"/>
          <p:cNvSpPr>
            <a:spLocks noChangeArrowheads="1"/>
          </p:cNvSpPr>
          <p:nvPr/>
        </p:nvSpPr>
        <p:spPr bwMode="auto">
          <a:xfrm>
            <a:off x="2144714" y="3632201"/>
            <a:ext cx="475297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7000"/>
              </a:lnSpc>
              <a:spcBef>
                <a:spcPct val="0"/>
              </a:spcBef>
              <a:spcAft>
                <a:spcPts val="800"/>
              </a:spcAft>
              <a:buNone/>
              <a:defRPr/>
            </a:pPr>
            <a:r>
              <a:rPr lang="cy-GB" altLang="en-US" sz="4400" dirty="0">
                <a:solidFill>
                  <a:schemeClr val="bg1"/>
                </a:solidFill>
                <a:effectLst>
                  <a:outerShdw blurRad="38100" dist="38100" dir="2700000" algn="tl">
                    <a:srgbClr val="000000">
                      <a:alpha val="43137"/>
                    </a:srgbClr>
                  </a:outerShdw>
                </a:effectLst>
                <a:latin typeface="Franklin Gothic Demi" panose="020B0703020102020204" pitchFamily="34" charset="0"/>
                <a:ea typeface="Calibri" panose="020F0502020204030204" pitchFamily="34" charset="0"/>
                <a:cs typeface="Times New Roman" panose="02020603050405020304" pitchFamily="18" charset="0"/>
              </a:rPr>
              <a:t>Sesiynau Rho Gynnig Arni</a:t>
            </a:r>
            <a:endParaRPr lang="en-GB" altLang="en-US" sz="4400" dirty="0">
              <a:solidFill>
                <a:schemeClr val="bg1"/>
              </a:solidFill>
              <a:effectLst>
                <a:outerShdw blurRad="38100" dist="38100" dir="2700000" algn="tl">
                  <a:srgbClr val="000000">
                    <a:alpha val="43137"/>
                  </a:srgbClr>
                </a:outerShdw>
              </a:effectLst>
              <a:latin typeface="Franklin Gothic Demi" panose="020B07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9419163"/>
      </p:ext>
    </p:extLst>
  </p:cSld>
  <p:clrMapOvr>
    <a:masterClrMapping/>
  </p:clrMapOvr>
  <p:transition spd="slow">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3" name="Group 3"/>
          <p:cNvGrpSpPr>
            <a:grpSpLocks/>
          </p:cNvGrpSpPr>
          <p:nvPr/>
        </p:nvGrpSpPr>
        <p:grpSpPr bwMode="auto">
          <a:xfrm>
            <a:off x="1217613" y="900114"/>
            <a:ext cx="6583362" cy="4719637"/>
            <a:chOff x="1473630" y="1052768"/>
            <a:chExt cx="4964253" cy="3558920"/>
          </a:xfrm>
        </p:grpSpPr>
        <p:pic>
          <p:nvPicPr>
            <p:cNvPr id="5124" name="Picture 1"/>
            <p:cNvPicPr>
              <a:picLocks noChangeAspect="1"/>
            </p:cNvPicPr>
            <p:nvPr/>
          </p:nvPicPr>
          <p:blipFill>
            <a:blip r:embed="rId2">
              <a:extLst>
                <a:ext uri="{28A0092B-C50C-407E-A947-70E740481C1C}">
                  <a14:useLocalDpi xmlns:a14="http://schemas.microsoft.com/office/drawing/2010/main" val="0"/>
                </a:ext>
              </a:extLst>
            </a:blip>
            <a:srcRect l="31189" t="2409" r="37665" b="18236"/>
            <a:stretch>
              <a:fillRect/>
            </a:stretch>
          </p:blipFill>
          <p:spPr bwMode="auto">
            <a:xfrm>
              <a:off x="1473630" y="1052768"/>
              <a:ext cx="2483214" cy="355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2"/>
            <p:cNvPicPr>
              <a:picLocks noChangeAspect="1"/>
            </p:cNvPicPr>
            <p:nvPr/>
          </p:nvPicPr>
          <p:blipFill>
            <a:blip r:embed="rId3">
              <a:extLst>
                <a:ext uri="{28A0092B-C50C-407E-A947-70E740481C1C}">
                  <a14:useLocalDpi xmlns:a14="http://schemas.microsoft.com/office/drawing/2010/main" val="0"/>
                </a:ext>
              </a:extLst>
            </a:blip>
            <a:srcRect l="31349" t="2705" r="37778" b="18562"/>
            <a:stretch>
              <a:fillRect/>
            </a:stretch>
          </p:blipFill>
          <p:spPr bwMode="auto">
            <a:xfrm>
              <a:off x="3956844" y="1052768"/>
              <a:ext cx="2481039" cy="355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06313001"/>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ctrTitle"/>
          </p:nvPr>
        </p:nvSpPr>
        <p:spPr>
          <a:xfrm>
            <a:off x="157163" y="1157289"/>
            <a:ext cx="8801100" cy="1216025"/>
          </a:xfrm>
        </p:spPr>
        <p:txBody>
          <a:bodyPr anchor="t"/>
          <a:lstStyle/>
          <a:p>
            <a:pPr eaLnBrk="1" hangingPunct="1"/>
            <a:r>
              <a:rPr lang="en-US" altLang="en-US" sz="3600" dirty="0">
                <a:solidFill>
                  <a:srgbClr val="DA3D7E"/>
                </a:solidFill>
              </a:rPr>
              <a:t>‘Do our sessions have to be approved?’</a:t>
            </a:r>
          </a:p>
        </p:txBody>
      </p:sp>
      <p:sp>
        <p:nvSpPr>
          <p:cNvPr id="4099" name="Title 2"/>
          <p:cNvSpPr txBox="1">
            <a:spLocks/>
          </p:cNvSpPr>
          <p:nvPr/>
        </p:nvSpPr>
        <p:spPr bwMode="auto">
          <a:xfrm>
            <a:off x="157163" y="2725739"/>
            <a:ext cx="3871912"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defRPr/>
            </a:pPr>
            <a:r>
              <a:rPr lang="en-US" altLang="en-US" sz="1800" dirty="0">
                <a:latin typeface="Franklin Gothic Book" panose="020B0503020102020204" pitchFamily="34" charset="0"/>
              </a:rPr>
              <a:t>Yes! GIAG sessions </a:t>
            </a:r>
            <a:r>
              <a:rPr lang="en-US" altLang="en-US" sz="1800" b="1" dirty="0">
                <a:latin typeface="Franklin Gothic Book" panose="020B0503020102020204" pitchFamily="34" charset="0"/>
              </a:rPr>
              <a:t>must</a:t>
            </a:r>
            <a:r>
              <a:rPr lang="en-US" altLang="en-US" sz="1800" dirty="0">
                <a:latin typeface="Franklin Gothic Book" panose="020B0503020102020204" pitchFamily="34" charset="0"/>
              </a:rPr>
              <a:t> be approved by myself, Societies Coordinator Bryony or AU Coordinator Emma. </a:t>
            </a:r>
          </a:p>
          <a:p>
            <a:pPr marL="0" indent="0">
              <a:spcBef>
                <a:spcPct val="0"/>
              </a:spcBef>
              <a:buNone/>
              <a:defRPr/>
            </a:pPr>
            <a:endParaRPr lang="en-US" altLang="en-US" sz="1800" dirty="0">
              <a:latin typeface="Franklin Gothic Book" panose="020B0503020102020204" pitchFamily="34" charset="0"/>
            </a:endParaRPr>
          </a:p>
          <a:p>
            <a:pPr eaLnBrk="1" hangingPunct="1">
              <a:spcBef>
                <a:spcPct val="0"/>
              </a:spcBef>
              <a:defRPr/>
            </a:pPr>
            <a:r>
              <a:rPr lang="en-US" altLang="en-US" sz="1800" dirty="0">
                <a:latin typeface="Franklin Gothic Book" panose="020B0503020102020204" pitchFamily="34" charset="0"/>
              </a:rPr>
              <a:t>If you have a guest speaker, </a:t>
            </a:r>
            <a:r>
              <a:rPr lang="en-US" altLang="en-US" sz="1800" b="1" dirty="0">
                <a:latin typeface="Franklin Gothic Book" panose="020B0503020102020204" pitchFamily="34" charset="0"/>
              </a:rPr>
              <a:t>guest speaker rules apply </a:t>
            </a:r>
            <a:r>
              <a:rPr lang="en-US" altLang="en-US" sz="1800" dirty="0">
                <a:latin typeface="Franklin Gothic Book" panose="020B0503020102020204" pitchFamily="34" charset="0"/>
              </a:rPr>
              <a:t>– speak to </a:t>
            </a:r>
            <a:r>
              <a:rPr lang="en-US" altLang="en-US" sz="1800" dirty="0" smtClean="0">
                <a:latin typeface="Franklin Gothic Book" panose="020B0503020102020204" pitchFamily="34" charset="0"/>
              </a:rPr>
              <a:t>Bryony </a:t>
            </a:r>
            <a:r>
              <a:rPr lang="en-US" altLang="en-US" sz="1800" dirty="0">
                <a:latin typeface="Franklin Gothic Book" panose="020B0503020102020204" pitchFamily="34" charset="0"/>
              </a:rPr>
              <a:t>about any guest speaker applications. GIAG </a:t>
            </a:r>
            <a:r>
              <a:rPr lang="en-US" altLang="en-US" sz="1800" b="1" dirty="0">
                <a:latin typeface="Franklin Gothic Book" panose="020B0503020102020204" pitchFamily="34" charset="0"/>
              </a:rPr>
              <a:t>doesn’t</a:t>
            </a:r>
            <a:r>
              <a:rPr lang="en-US" altLang="en-US" sz="1800" dirty="0">
                <a:latin typeface="Franklin Gothic Book" panose="020B0503020102020204" pitchFamily="34" charset="0"/>
              </a:rPr>
              <a:t> approve these.</a:t>
            </a:r>
          </a:p>
        </p:txBody>
      </p:sp>
      <p:sp>
        <p:nvSpPr>
          <p:cNvPr id="6149" name="Rectangle 1"/>
          <p:cNvSpPr>
            <a:spLocks noChangeArrowheads="1"/>
          </p:cNvSpPr>
          <p:nvPr/>
        </p:nvSpPr>
        <p:spPr bwMode="auto">
          <a:xfrm>
            <a:off x="542926" y="1800226"/>
            <a:ext cx="8029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cy-GB" altLang="en-US" sz="3600" dirty="0">
                <a:solidFill>
                  <a:srgbClr val="DA3D7E"/>
                </a:solidFill>
                <a:latin typeface="Franklin Gothic Demi" panose="020B0703020102020204" pitchFamily="34" charset="0"/>
              </a:rPr>
              <a:t>‘Oes angen cymeradwyo ein sesiynau?’</a:t>
            </a:r>
            <a:endParaRPr lang="en-GB" altLang="en-US" sz="3600" dirty="0">
              <a:solidFill>
                <a:srgbClr val="DA3D7E"/>
              </a:solidFill>
              <a:latin typeface="Franklin Gothic Demi" panose="020B070302010202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621214" y="2725738"/>
            <a:ext cx="3978275" cy="2862262"/>
          </a:xfrm>
          <a:prstGeom prst="rect">
            <a:avLst/>
          </a:prstGeom>
        </p:spPr>
        <p:txBody>
          <a:bodyPr>
            <a:spAutoFit/>
          </a:bodyPr>
          <a:lstStyle/>
          <a:p>
            <a:pPr marL="285750" indent="-285750">
              <a:spcAft>
                <a:spcPts val="0"/>
              </a:spcAft>
              <a:buFont typeface="Arial" panose="020B0604020202020204" pitchFamily="34" charset="0"/>
              <a:buChar char="•"/>
              <a:defRPr/>
            </a:pPr>
            <a:r>
              <a:rPr lang="cy-GB" dirty="0">
                <a:latin typeface="Franklin Gothic Book" panose="020B0503020102020204" pitchFamily="34" charset="0"/>
                <a:ea typeface="Franklin Gothic Book" panose="020B0503020102020204" pitchFamily="34" charset="0"/>
                <a:cs typeface="Franklin Gothic Book" panose="020B0503020102020204" pitchFamily="34" charset="0"/>
              </a:rPr>
              <a:t>Oes! Mae’n</a:t>
            </a:r>
            <a:r>
              <a:rPr lang="cy-GB" b="1" dirty="0">
                <a:latin typeface="Franklin Gothic Book" panose="020B0503020102020204" pitchFamily="34" charset="0"/>
                <a:ea typeface="Franklin Gothic Book" panose="020B0503020102020204" pitchFamily="34" charset="0"/>
                <a:cs typeface="Franklin Gothic Book" panose="020B0503020102020204" pitchFamily="34" charset="0"/>
              </a:rPr>
              <a:t> rhaid</a:t>
            </a:r>
            <a:r>
              <a:rPr lang="cy-GB" dirty="0">
                <a:latin typeface="Franklin Gothic Book" panose="020B0503020102020204" pitchFamily="34" charset="0"/>
                <a:ea typeface="Franklin Gothic Book" panose="020B0503020102020204" pitchFamily="34" charset="0"/>
                <a:cs typeface="Franklin Gothic Book" panose="020B0503020102020204" pitchFamily="34" charset="0"/>
              </a:rPr>
              <a:t> i fi, Cydlynydd Cymdeithasau Bryony neu Cydlynydd UA Emma, gymeradwyo sesiynau </a:t>
            </a:r>
            <a:r>
              <a:rPr lang="cy-GB" dirty="0" err="1">
                <a:latin typeface="Franklin Gothic Book" panose="020B0503020102020204" pitchFamily="34" charset="0"/>
                <a:ea typeface="Franklin Gothic Book" panose="020B0503020102020204" pitchFamily="34" charset="0"/>
                <a:cs typeface="Franklin Gothic Book" panose="020B0503020102020204" pitchFamily="34" charset="0"/>
              </a:rPr>
              <a:t>RhGA</a:t>
            </a:r>
            <a:r>
              <a:rPr lang="cy-GB" dirty="0">
                <a:latin typeface="Franklin Gothic Book" panose="020B0503020102020204" pitchFamily="34" charset="0"/>
                <a:ea typeface="Franklin Gothic Book" panose="020B0503020102020204" pitchFamily="34" charset="0"/>
                <a:cs typeface="Franklin Gothic Book" panose="020B0503020102020204" pitchFamily="34" charset="0"/>
              </a:rPr>
              <a:t>. </a:t>
            </a:r>
          </a:p>
          <a:p>
            <a:pPr>
              <a:spcAft>
                <a:spcPts val="0"/>
              </a:spcAft>
              <a:defRPr/>
            </a:pPr>
            <a:endParaRPr lang="en-GB" dirty="0">
              <a:latin typeface="Franklin Gothic Book" panose="020B050302010202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defRPr/>
            </a:pPr>
            <a:r>
              <a:rPr lang="cy-GB" dirty="0">
                <a:latin typeface="Franklin Gothic Book" panose="020B0503020102020204" pitchFamily="34" charset="0"/>
                <a:ea typeface="Franklin Gothic Book" panose="020B0503020102020204" pitchFamily="34" charset="0"/>
                <a:cs typeface="Franklin Gothic Book" panose="020B0503020102020204" pitchFamily="34" charset="0"/>
              </a:rPr>
              <a:t>Os oes gennych siaradwr gwadd, </a:t>
            </a:r>
            <a:r>
              <a:rPr lang="cy-GB" b="1" dirty="0">
                <a:latin typeface="Franklin Gothic Book" panose="020B0503020102020204" pitchFamily="34" charset="0"/>
                <a:ea typeface="Franklin Gothic Book" panose="020B0503020102020204" pitchFamily="34" charset="0"/>
                <a:cs typeface="Franklin Gothic Book" panose="020B0503020102020204" pitchFamily="34" charset="0"/>
              </a:rPr>
              <a:t>mae rheolau siaradwr gwadd yn gymwys</a:t>
            </a:r>
            <a:r>
              <a:rPr lang="cy-GB" dirty="0">
                <a:latin typeface="Franklin Gothic Book" panose="020B0503020102020204" pitchFamily="34" charset="0"/>
                <a:ea typeface="Franklin Gothic Book" panose="020B0503020102020204" pitchFamily="34" charset="0"/>
                <a:cs typeface="Franklin Gothic Book" panose="020B0503020102020204" pitchFamily="34" charset="0"/>
              </a:rPr>
              <a:t> – siaradwch â </a:t>
            </a:r>
            <a:r>
              <a:rPr lang="cy-GB" dirty="0" smtClean="0">
                <a:latin typeface="Franklin Gothic Book" panose="020B0503020102020204" pitchFamily="34" charset="0"/>
                <a:ea typeface="Franklin Gothic Book" panose="020B0503020102020204" pitchFamily="34" charset="0"/>
                <a:cs typeface="Franklin Gothic Book" panose="020B0503020102020204" pitchFamily="34" charset="0"/>
              </a:rPr>
              <a:t>Bryony </a:t>
            </a:r>
            <a:r>
              <a:rPr lang="cy-GB" dirty="0">
                <a:latin typeface="Franklin Gothic Book" panose="020B0503020102020204" pitchFamily="34" charset="0"/>
                <a:ea typeface="Franklin Gothic Book" panose="020B0503020102020204" pitchFamily="34" charset="0"/>
                <a:cs typeface="Franklin Gothic Book" panose="020B0503020102020204" pitchFamily="34" charset="0"/>
              </a:rPr>
              <a:t>am unrhyw geisiadau siaradwr gwadd. </a:t>
            </a:r>
            <a:r>
              <a:rPr lang="cy-GB" b="1" dirty="0">
                <a:latin typeface="Franklin Gothic Book" panose="020B0503020102020204" pitchFamily="34" charset="0"/>
                <a:ea typeface="Franklin Gothic Book" panose="020B0503020102020204" pitchFamily="34" charset="0"/>
                <a:cs typeface="Franklin Gothic Book" panose="020B0503020102020204" pitchFamily="34" charset="0"/>
              </a:rPr>
              <a:t>Nid </a:t>
            </a:r>
            <a:r>
              <a:rPr lang="cy-GB" dirty="0">
                <a:latin typeface="Franklin Gothic Book" panose="020B0503020102020204" pitchFamily="34" charset="0"/>
                <a:ea typeface="Franklin Gothic Book" panose="020B0503020102020204" pitchFamily="34" charset="0"/>
                <a:cs typeface="Franklin Gothic Book" panose="020B0503020102020204" pitchFamily="34" charset="0"/>
              </a:rPr>
              <a:t>yw </a:t>
            </a:r>
            <a:r>
              <a:rPr lang="cy-GB" dirty="0" err="1">
                <a:latin typeface="Franklin Gothic Book" panose="020B0503020102020204" pitchFamily="34" charset="0"/>
                <a:ea typeface="Franklin Gothic Book" panose="020B0503020102020204" pitchFamily="34" charset="0"/>
                <a:cs typeface="Franklin Gothic Book" panose="020B0503020102020204" pitchFamily="34" charset="0"/>
              </a:rPr>
              <a:t>RhGA</a:t>
            </a:r>
            <a:r>
              <a:rPr lang="cy-GB" dirty="0">
                <a:latin typeface="Franklin Gothic Book" panose="020B0503020102020204" pitchFamily="34" charset="0"/>
                <a:ea typeface="Franklin Gothic Book" panose="020B0503020102020204" pitchFamily="34" charset="0"/>
                <a:cs typeface="Franklin Gothic Book" panose="020B0503020102020204" pitchFamily="34" charset="0"/>
              </a:rPr>
              <a:t> yn cymeradwyo rhain.</a:t>
            </a:r>
            <a:endParaRPr lang="en-GB" dirty="0">
              <a:latin typeface="Franklin Gothic Book" panose="020B05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612949"/>
      </p:ext>
    </p:extLst>
  </p:cSld>
  <p:clrMapOvr>
    <a:masterClrMapping/>
  </p:clrMapOvr>
  <p:transition spd="slow">
    <p:push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ctrTitle"/>
          </p:nvPr>
        </p:nvSpPr>
        <p:spPr>
          <a:xfrm>
            <a:off x="0" y="1014413"/>
            <a:ext cx="9144000" cy="1244600"/>
          </a:xfrm>
        </p:spPr>
        <p:txBody>
          <a:bodyPr anchor="t"/>
          <a:lstStyle/>
          <a:p>
            <a:pPr eaLnBrk="1" hangingPunct="1"/>
            <a:r>
              <a:rPr lang="en-US" altLang="en-US" sz="3200">
                <a:solidFill>
                  <a:srgbClr val="DA3D7E"/>
                </a:solidFill>
              </a:rPr>
              <a:t>‘But don’t all the GIAG sessions have to happen in Freshers?’</a:t>
            </a:r>
          </a:p>
        </p:txBody>
      </p:sp>
      <p:sp>
        <p:nvSpPr>
          <p:cNvPr id="4099" name="Title 2"/>
          <p:cNvSpPr txBox="1">
            <a:spLocks/>
          </p:cNvSpPr>
          <p:nvPr/>
        </p:nvSpPr>
        <p:spPr bwMode="auto">
          <a:xfrm>
            <a:off x="163513" y="3163889"/>
            <a:ext cx="4240212"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defRPr/>
            </a:pPr>
            <a:r>
              <a:rPr lang="en-US" altLang="en-US" sz="1600" dirty="0">
                <a:latin typeface="Franklin Gothic Book" panose="020B0503020102020204" pitchFamily="34" charset="0"/>
              </a:rPr>
              <a:t>Absolutely not! </a:t>
            </a:r>
          </a:p>
          <a:p>
            <a:pPr marL="0" indent="0">
              <a:spcBef>
                <a:spcPct val="0"/>
              </a:spcBef>
              <a:buNone/>
              <a:defRPr/>
            </a:pPr>
            <a:endParaRPr lang="en-US" altLang="en-US" sz="1600" dirty="0">
              <a:latin typeface="Franklin Gothic Book" panose="020B0503020102020204" pitchFamily="34" charset="0"/>
            </a:endParaRPr>
          </a:p>
          <a:p>
            <a:pPr eaLnBrk="1" hangingPunct="1">
              <a:spcBef>
                <a:spcPct val="0"/>
              </a:spcBef>
              <a:defRPr/>
            </a:pPr>
            <a:r>
              <a:rPr lang="en-US" altLang="en-US" sz="1600" dirty="0">
                <a:latin typeface="Franklin Gothic Book" panose="020B0503020102020204" pitchFamily="34" charset="0"/>
              </a:rPr>
              <a:t>In fact, we’d like for there to be GIAG sessions from the end of September all the way up to December in this year’s GIAG booklet so that students always have an exciting GIAG event to attend! </a:t>
            </a:r>
          </a:p>
          <a:p>
            <a:pPr marL="0" indent="0">
              <a:spcBef>
                <a:spcPct val="0"/>
              </a:spcBef>
              <a:buNone/>
              <a:defRPr/>
            </a:pPr>
            <a:endParaRPr lang="en-US" altLang="en-US" sz="1600" dirty="0">
              <a:latin typeface="Franklin Gothic Book" panose="020B0503020102020204" pitchFamily="34" charset="0"/>
            </a:endParaRPr>
          </a:p>
          <a:p>
            <a:pPr eaLnBrk="1" hangingPunct="1">
              <a:spcBef>
                <a:spcPct val="0"/>
              </a:spcBef>
              <a:defRPr/>
            </a:pPr>
            <a:r>
              <a:rPr lang="en-US" altLang="en-US" sz="1600" dirty="0">
                <a:latin typeface="Franklin Gothic Book" panose="020B0503020102020204" pitchFamily="34" charset="0"/>
              </a:rPr>
              <a:t>GIAG should be a semester long opportunity.</a:t>
            </a:r>
          </a:p>
        </p:txBody>
      </p:sp>
      <p:sp>
        <p:nvSpPr>
          <p:cNvPr id="7173" name="Rectangle 1"/>
          <p:cNvSpPr>
            <a:spLocks noChangeArrowheads="1"/>
          </p:cNvSpPr>
          <p:nvPr/>
        </p:nvSpPr>
        <p:spPr bwMode="auto">
          <a:xfrm>
            <a:off x="0" y="2028826"/>
            <a:ext cx="91440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7000"/>
              </a:lnSpc>
              <a:spcBef>
                <a:spcPct val="0"/>
              </a:spcBef>
              <a:buFontTx/>
              <a:buNone/>
            </a:pPr>
            <a:r>
              <a:rPr lang="cy-GB" altLang="en-US">
                <a:solidFill>
                  <a:srgbClr val="DA3D7E"/>
                </a:solidFill>
                <a:latin typeface="Franklin Gothic Demi" panose="020B0703020102020204" pitchFamily="34" charset="0"/>
              </a:rPr>
              <a:t>‘Oes rhaid i holl sesiynau RhGA ddigwydd yn ystod wythnos y Glas?’</a:t>
            </a:r>
            <a:endParaRPr lang="en-GB" altLang="en-US">
              <a:solidFill>
                <a:srgbClr val="DA3D7E"/>
              </a:solidFill>
              <a:latin typeface="Franklin Gothic Demi" panose="020B070302010202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875214" y="3186114"/>
            <a:ext cx="3851275" cy="2555875"/>
          </a:xfrm>
          <a:prstGeom prst="rect">
            <a:avLst/>
          </a:prstGeom>
        </p:spPr>
        <p:txBody>
          <a:bodyPr>
            <a:spAutoFit/>
          </a:bodyPr>
          <a:lstStyle/>
          <a:p>
            <a:pPr marL="285750" indent="-285750">
              <a:spcAft>
                <a:spcPts val="0"/>
              </a:spcAft>
              <a:buFont typeface="Arial" panose="020B0604020202020204" pitchFamily="34" charset="0"/>
              <a:buChar char="•"/>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Dim o gwbl! </a:t>
            </a:r>
          </a:p>
          <a:p>
            <a:pPr>
              <a:spcAft>
                <a:spcPts val="0"/>
              </a:spcAft>
              <a:defRPr/>
            </a:pP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Yn wir, hoffem weld sesiynau </a:t>
            </a:r>
            <a:r>
              <a:rPr lang="cy-GB" sz="1600" dirty="0" err="1">
                <a:latin typeface="Franklin Gothic Book" panose="020B0503020102020204" pitchFamily="34" charset="0"/>
                <a:ea typeface="Franklin Gothic Book" panose="020B0503020102020204" pitchFamily="34" charset="0"/>
                <a:cs typeface="Franklin Gothic Book" panose="020B0503020102020204" pitchFamily="34" charset="0"/>
              </a:rPr>
              <a:t>RhGA</a:t>
            </a: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 o ddiwedd Medi hyd at mis Rhagfyr yn llyfryn Rho Gynnig Arni eleni fel bod gan myfyrwyr ddigwyddiad </a:t>
            </a:r>
            <a:r>
              <a:rPr lang="cy-GB" sz="1600" dirty="0" err="1">
                <a:latin typeface="Franklin Gothic Book" panose="020B0503020102020204" pitchFamily="34" charset="0"/>
                <a:ea typeface="Franklin Gothic Book" panose="020B0503020102020204" pitchFamily="34" charset="0"/>
                <a:cs typeface="Franklin Gothic Book" panose="020B0503020102020204" pitchFamily="34" charset="0"/>
              </a:rPr>
              <a:t>RhGA</a:t>
            </a: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 cyffrous i fynychu bob amser! </a:t>
            </a:r>
          </a:p>
          <a:p>
            <a:pPr>
              <a:spcAft>
                <a:spcPts val="0"/>
              </a:spcAft>
              <a:defRPr/>
            </a:pP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Dylai </a:t>
            </a:r>
            <a:r>
              <a:rPr lang="cy-GB" sz="1600" dirty="0" err="1">
                <a:latin typeface="Franklin Gothic Book" panose="020B0503020102020204" pitchFamily="34" charset="0"/>
                <a:ea typeface="Franklin Gothic Book" panose="020B0503020102020204" pitchFamily="34" charset="0"/>
                <a:cs typeface="Franklin Gothic Book" panose="020B0503020102020204" pitchFamily="34" charset="0"/>
              </a:rPr>
              <a:t>RhGA</a:t>
            </a: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 fod ar gael drwy gydol y semester.</a:t>
            </a: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9183258"/>
      </p:ext>
    </p:extLst>
  </p:cSld>
  <p:clrMapOvr>
    <a:masterClrMapping/>
  </p:clrMapOvr>
  <p:transition spd="slow">
    <p:push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p:cNvSpPr>
            <a:spLocks noGrp="1"/>
          </p:cNvSpPr>
          <p:nvPr>
            <p:ph type="ctrTitle"/>
          </p:nvPr>
        </p:nvSpPr>
        <p:spPr>
          <a:xfrm>
            <a:off x="0" y="857250"/>
            <a:ext cx="9144000" cy="800100"/>
          </a:xfrm>
        </p:spPr>
        <p:txBody>
          <a:bodyPr anchor="t"/>
          <a:lstStyle/>
          <a:p>
            <a:pPr eaLnBrk="1" hangingPunct="1"/>
            <a:r>
              <a:rPr lang="en-US" altLang="en-US" sz="3600">
                <a:solidFill>
                  <a:srgbClr val="DA3D7E"/>
                </a:solidFill>
              </a:rPr>
              <a:t>How do we submit our sessions?</a:t>
            </a:r>
          </a:p>
        </p:txBody>
      </p:sp>
      <p:sp>
        <p:nvSpPr>
          <p:cNvPr id="4099" name="Title 2"/>
          <p:cNvSpPr txBox="1">
            <a:spLocks/>
          </p:cNvSpPr>
          <p:nvPr/>
        </p:nvSpPr>
        <p:spPr bwMode="auto">
          <a:xfrm>
            <a:off x="122239" y="3287713"/>
            <a:ext cx="4294187"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defRPr/>
            </a:pPr>
            <a:r>
              <a:rPr lang="en-US" altLang="en-US" sz="1600" dirty="0">
                <a:latin typeface="Franklin Gothic Book" panose="020B0503020102020204" pitchFamily="34" charset="0"/>
              </a:rPr>
              <a:t>To submit a session for a GIAG Booklet please submit your sessions through the website application form.</a:t>
            </a:r>
          </a:p>
          <a:p>
            <a:pPr marL="0" indent="0">
              <a:spcBef>
                <a:spcPct val="0"/>
              </a:spcBef>
              <a:buNone/>
              <a:defRPr/>
            </a:pPr>
            <a:endParaRPr lang="en-US" altLang="en-US" sz="1600" dirty="0">
              <a:latin typeface="Franklin Gothic Book" panose="020B0503020102020204" pitchFamily="34" charset="0"/>
            </a:endParaRPr>
          </a:p>
        </p:txBody>
      </p:sp>
      <p:sp>
        <p:nvSpPr>
          <p:cNvPr id="8197" name="Rectangle 1"/>
          <p:cNvSpPr>
            <a:spLocks noChangeArrowheads="1"/>
          </p:cNvSpPr>
          <p:nvPr/>
        </p:nvSpPr>
        <p:spPr bwMode="auto">
          <a:xfrm>
            <a:off x="742950" y="1468438"/>
            <a:ext cx="7657930" cy="68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7000"/>
              </a:lnSpc>
              <a:spcBef>
                <a:spcPct val="0"/>
              </a:spcBef>
              <a:buFontTx/>
              <a:buNone/>
            </a:pPr>
            <a:r>
              <a:rPr lang="cy-GB" altLang="en-US" sz="3600">
                <a:solidFill>
                  <a:srgbClr val="DA3D7E"/>
                </a:solidFill>
                <a:latin typeface="Franklin Gothic Demi" panose="020B0703020102020204" pitchFamily="34" charset="0"/>
              </a:rPr>
              <a:t>'Sut rydym yn cyflwyno ein sesiynau?'</a:t>
            </a:r>
            <a:endParaRPr lang="en-GB" altLang="en-US" sz="3600">
              <a:solidFill>
                <a:srgbClr val="DA3D7E"/>
              </a:solidFill>
              <a:latin typeface="Franklin Gothic Demi" panose="020B070302010202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572001" y="3238500"/>
            <a:ext cx="4303713" cy="831850"/>
          </a:xfrm>
          <a:prstGeom prst="rect">
            <a:avLst/>
          </a:prstGeom>
        </p:spPr>
        <p:txBody>
          <a:bodyPr>
            <a:spAutoFit/>
          </a:bodyPr>
          <a:lstStyle/>
          <a:p>
            <a:pPr marL="285750" indent="-285750">
              <a:spcAft>
                <a:spcPts val="0"/>
              </a:spcAft>
              <a:buFont typeface="Arial" panose="020B0604020202020204" pitchFamily="34" charset="0"/>
              <a:buChar char="•"/>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Er mwyn cyflwyno sesiwn ar gyfer y Llyfryn, llenwch ffurflen gais ar y wefan.</a:t>
            </a:r>
          </a:p>
          <a:p>
            <a:pPr>
              <a:spcAft>
                <a:spcPts val="0"/>
              </a:spcAft>
              <a:defRPr/>
            </a:pPr>
            <a:endParaRPr lang="en-GB" sz="1600" dirty="0">
              <a:effectLst>
                <a:outerShdw blurRad="38100" dist="38100" dir="2700000" algn="tl">
                  <a:srgbClr val="000000">
                    <a:alpha val="43137"/>
                  </a:srgbClr>
                </a:outerShdw>
              </a:effectLst>
              <a:latin typeface="Franklin Gothic Book" panose="020B05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8154338"/>
      </p:ext>
    </p:extLst>
  </p:cSld>
  <p:clrMapOvr>
    <a:masterClrMapping/>
  </p:clrMapOvr>
  <p:transition spd="slow">
    <p:push di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ctrTitle"/>
          </p:nvPr>
        </p:nvSpPr>
        <p:spPr>
          <a:xfrm>
            <a:off x="0" y="857250"/>
            <a:ext cx="9144000" cy="800100"/>
          </a:xfrm>
        </p:spPr>
        <p:txBody>
          <a:bodyPr anchor="t"/>
          <a:lstStyle/>
          <a:p>
            <a:pPr eaLnBrk="1" hangingPunct="1"/>
            <a:r>
              <a:rPr lang="en-US" altLang="en-US" sz="3600">
                <a:solidFill>
                  <a:srgbClr val="DA3D7E"/>
                </a:solidFill>
              </a:rPr>
              <a:t>‘Are there any other rules?’ </a:t>
            </a:r>
          </a:p>
        </p:txBody>
      </p:sp>
      <p:sp>
        <p:nvSpPr>
          <p:cNvPr id="4099" name="Title 2"/>
          <p:cNvSpPr txBox="1">
            <a:spLocks/>
          </p:cNvSpPr>
          <p:nvPr/>
        </p:nvSpPr>
        <p:spPr bwMode="auto">
          <a:xfrm>
            <a:off x="157163" y="2143125"/>
            <a:ext cx="448945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defRPr/>
            </a:pPr>
            <a:r>
              <a:rPr lang="en-US" altLang="en-US" sz="1400" dirty="0">
                <a:latin typeface="Franklin Gothic Book" panose="020B0503020102020204" pitchFamily="34" charset="0"/>
              </a:rPr>
              <a:t>You </a:t>
            </a:r>
            <a:r>
              <a:rPr lang="en-US" altLang="en-US" sz="1400" b="1" dirty="0">
                <a:latin typeface="Franklin Gothic Book" panose="020B0503020102020204" pitchFamily="34" charset="0"/>
              </a:rPr>
              <a:t>MUST</a:t>
            </a:r>
            <a:r>
              <a:rPr lang="en-US" altLang="en-US" sz="1400" dirty="0">
                <a:latin typeface="Franklin Gothic Book" panose="020B0503020102020204" pitchFamily="34" charset="0"/>
              </a:rPr>
              <a:t> have an online ticket for every GIAG session you run!</a:t>
            </a:r>
          </a:p>
          <a:p>
            <a:pPr marL="0" indent="0">
              <a:spcBef>
                <a:spcPct val="0"/>
              </a:spcBef>
              <a:buNone/>
              <a:defRPr/>
            </a:pPr>
            <a:endParaRPr lang="en-US" altLang="en-US" sz="1400" dirty="0">
              <a:latin typeface="Franklin Gothic Book" panose="020B0503020102020204" pitchFamily="34" charset="0"/>
            </a:endParaRPr>
          </a:p>
          <a:p>
            <a:pPr eaLnBrk="1" hangingPunct="1">
              <a:spcBef>
                <a:spcPct val="0"/>
              </a:spcBef>
              <a:defRPr/>
            </a:pPr>
            <a:r>
              <a:rPr lang="en-US" altLang="en-US" sz="1400" dirty="0">
                <a:latin typeface="Franklin Gothic Book" panose="020B0503020102020204" pitchFamily="34" charset="0"/>
              </a:rPr>
              <a:t>This is so we can see how many people are attending your events and so you can see too! </a:t>
            </a:r>
          </a:p>
          <a:p>
            <a:pPr marL="0" indent="0">
              <a:spcBef>
                <a:spcPct val="0"/>
              </a:spcBef>
              <a:buNone/>
              <a:defRPr/>
            </a:pPr>
            <a:endParaRPr lang="en-US" altLang="en-US" sz="1400" dirty="0">
              <a:latin typeface="Franklin Gothic Book" panose="020B0503020102020204" pitchFamily="34" charset="0"/>
            </a:endParaRPr>
          </a:p>
          <a:p>
            <a:pPr eaLnBrk="1" hangingPunct="1">
              <a:spcBef>
                <a:spcPct val="0"/>
              </a:spcBef>
              <a:defRPr/>
            </a:pPr>
            <a:r>
              <a:rPr lang="en-US" altLang="en-US" sz="1400" dirty="0">
                <a:latin typeface="Franklin Gothic Book" panose="020B0503020102020204" pitchFamily="34" charset="0"/>
              </a:rPr>
              <a:t>Even if the ticket is </a:t>
            </a:r>
            <a:r>
              <a:rPr lang="en-US" altLang="en-US" sz="1400" b="1" dirty="0">
                <a:latin typeface="Franklin Gothic Book" panose="020B0503020102020204" pitchFamily="34" charset="0"/>
              </a:rPr>
              <a:t>free</a:t>
            </a:r>
            <a:r>
              <a:rPr lang="en-US" altLang="en-US" sz="1400" dirty="0">
                <a:latin typeface="Franklin Gothic Book" panose="020B0503020102020204" pitchFamily="34" charset="0"/>
              </a:rPr>
              <a:t> you must get attendees to purchase it, if you don’t, it may mean you don’t get to run future GIAG events. </a:t>
            </a:r>
          </a:p>
          <a:p>
            <a:pPr marL="0" indent="0">
              <a:spcBef>
                <a:spcPct val="0"/>
              </a:spcBef>
              <a:buNone/>
              <a:defRPr/>
            </a:pPr>
            <a:endParaRPr lang="en-US" altLang="en-US" sz="1400" dirty="0">
              <a:latin typeface="Franklin Gothic Book" panose="020B0503020102020204" pitchFamily="34" charset="0"/>
            </a:endParaRPr>
          </a:p>
          <a:p>
            <a:pPr eaLnBrk="1" hangingPunct="1">
              <a:spcBef>
                <a:spcPct val="0"/>
              </a:spcBef>
              <a:defRPr/>
            </a:pPr>
            <a:r>
              <a:rPr lang="en-US" altLang="en-US" sz="1400" dirty="0">
                <a:latin typeface="Franklin Gothic Book" panose="020B0503020102020204" pitchFamily="34" charset="0"/>
              </a:rPr>
              <a:t>Tickets are easy to set up and we will be offering a </a:t>
            </a:r>
            <a:r>
              <a:rPr lang="en-US" altLang="en-US" sz="1400" b="1" dirty="0">
                <a:latin typeface="Franklin Gothic Book" panose="020B0503020102020204" pitchFamily="34" charset="0"/>
              </a:rPr>
              <a:t>prize</a:t>
            </a:r>
            <a:r>
              <a:rPr lang="en-US" altLang="en-US" sz="1400" dirty="0">
                <a:latin typeface="Franklin Gothic Book" panose="020B0503020102020204" pitchFamily="34" charset="0"/>
              </a:rPr>
              <a:t> for the top club and society with the most GIAG session tickets sold.</a:t>
            </a:r>
          </a:p>
        </p:txBody>
      </p:sp>
      <p:sp>
        <p:nvSpPr>
          <p:cNvPr id="9221" name="Rectangle 1"/>
          <p:cNvSpPr>
            <a:spLocks noChangeArrowheads="1"/>
          </p:cNvSpPr>
          <p:nvPr/>
        </p:nvSpPr>
        <p:spPr bwMode="auto">
          <a:xfrm>
            <a:off x="1671639" y="1393825"/>
            <a:ext cx="5799665" cy="68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7000"/>
              </a:lnSpc>
              <a:spcBef>
                <a:spcPct val="0"/>
              </a:spcBef>
              <a:buFontTx/>
              <a:buNone/>
            </a:pPr>
            <a:r>
              <a:rPr lang="cy-GB" altLang="en-US" sz="3600">
                <a:solidFill>
                  <a:srgbClr val="DA3D7E"/>
                </a:solidFill>
                <a:latin typeface="Franklin Gothic Demi" panose="020B0703020102020204" pitchFamily="34" charset="0"/>
              </a:rPr>
              <a:t>'A oes unrhyw reolau eraill?'</a:t>
            </a:r>
            <a:endParaRPr lang="en-GB" altLang="en-US" sz="3600">
              <a:solidFill>
                <a:srgbClr val="DA3D7E"/>
              </a:solidFill>
              <a:latin typeface="Franklin Gothic Demi" panose="020B0703020102020204" pitchFamily="34" charset="0"/>
              <a:ea typeface="Calibri" panose="020F0502020204030204" pitchFamily="34" charset="0"/>
              <a:cs typeface="Times New Roman" panose="02020603050405020304" pitchFamily="18" charset="0"/>
            </a:endParaRPr>
          </a:p>
        </p:txBody>
      </p:sp>
      <p:sp>
        <p:nvSpPr>
          <p:cNvPr id="9222" name="Rectangle 2"/>
          <p:cNvSpPr>
            <a:spLocks noChangeArrowheads="1"/>
          </p:cNvSpPr>
          <p:nvPr/>
        </p:nvSpPr>
        <p:spPr bwMode="auto">
          <a:xfrm>
            <a:off x="4646614" y="2143126"/>
            <a:ext cx="42894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pPr>
            <a:r>
              <a:rPr lang="cy-GB" altLang="en-US" sz="1400">
                <a:latin typeface="Franklin Gothic Book" panose="020B0503020102020204" pitchFamily="34" charset="0"/>
              </a:rPr>
              <a:t>RHAID cael tocynnau ar-lein ar gyfer bob sesiwn rydych yn ei gynnal!</a:t>
            </a:r>
          </a:p>
          <a:p>
            <a:pPr>
              <a:spcBef>
                <a:spcPct val="0"/>
              </a:spcBef>
            </a:pPr>
            <a:endParaRPr lang="en-GB" altLang="en-US" sz="1400">
              <a:latin typeface="Franklin Gothic Book" panose="020B0503020102020204" pitchFamily="34" charset="0"/>
              <a:ea typeface="Calibri" panose="020F0502020204030204" pitchFamily="34" charset="0"/>
              <a:cs typeface="Times New Roman" panose="02020603050405020304" pitchFamily="18" charset="0"/>
            </a:endParaRPr>
          </a:p>
          <a:p>
            <a:pPr>
              <a:spcBef>
                <a:spcPct val="0"/>
              </a:spcBef>
            </a:pPr>
            <a:r>
              <a:rPr lang="cy-GB" altLang="en-US" sz="1400">
                <a:latin typeface="Franklin Gothic Book" panose="020B0503020102020204" pitchFamily="34" charset="0"/>
              </a:rPr>
              <a:t>Mae hyn er mwyn i ni weld faint o bobl sy’n mynychu eich digwyddiadau a fel eich bod chi’n gallu gweld hefyd! </a:t>
            </a:r>
          </a:p>
          <a:p>
            <a:pPr>
              <a:spcBef>
                <a:spcPct val="0"/>
              </a:spcBef>
            </a:pPr>
            <a:endParaRPr lang="en-GB" altLang="en-US" sz="1400">
              <a:latin typeface="Franklin Gothic Book" panose="020B0503020102020204" pitchFamily="34" charset="0"/>
            </a:endParaRPr>
          </a:p>
          <a:p>
            <a:pPr>
              <a:spcBef>
                <a:spcPct val="0"/>
              </a:spcBef>
            </a:pPr>
            <a:r>
              <a:rPr lang="cy-GB" altLang="en-US" sz="1400">
                <a:latin typeface="Franklin Gothic Book" panose="020B0503020102020204" pitchFamily="34" charset="0"/>
              </a:rPr>
              <a:t>Hyd yn oes os yw’r tocyn am ddim, mae’n rhaid i chi gael mynychwyr i’w brynu, os nad ydych, gallai olygu na fyddwch yn cael cynnal digwyddiadau RhGA yn y dyfodol. </a:t>
            </a:r>
          </a:p>
          <a:p>
            <a:pPr>
              <a:spcBef>
                <a:spcPct val="0"/>
              </a:spcBef>
            </a:pPr>
            <a:endParaRPr lang="en-GB" altLang="en-US" sz="1400">
              <a:latin typeface="Franklin Gothic Book" panose="020B0503020102020204" pitchFamily="34" charset="0"/>
            </a:endParaRPr>
          </a:p>
          <a:p>
            <a:pPr>
              <a:spcBef>
                <a:spcPct val="0"/>
              </a:spcBef>
            </a:pPr>
            <a:r>
              <a:rPr lang="cy-GB" altLang="en-US" sz="1400">
                <a:latin typeface="Franklin Gothic Book" panose="020B0503020102020204" pitchFamily="34" charset="0"/>
              </a:rPr>
              <a:t>Mae tocynnau yn hawdd i’w sefydlu a byddwn yn cynnig </a:t>
            </a:r>
            <a:r>
              <a:rPr lang="cy-GB" altLang="en-US" sz="1400" b="1">
                <a:latin typeface="Franklin Gothic Book" panose="020B0503020102020204" pitchFamily="34" charset="0"/>
              </a:rPr>
              <a:t>gwobr</a:t>
            </a:r>
            <a:r>
              <a:rPr lang="cy-GB" altLang="en-US" sz="1400">
                <a:latin typeface="Franklin Gothic Book" panose="020B0503020102020204" pitchFamily="34" charset="0"/>
              </a:rPr>
              <a:t> i’r clwb a chymdeithas sy’n gwerthu’r mwyaf o sesiynau RhGA.</a:t>
            </a:r>
            <a:endParaRPr lang="en-GB" altLang="en-US" sz="1400">
              <a:latin typeface="Franklin Gothic Book" panose="020B0503020102020204" pitchFamily="34" charset="0"/>
            </a:endParaRPr>
          </a:p>
        </p:txBody>
      </p:sp>
    </p:spTree>
    <p:extLst>
      <p:ext uri="{BB962C8B-B14F-4D97-AF65-F5344CB8AC3E}">
        <p14:creationId xmlns:p14="http://schemas.microsoft.com/office/powerpoint/2010/main" val="3165210399"/>
      </p:ext>
    </p:extLst>
  </p:cSld>
  <p:clrMapOvr>
    <a:masterClrMapping/>
  </p:clrMapOvr>
  <p:transition spd="slow">
    <p:push di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a:spLocks noGrp="1"/>
          </p:cNvSpPr>
          <p:nvPr>
            <p:ph type="ctrTitle"/>
          </p:nvPr>
        </p:nvSpPr>
        <p:spPr>
          <a:xfrm>
            <a:off x="0" y="1054100"/>
            <a:ext cx="9144000" cy="800100"/>
          </a:xfrm>
        </p:spPr>
        <p:txBody>
          <a:bodyPr anchor="t"/>
          <a:lstStyle/>
          <a:p>
            <a:pPr eaLnBrk="1" hangingPunct="1"/>
            <a:r>
              <a:rPr lang="en-US" altLang="en-US" sz="3200">
                <a:solidFill>
                  <a:srgbClr val="DA3D7E"/>
                </a:solidFill>
              </a:rPr>
              <a:t>Are we allowed to use GIAG logos and branding?</a:t>
            </a:r>
          </a:p>
        </p:txBody>
      </p:sp>
      <p:sp>
        <p:nvSpPr>
          <p:cNvPr id="4099" name="Title 2"/>
          <p:cNvSpPr txBox="1">
            <a:spLocks/>
          </p:cNvSpPr>
          <p:nvPr/>
        </p:nvSpPr>
        <p:spPr bwMode="auto">
          <a:xfrm>
            <a:off x="157164" y="2571751"/>
            <a:ext cx="3768725"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defRPr/>
            </a:pPr>
            <a:r>
              <a:rPr lang="en-US" altLang="en-US" sz="1600" dirty="0">
                <a:latin typeface="Franklin Gothic Book" panose="020B0503020102020204" pitchFamily="34" charset="0"/>
              </a:rPr>
              <a:t>Yes, but you </a:t>
            </a:r>
            <a:r>
              <a:rPr lang="en-US" altLang="en-US" sz="1600" b="1" dirty="0">
                <a:latin typeface="Franklin Gothic Book" panose="020B0503020102020204" pitchFamily="34" charset="0"/>
              </a:rPr>
              <a:t>must</a:t>
            </a:r>
            <a:r>
              <a:rPr lang="en-US" altLang="en-US" sz="1600" dirty="0">
                <a:latin typeface="Franklin Gothic Book" panose="020B0503020102020204" pitchFamily="34" charset="0"/>
              </a:rPr>
              <a:t> ask before using it! </a:t>
            </a:r>
          </a:p>
          <a:p>
            <a:pPr marL="0" indent="0">
              <a:spcBef>
                <a:spcPct val="0"/>
              </a:spcBef>
              <a:buNone/>
              <a:defRPr/>
            </a:pPr>
            <a:endParaRPr lang="en-US" altLang="en-US" sz="1600" dirty="0">
              <a:latin typeface="Franklin Gothic Book" panose="020B0503020102020204" pitchFamily="34" charset="0"/>
            </a:endParaRPr>
          </a:p>
          <a:p>
            <a:pPr eaLnBrk="1" hangingPunct="1">
              <a:spcBef>
                <a:spcPct val="0"/>
              </a:spcBef>
              <a:defRPr/>
            </a:pPr>
            <a:r>
              <a:rPr lang="en-US" altLang="en-US" sz="1600" dirty="0">
                <a:latin typeface="Franklin Gothic Book" panose="020B0503020102020204" pitchFamily="34" charset="0"/>
              </a:rPr>
              <a:t>We need to know what our branding and logo is being used for, so just drop us an email and we’ll let you know if it’s appropriate for you to use.</a:t>
            </a:r>
          </a:p>
          <a:p>
            <a:pPr marL="0" indent="0">
              <a:spcBef>
                <a:spcPct val="0"/>
              </a:spcBef>
              <a:buNone/>
              <a:defRPr/>
            </a:pPr>
            <a:endParaRPr lang="en-US" altLang="en-US" sz="1600" dirty="0">
              <a:latin typeface="Franklin Gothic Book" panose="020B0503020102020204" pitchFamily="34" charset="0"/>
            </a:endParaRPr>
          </a:p>
          <a:p>
            <a:pPr eaLnBrk="1" hangingPunct="1">
              <a:spcBef>
                <a:spcPct val="0"/>
              </a:spcBef>
              <a:defRPr/>
            </a:pPr>
            <a:r>
              <a:rPr lang="en-US" altLang="en-US" sz="1600" dirty="0">
                <a:latin typeface="Franklin Gothic Book" panose="020B0503020102020204" pitchFamily="34" charset="0"/>
              </a:rPr>
              <a:t>If you use our branding without permission, you will face negative consequences depending on the case.</a:t>
            </a:r>
          </a:p>
        </p:txBody>
      </p:sp>
      <p:sp>
        <p:nvSpPr>
          <p:cNvPr id="10245" name="Rectangle 1"/>
          <p:cNvSpPr>
            <a:spLocks noChangeArrowheads="1"/>
          </p:cNvSpPr>
          <p:nvPr/>
        </p:nvSpPr>
        <p:spPr bwMode="auto">
          <a:xfrm>
            <a:off x="0" y="1657350"/>
            <a:ext cx="9144000" cy="61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7000"/>
              </a:lnSpc>
              <a:spcBef>
                <a:spcPct val="0"/>
              </a:spcBef>
              <a:buFontTx/>
              <a:buNone/>
            </a:pPr>
            <a:r>
              <a:rPr lang="cy-GB" altLang="en-US">
                <a:solidFill>
                  <a:srgbClr val="DA3D7E"/>
                </a:solidFill>
                <a:latin typeface="Franklin Gothic Demi" panose="020B0703020102020204" pitchFamily="34" charset="0"/>
              </a:rPr>
              <a:t>‘Ydyn ni’n cael defnyddio logos a brandio RhGA?’</a:t>
            </a:r>
            <a:endParaRPr lang="en-GB" altLang="en-US">
              <a:solidFill>
                <a:srgbClr val="DA3D7E"/>
              </a:solidFill>
              <a:latin typeface="Franklin Gothic Demi" panose="020B070302010202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767264" y="2571751"/>
            <a:ext cx="3690937" cy="3046413"/>
          </a:xfrm>
          <a:prstGeom prst="rect">
            <a:avLst/>
          </a:prstGeom>
        </p:spPr>
        <p:txBody>
          <a:bodyPr>
            <a:spAutoFit/>
          </a:bodyPr>
          <a:lstStyle/>
          <a:p>
            <a:pPr marL="285750" indent="-285750">
              <a:spcAft>
                <a:spcPts val="0"/>
              </a:spcAft>
              <a:buFont typeface="Arial" panose="020B0604020202020204" pitchFamily="34" charset="0"/>
              <a:buChar char="•"/>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Ydych, ond mae’n </a:t>
            </a:r>
            <a:r>
              <a:rPr lang="cy-GB" sz="1600" b="1" dirty="0">
                <a:latin typeface="Franklin Gothic Book" panose="020B0503020102020204" pitchFamily="34" charset="0"/>
                <a:ea typeface="Franklin Gothic Book" panose="020B0503020102020204" pitchFamily="34" charset="0"/>
                <a:cs typeface="Franklin Gothic Book" panose="020B0503020102020204" pitchFamily="34" charset="0"/>
              </a:rPr>
              <a:t>rhaid</a:t>
            </a: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 i chi ofyn cyn ei ddefnyddio! </a:t>
            </a:r>
          </a:p>
          <a:p>
            <a:pPr>
              <a:spcAft>
                <a:spcPts val="0"/>
              </a:spcAft>
              <a:defRPr/>
            </a:pP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Mae angen i ni wybod pan </a:t>
            </a:r>
            <a:r>
              <a:rPr lang="cy-GB" sz="1600" dirty="0" err="1">
                <a:latin typeface="Franklin Gothic Book" panose="020B0503020102020204" pitchFamily="34" charset="0"/>
                <a:ea typeface="Franklin Gothic Book" panose="020B0503020102020204" pitchFamily="34" charset="0"/>
                <a:cs typeface="Franklin Gothic Book" panose="020B0503020102020204" pitchFamily="34" charset="0"/>
              </a:rPr>
              <a:t>fo’n</a:t>
            </a: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 brandio a logo yn cael ei ddefnyddio, felly e-bostiwch ni a rhown wybod os yw’n briodol i chi ei ddefnyddio.</a:t>
            </a:r>
          </a:p>
          <a:p>
            <a:pPr>
              <a:spcAft>
                <a:spcPts val="0"/>
              </a:spcAft>
              <a:defRPr/>
            </a:pP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Os rydych yn defnyddio ein brandio heb ganiatâd, byddwch yn derbyn cosbau negyddol yn dibynnu ar yr achos.</a:t>
            </a: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116780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556792"/>
            <a:ext cx="8208912" cy="1470025"/>
          </a:xfrm>
        </p:spPr>
        <p:txBody>
          <a:bodyPr/>
          <a:lstStyle/>
          <a:p>
            <a:r>
              <a:rPr lang="en-GB" dirty="0" smtClean="0"/>
              <a:t>Socials and Conduct</a:t>
            </a:r>
            <a:br>
              <a:rPr lang="en-GB" dirty="0" smtClean="0"/>
            </a:br>
            <a:r>
              <a:rPr lang="en-GB" dirty="0" smtClean="0"/>
              <a:t/>
            </a:r>
            <a:br>
              <a:rPr lang="en-GB" dirty="0" smtClean="0"/>
            </a:br>
            <a:r>
              <a:rPr lang="en-GB" dirty="0" err="1" smtClean="0"/>
              <a:t>Cymdeithasol</a:t>
            </a:r>
            <a:r>
              <a:rPr lang="en-GB" dirty="0" smtClean="0"/>
              <a:t> </a:t>
            </a:r>
            <a:r>
              <a:rPr lang="en-GB" dirty="0"/>
              <a:t>a </a:t>
            </a:r>
            <a:br>
              <a:rPr lang="en-GB" dirty="0"/>
            </a:br>
            <a:r>
              <a:rPr lang="en-GB" dirty="0" err="1" smtClean="0"/>
              <a:t>Ymarweddiad</a:t>
            </a:r>
            <a:endParaRPr lang="en-GB" dirty="0"/>
          </a:p>
        </p:txBody>
      </p:sp>
    </p:spTree>
    <p:extLst>
      <p:ext uri="{BB962C8B-B14F-4D97-AF65-F5344CB8AC3E}">
        <p14:creationId xmlns:p14="http://schemas.microsoft.com/office/powerpoint/2010/main" val="16467560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1"/>
          <p:cNvPicPr>
            <a:picLocks noChangeAspect="1"/>
          </p:cNvPicPr>
          <p:nvPr/>
        </p:nvPicPr>
        <p:blipFill>
          <a:blip r:embed="rId2">
            <a:extLst>
              <a:ext uri="{28A0092B-C50C-407E-A947-70E740481C1C}">
                <a14:useLocalDpi xmlns:a14="http://schemas.microsoft.com/office/drawing/2010/main" val="0"/>
              </a:ext>
            </a:extLst>
          </a:blip>
          <a:srcRect l="15475" t="2847" r="22063" b="18703"/>
          <a:stretch>
            <a:fillRect/>
          </a:stretch>
        </p:blipFill>
        <p:spPr bwMode="auto">
          <a:xfrm>
            <a:off x="1530351" y="1558925"/>
            <a:ext cx="5827713"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itle 2"/>
          <p:cNvSpPr txBox="1">
            <a:spLocks/>
          </p:cNvSpPr>
          <p:nvPr/>
        </p:nvSpPr>
        <p:spPr bwMode="auto">
          <a:xfrm>
            <a:off x="1595438" y="914401"/>
            <a:ext cx="2792412"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a:solidFill>
                  <a:srgbClr val="DA3D7E"/>
                </a:solidFill>
                <a:latin typeface="Franklin Gothic Demi" panose="020B0703020102020204" pitchFamily="34" charset="0"/>
              </a:rPr>
              <a:t>The Booklet! </a:t>
            </a:r>
          </a:p>
        </p:txBody>
      </p:sp>
      <p:sp>
        <p:nvSpPr>
          <p:cNvPr id="11269" name="Rectangle 2"/>
          <p:cNvSpPr>
            <a:spLocks noChangeArrowheads="1"/>
          </p:cNvSpPr>
          <p:nvPr/>
        </p:nvSpPr>
        <p:spPr bwMode="auto">
          <a:xfrm>
            <a:off x="4932363" y="914401"/>
            <a:ext cx="2127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cy-GB" altLang="en-US" sz="3600">
                <a:solidFill>
                  <a:srgbClr val="DA3D7E"/>
                </a:solidFill>
                <a:latin typeface="Franklin Gothic Demi" panose="020B0703020102020204" pitchFamily="34" charset="0"/>
              </a:rPr>
              <a:t>Y Llyfryn! </a:t>
            </a:r>
            <a:endParaRPr lang="en-GB" altLang="en-US" sz="3600">
              <a:solidFill>
                <a:srgbClr val="DA3D7E"/>
              </a:solidFill>
              <a:latin typeface="Franklin Gothic Demi" panose="020B0703020102020204" pitchFamily="34" charset="0"/>
            </a:endParaRPr>
          </a:p>
        </p:txBody>
      </p:sp>
    </p:spTree>
    <p:extLst>
      <p:ext uri="{BB962C8B-B14F-4D97-AF65-F5344CB8AC3E}">
        <p14:creationId xmlns:p14="http://schemas.microsoft.com/office/powerpoint/2010/main" val="3983292105"/>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526" y="5613401"/>
            <a:ext cx="22701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1857376" y="879475"/>
            <a:ext cx="4983163" cy="4984750"/>
          </a:xfrm>
          <a:prstGeom prst="ellipse">
            <a:avLst/>
          </a:prstGeom>
          <a:solidFill>
            <a:srgbClr val="7AB8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292" name="Title 2"/>
          <p:cNvSpPr>
            <a:spLocks noGrp="1"/>
          </p:cNvSpPr>
          <p:nvPr>
            <p:ph type="ctrTitle"/>
          </p:nvPr>
        </p:nvSpPr>
        <p:spPr>
          <a:xfrm>
            <a:off x="2406651" y="1725614"/>
            <a:ext cx="3863975" cy="1417637"/>
          </a:xfrm>
        </p:spPr>
        <p:txBody>
          <a:bodyPr/>
          <a:lstStyle/>
          <a:p>
            <a:pPr eaLnBrk="1" hangingPunct="1"/>
            <a:r>
              <a:rPr lang="en-US" altLang="en-US" sz="4000">
                <a:solidFill>
                  <a:schemeClr val="bg1"/>
                </a:solidFill>
              </a:rPr>
              <a:t>Collaborating with GIAG</a:t>
            </a:r>
          </a:p>
        </p:txBody>
      </p:sp>
      <p:sp>
        <p:nvSpPr>
          <p:cNvPr id="12293" name="Rectangle 2"/>
          <p:cNvSpPr>
            <a:spLocks noChangeArrowheads="1"/>
          </p:cNvSpPr>
          <p:nvPr/>
        </p:nvSpPr>
        <p:spPr bwMode="auto">
          <a:xfrm>
            <a:off x="2427289" y="3559175"/>
            <a:ext cx="3843337"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cy-GB" altLang="en-US" sz="4000">
                <a:solidFill>
                  <a:schemeClr val="bg1"/>
                </a:solidFill>
                <a:latin typeface="Franklin Gothic Demi" panose="020B0703020102020204" pitchFamily="34" charset="0"/>
                <a:ea typeface="Calibri" panose="020F0502020204030204" pitchFamily="34" charset="0"/>
                <a:cs typeface="Times New Roman" panose="02020603050405020304" pitchFamily="18" charset="0"/>
              </a:rPr>
              <a:t>Cydweithio gyda Rho Gynnig Arni</a:t>
            </a:r>
            <a:endParaRPr lang="en-GB" altLang="en-US" sz="4000">
              <a:solidFill>
                <a:schemeClr val="bg1"/>
              </a:solidFill>
              <a:latin typeface="Franklin Gothic Demi" panose="020B07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2895631"/>
      </p:ext>
    </p:extLst>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ctrTitle"/>
          </p:nvPr>
        </p:nvSpPr>
        <p:spPr>
          <a:xfrm>
            <a:off x="0" y="1035051"/>
            <a:ext cx="9144000" cy="1103313"/>
          </a:xfrm>
        </p:spPr>
        <p:txBody>
          <a:bodyPr anchor="t"/>
          <a:lstStyle/>
          <a:p>
            <a:pPr eaLnBrk="1" hangingPunct="1"/>
            <a:r>
              <a:rPr lang="en-US" altLang="en-US" sz="2800">
                <a:solidFill>
                  <a:srgbClr val="7AB800"/>
                </a:solidFill>
              </a:rPr>
              <a:t>How can we work with GIAG on bigger events and trips? </a:t>
            </a:r>
          </a:p>
        </p:txBody>
      </p:sp>
      <p:sp>
        <p:nvSpPr>
          <p:cNvPr id="8195" name="Title 2"/>
          <p:cNvSpPr txBox="1">
            <a:spLocks/>
          </p:cNvSpPr>
          <p:nvPr/>
        </p:nvSpPr>
        <p:spPr bwMode="auto">
          <a:xfrm>
            <a:off x="1" y="2747963"/>
            <a:ext cx="418147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defRPr/>
            </a:pPr>
            <a:r>
              <a:rPr lang="en-US" altLang="en-US" sz="1600" dirty="0">
                <a:latin typeface="Franklin Gothic Book" panose="020B0503020102020204" pitchFamily="34" charset="0"/>
              </a:rPr>
              <a:t>We love clubs and societies and if there’s something we can help with, we will! </a:t>
            </a:r>
          </a:p>
          <a:p>
            <a:pPr marL="0" indent="0">
              <a:spcBef>
                <a:spcPct val="0"/>
              </a:spcBef>
              <a:buNone/>
              <a:defRPr/>
            </a:pPr>
            <a:endParaRPr lang="en-US" altLang="en-US" sz="1600" dirty="0">
              <a:latin typeface="Franklin Gothic Book" panose="020B0503020102020204" pitchFamily="34" charset="0"/>
            </a:endParaRPr>
          </a:p>
          <a:p>
            <a:pPr eaLnBrk="1" hangingPunct="1">
              <a:spcBef>
                <a:spcPct val="0"/>
              </a:spcBef>
              <a:defRPr/>
            </a:pPr>
            <a:r>
              <a:rPr lang="en-US" altLang="en-US" sz="1600" dirty="0">
                <a:latin typeface="Franklin Gothic Book" panose="020B0503020102020204" pitchFamily="34" charset="0"/>
              </a:rPr>
              <a:t>We can help you run abroad trips, reserve your society tickets on our day trips and give your big events a helping hand with publicity wherever possible.</a:t>
            </a:r>
          </a:p>
          <a:p>
            <a:pPr marL="0" indent="0">
              <a:spcBef>
                <a:spcPct val="0"/>
              </a:spcBef>
              <a:buNone/>
              <a:defRPr/>
            </a:pPr>
            <a:endParaRPr lang="en-US" altLang="en-US" sz="1600" dirty="0">
              <a:latin typeface="Franklin Gothic Book" panose="020B0503020102020204" pitchFamily="34" charset="0"/>
            </a:endParaRPr>
          </a:p>
          <a:p>
            <a:pPr eaLnBrk="1" hangingPunct="1">
              <a:spcBef>
                <a:spcPct val="0"/>
              </a:spcBef>
              <a:defRPr/>
            </a:pPr>
            <a:r>
              <a:rPr lang="en-US" altLang="en-US" sz="1600" dirty="0">
                <a:latin typeface="Franklin Gothic Book" panose="020B0503020102020204" pitchFamily="34" charset="0"/>
              </a:rPr>
              <a:t>If you have an idea, come and talk to us! </a:t>
            </a:r>
          </a:p>
        </p:txBody>
      </p:sp>
      <p:sp>
        <p:nvSpPr>
          <p:cNvPr id="13317" name="Rectangle 1"/>
          <p:cNvSpPr>
            <a:spLocks noChangeArrowheads="1"/>
          </p:cNvSpPr>
          <p:nvPr/>
        </p:nvSpPr>
        <p:spPr bwMode="auto">
          <a:xfrm>
            <a:off x="93664" y="1644651"/>
            <a:ext cx="8942387"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7000"/>
              </a:lnSpc>
              <a:spcBef>
                <a:spcPct val="0"/>
              </a:spcBef>
              <a:buFontTx/>
              <a:buNone/>
            </a:pPr>
            <a:r>
              <a:rPr lang="cy-GB" altLang="en-US" sz="2800">
                <a:solidFill>
                  <a:srgbClr val="7AB800"/>
                </a:solidFill>
                <a:latin typeface="Franklin Gothic Demi" panose="020B0703020102020204" pitchFamily="34" charset="0"/>
              </a:rPr>
              <a:t>‘Sut gallwn ni weithio gyda RhGA ar ddigwyddiadau a theithiau mwy?’</a:t>
            </a:r>
            <a:endParaRPr lang="en-GB" altLang="en-US" sz="2800">
              <a:solidFill>
                <a:srgbClr val="7AB800"/>
              </a:solidFill>
              <a:latin typeface="Franklin Gothic Demi" panose="020B070302010202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464050" y="2743201"/>
            <a:ext cx="4572000" cy="2555875"/>
          </a:xfrm>
          <a:prstGeom prst="rect">
            <a:avLst/>
          </a:prstGeom>
        </p:spPr>
        <p:txBody>
          <a:bodyPr>
            <a:spAutoFit/>
          </a:bodyPr>
          <a:lstStyle/>
          <a:p>
            <a:pPr marL="285750" indent="-285750">
              <a:spcAft>
                <a:spcPts val="0"/>
              </a:spcAft>
              <a:buFont typeface="Arial" panose="020B0604020202020204" pitchFamily="34" charset="0"/>
              <a:buChar char="•"/>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Rydym yn caru clybiau a chymdeithasau ac os oes rhywbeth y gallwn ni wneud i helpu, fe fyddwn yn ei wneud.  </a:t>
            </a:r>
          </a:p>
          <a:p>
            <a:pPr>
              <a:spcAft>
                <a:spcPts val="0"/>
              </a:spcAft>
              <a:defRPr/>
            </a:pP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Gallwn eich helpu drefnu teithiau dramor, cadw tocynnau cymdeithas ar ein teithiau diwrnod a’ch helpu chi gyda’ch digwyddiadau mawr gyda chyhoeddusrwydd lle bo </a:t>
            </a:r>
            <a:r>
              <a:rPr lang="cy-GB" sz="1600" dirty="0" err="1">
                <a:latin typeface="Franklin Gothic Book" panose="020B0503020102020204" pitchFamily="34" charset="0"/>
                <a:ea typeface="Franklin Gothic Book" panose="020B0503020102020204" pitchFamily="34" charset="0"/>
                <a:cs typeface="Franklin Gothic Book" panose="020B0503020102020204" pitchFamily="34" charset="0"/>
              </a:rPr>
              <a:t>hyny’n</a:t>
            </a: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 bosibl.</a:t>
            </a:r>
          </a:p>
          <a:p>
            <a:pPr>
              <a:spcAft>
                <a:spcPts val="0"/>
              </a:spcAft>
              <a:defRPr/>
            </a:pP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Os oes gennych syniad, dewch i siarad â ni! </a:t>
            </a: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4463602"/>
      </p:ext>
    </p:extLst>
  </p:cSld>
  <p:clrMapOvr>
    <a:masterClrMapping/>
  </p:clrMapOvr>
  <p:transition spd="slow">
    <p:push di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ctrTitle"/>
          </p:nvPr>
        </p:nvSpPr>
        <p:spPr>
          <a:xfrm>
            <a:off x="177800" y="1035051"/>
            <a:ext cx="8604250" cy="1103313"/>
          </a:xfrm>
        </p:spPr>
        <p:txBody>
          <a:bodyPr anchor="t"/>
          <a:lstStyle/>
          <a:p>
            <a:pPr eaLnBrk="1" hangingPunct="1"/>
            <a:r>
              <a:rPr lang="en-US" altLang="en-US" sz="2800">
                <a:solidFill>
                  <a:srgbClr val="7AB800"/>
                </a:solidFill>
              </a:rPr>
              <a:t>‘We want to go abroad, can GIAG help us run our trip?</a:t>
            </a:r>
          </a:p>
        </p:txBody>
      </p:sp>
      <p:sp>
        <p:nvSpPr>
          <p:cNvPr id="8195" name="Title 2"/>
          <p:cNvSpPr txBox="1">
            <a:spLocks/>
          </p:cNvSpPr>
          <p:nvPr/>
        </p:nvSpPr>
        <p:spPr bwMode="auto">
          <a:xfrm>
            <a:off x="177801" y="2457451"/>
            <a:ext cx="4151313"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defRPr/>
            </a:pPr>
            <a:r>
              <a:rPr lang="en-US" altLang="en-US" sz="1600" dirty="0">
                <a:latin typeface="Franklin Gothic Book" panose="020B0503020102020204" pitchFamily="34" charset="0"/>
              </a:rPr>
              <a:t>GIAG </a:t>
            </a:r>
            <a:r>
              <a:rPr lang="en-US" altLang="en-US" sz="1600" b="1" dirty="0">
                <a:latin typeface="Franklin Gothic Book" panose="020B0503020102020204" pitchFamily="34" charset="0"/>
              </a:rPr>
              <a:t>loves</a:t>
            </a:r>
            <a:r>
              <a:rPr lang="en-US" altLang="en-US" sz="1600" dirty="0">
                <a:latin typeface="Franklin Gothic Book" panose="020B0503020102020204" pitchFamily="34" charset="0"/>
              </a:rPr>
              <a:t> an abroad trip! In the past we’ve helped run annual trips for our History, EARTH, Law and Spanish and Italian Societies! </a:t>
            </a:r>
          </a:p>
          <a:p>
            <a:pPr marL="0" indent="0">
              <a:spcBef>
                <a:spcPct val="0"/>
              </a:spcBef>
              <a:buNone/>
              <a:defRPr/>
            </a:pPr>
            <a:endParaRPr lang="en-US" altLang="en-US" sz="1600" dirty="0">
              <a:latin typeface="Franklin Gothic Book" panose="020B0503020102020204" pitchFamily="34" charset="0"/>
            </a:endParaRPr>
          </a:p>
          <a:p>
            <a:pPr eaLnBrk="1" hangingPunct="1">
              <a:spcBef>
                <a:spcPct val="0"/>
              </a:spcBef>
              <a:defRPr/>
            </a:pPr>
            <a:r>
              <a:rPr lang="en-US" altLang="en-US" sz="1600" dirty="0">
                <a:latin typeface="Franklin Gothic Book" panose="020B0503020102020204" pitchFamily="34" charset="0"/>
              </a:rPr>
              <a:t>Email us with an idea of a destination, whether you want to fly or get a coach, reasons you want to go and your budget and we can get a plan together for your trip! </a:t>
            </a:r>
          </a:p>
          <a:p>
            <a:pPr marL="0" indent="0">
              <a:spcBef>
                <a:spcPct val="0"/>
              </a:spcBef>
              <a:buNone/>
              <a:defRPr/>
            </a:pPr>
            <a:endParaRPr lang="en-US" altLang="en-US" sz="1600" dirty="0">
              <a:latin typeface="Franklin Gothic Book" panose="020B0503020102020204" pitchFamily="34" charset="0"/>
            </a:endParaRPr>
          </a:p>
          <a:p>
            <a:pPr eaLnBrk="1" hangingPunct="1">
              <a:spcBef>
                <a:spcPct val="0"/>
              </a:spcBef>
              <a:defRPr/>
            </a:pPr>
            <a:r>
              <a:rPr lang="en-US" altLang="en-US" sz="1600" dirty="0">
                <a:latin typeface="Franklin Gothic Book" panose="020B0503020102020204" pitchFamily="34" charset="0"/>
              </a:rPr>
              <a:t>Like a travel agents but better, right!</a:t>
            </a:r>
          </a:p>
        </p:txBody>
      </p:sp>
      <p:sp>
        <p:nvSpPr>
          <p:cNvPr id="14341" name="Rectangle 1"/>
          <p:cNvSpPr>
            <a:spLocks noChangeArrowheads="1"/>
          </p:cNvSpPr>
          <p:nvPr/>
        </p:nvSpPr>
        <p:spPr bwMode="auto">
          <a:xfrm>
            <a:off x="0" y="1492251"/>
            <a:ext cx="89662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7000"/>
              </a:lnSpc>
              <a:spcBef>
                <a:spcPct val="0"/>
              </a:spcBef>
              <a:buFontTx/>
              <a:buNone/>
            </a:pPr>
            <a:r>
              <a:rPr lang="cy-GB" altLang="en-US" sz="2800">
                <a:solidFill>
                  <a:srgbClr val="7AB800"/>
                </a:solidFill>
                <a:latin typeface="Franklin Gothic Demi" panose="020B0703020102020204" pitchFamily="34" charset="0"/>
              </a:rPr>
              <a:t>‘Rydym eisiau mynd dramor, gall RhGA helpu ni drefnu ein taith?’</a:t>
            </a:r>
            <a:endParaRPr lang="en-GB" altLang="en-US" sz="2800">
              <a:solidFill>
                <a:srgbClr val="7AB800"/>
              </a:solidFill>
              <a:latin typeface="Franklin Gothic Demi" panose="020B0703020102020204" pitchFamily="34" charset="0"/>
              <a:ea typeface="Calibri" panose="020F0502020204030204" pitchFamily="34" charset="0"/>
              <a:cs typeface="Times New Roman" panose="02020603050405020304" pitchFamily="18" charset="0"/>
            </a:endParaRPr>
          </a:p>
        </p:txBody>
      </p:sp>
      <p:sp>
        <p:nvSpPr>
          <p:cNvPr id="14342" name="Rectangle 2"/>
          <p:cNvSpPr>
            <a:spLocks noChangeArrowheads="1"/>
          </p:cNvSpPr>
          <p:nvPr/>
        </p:nvSpPr>
        <p:spPr bwMode="auto">
          <a:xfrm>
            <a:off x="4714876" y="2457451"/>
            <a:ext cx="42513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pPr>
            <a:r>
              <a:rPr lang="cy-GB" altLang="en-US" sz="1600">
                <a:latin typeface="Franklin Gothic Book" panose="020B0503020102020204" pitchFamily="34" charset="0"/>
              </a:rPr>
              <a:t>Mae RhGA wrth ein bodd â theithiau dramor! Yn y gorffennol rydym wedi helpu trefnu teithiau blynyddol i’n Cymdeithasau Hanes, EARTH, y Gyfraith, Sbaeneg ac Eidalaidd! </a:t>
            </a:r>
          </a:p>
          <a:p>
            <a:pPr>
              <a:spcBef>
                <a:spcPct val="0"/>
              </a:spcBef>
            </a:pPr>
            <a:endParaRPr lang="en-GB" altLang="en-US" sz="1600">
              <a:latin typeface="Franklin Gothic Book" panose="020B0503020102020204" pitchFamily="34" charset="0"/>
              <a:ea typeface="Calibri" panose="020F0502020204030204" pitchFamily="34" charset="0"/>
              <a:cs typeface="Times New Roman" panose="02020603050405020304" pitchFamily="18" charset="0"/>
            </a:endParaRPr>
          </a:p>
          <a:p>
            <a:pPr>
              <a:spcBef>
                <a:spcPct val="0"/>
              </a:spcBef>
            </a:pPr>
            <a:r>
              <a:rPr lang="cy-GB" altLang="en-US" sz="1600">
                <a:latin typeface="Franklin Gothic Book" panose="020B0503020102020204" pitchFamily="34" charset="0"/>
              </a:rPr>
              <a:t>Danfonwch e-bost gyda syniad o ble, os rydych eisiau hedfan neu gael bws, pam rydych chi eisiau mynd a chyllid a gallwn gynllunio eich taith gyda chi. </a:t>
            </a:r>
          </a:p>
          <a:p>
            <a:pPr>
              <a:spcBef>
                <a:spcPct val="0"/>
              </a:spcBef>
            </a:pPr>
            <a:endParaRPr lang="en-GB" altLang="en-US" sz="1600">
              <a:latin typeface="Franklin Gothic Book" panose="020B0503020102020204" pitchFamily="34" charset="0"/>
            </a:endParaRPr>
          </a:p>
          <a:p>
            <a:pPr>
              <a:spcBef>
                <a:spcPct val="0"/>
              </a:spcBef>
            </a:pPr>
            <a:r>
              <a:rPr lang="cy-GB" altLang="en-US" sz="1600">
                <a:latin typeface="Franklin Gothic Book" panose="020B0503020102020204" pitchFamily="34" charset="0"/>
              </a:rPr>
              <a:t>Fel asiant teithio ond yn well!</a:t>
            </a:r>
            <a:endParaRPr lang="en-GB" altLang="en-US" sz="1600">
              <a:latin typeface="Franklin Gothic Book" panose="020B0503020102020204" pitchFamily="34" charset="0"/>
            </a:endParaRPr>
          </a:p>
        </p:txBody>
      </p:sp>
    </p:spTree>
    <p:extLst>
      <p:ext uri="{BB962C8B-B14F-4D97-AF65-F5344CB8AC3E}">
        <p14:creationId xmlns:p14="http://schemas.microsoft.com/office/powerpoint/2010/main" val="3127865389"/>
      </p:ext>
    </p:extLst>
  </p:cSld>
  <p:clrMapOvr>
    <a:masterClrMapping/>
  </p:clrMapOvr>
  <p:transition spd="slow">
    <p:push di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a:spLocks noGrp="1"/>
          </p:cNvSpPr>
          <p:nvPr>
            <p:ph type="ctrTitle"/>
          </p:nvPr>
        </p:nvSpPr>
        <p:spPr>
          <a:xfrm>
            <a:off x="177800" y="1035051"/>
            <a:ext cx="8604250" cy="1103313"/>
          </a:xfrm>
        </p:spPr>
        <p:txBody>
          <a:bodyPr anchor="t"/>
          <a:lstStyle/>
          <a:p>
            <a:pPr eaLnBrk="1" hangingPunct="1"/>
            <a:r>
              <a:rPr lang="en-US" altLang="en-US" sz="2800">
                <a:solidFill>
                  <a:srgbClr val="7AB800"/>
                </a:solidFill>
              </a:rPr>
              <a:t>‘We want to go abroad, can GIAG help us run our trip?</a:t>
            </a:r>
          </a:p>
        </p:txBody>
      </p:sp>
      <p:sp>
        <p:nvSpPr>
          <p:cNvPr id="15363" name="Title 2"/>
          <p:cNvSpPr txBox="1">
            <a:spLocks/>
          </p:cNvSpPr>
          <p:nvPr/>
        </p:nvSpPr>
        <p:spPr bwMode="auto">
          <a:xfrm>
            <a:off x="177801" y="2725739"/>
            <a:ext cx="40036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1600">
                <a:latin typeface="Franklin Gothic Book" panose="020B0503020102020204" pitchFamily="34" charset="0"/>
              </a:rPr>
              <a:t>If you organize a trip through us, we coordinate the </a:t>
            </a:r>
            <a:r>
              <a:rPr lang="en-US" altLang="en-US" sz="1600" b="1">
                <a:latin typeface="Franklin Gothic Book" panose="020B0503020102020204" pitchFamily="34" charset="0"/>
              </a:rPr>
              <a:t>all</a:t>
            </a:r>
            <a:r>
              <a:rPr lang="en-US" altLang="en-US" sz="1600">
                <a:latin typeface="Franklin Gothic Book" panose="020B0503020102020204" pitchFamily="34" charset="0"/>
              </a:rPr>
              <a:t> the marketing, travel, accommodation, the itinerary if you’d like us to, and we even have a GIAG negotiated insurance policy that we highly recommend!</a:t>
            </a:r>
          </a:p>
          <a:p>
            <a:pPr eaLnBrk="1" hangingPunct="1">
              <a:spcBef>
                <a:spcPct val="0"/>
              </a:spcBef>
            </a:pPr>
            <a:endParaRPr lang="en-US" altLang="en-US" sz="1600">
              <a:latin typeface="Franklin Gothic Book" panose="020B0503020102020204" pitchFamily="34" charset="0"/>
            </a:endParaRPr>
          </a:p>
          <a:p>
            <a:pPr eaLnBrk="1" hangingPunct="1">
              <a:spcBef>
                <a:spcPct val="0"/>
              </a:spcBef>
            </a:pPr>
            <a:r>
              <a:rPr lang="en-US" altLang="en-US" sz="1600">
                <a:latin typeface="Franklin Gothic Book" panose="020B0503020102020204" pitchFamily="34" charset="0"/>
              </a:rPr>
              <a:t>The only thing we ask if that you have a reasonable expectation of 40 people on the trip, otherwise they become far too expensive for us to run! </a:t>
            </a:r>
          </a:p>
        </p:txBody>
      </p:sp>
      <p:sp>
        <p:nvSpPr>
          <p:cNvPr id="15365" name="Rectangle 1"/>
          <p:cNvSpPr>
            <a:spLocks noChangeArrowheads="1"/>
          </p:cNvSpPr>
          <p:nvPr/>
        </p:nvSpPr>
        <p:spPr bwMode="auto">
          <a:xfrm>
            <a:off x="7939" y="1454151"/>
            <a:ext cx="89439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7000"/>
              </a:lnSpc>
              <a:spcBef>
                <a:spcPct val="0"/>
              </a:spcBef>
              <a:buFontTx/>
              <a:buNone/>
            </a:pPr>
            <a:r>
              <a:rPr lang="cy-GB" altLang="en-US" sz="2800">
                <a:solidFill>
                  <a:srgbClr val="7AB800"/>
                </a:solidFill>
                <a:latin typeface="Franklin Gothic Demi" panose="020B0703020102020204" pitchFamily="34" charset="0"/>
              </a:rPr>
              <a:t>‘Rydym eisiau mynd dramor, gall RhGA helpu ni drefnu ein taith?’</a:t>
            </a:r>
            <a:endParaRPr lang="en-GB" altLang="en-US" sz="2800">
              <a:solidFill>
                <a:srgbClr val="7AB800"/>
              </a:solidFill>
              <a:latin typeface="Franklin Gothic Demi" panose="020B0703020102020204" pitchFamily="34" charset="0"/>
              <a:ea typeface="Calibri" panose="020F0502020204030204" pitchFamily="34" charset="0"/>
              <a:cs typeface="Times New Roman" panose="02020603050405020304" pitchFamily="18" charset="0"/>
            </a:endParaRPr>
          </a:p>
        </p:txBody>
      </p:sp>
      <p:sp>
        <p:nvSpPr>
          <p:cNvPr id="15366" name="Rectangle 2"/>
          <p:cNvSpPr>
            <a:spLocks noChangeArrowheads="1"/>
          </p:cNvSpPr>
          <p:nvPr/>
        </p:nvSpPr>
        <p:spPr bwMode="auto">
          <a:xfrm>
            <a:off x="4625975" y="2725739"/>
            <a:ext cx="3879850"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pPr>
            <a:r>
              <a:rPr lang="cy-GB" altLang="en-US" sz="1600">
                <a:latin typeface="Franklin Gothic Book" panose="020B0503020102020204" pitchFamily="34" charset="0"/>
              </a:rPr>
              <a:t>Os rydych yn trefnu taith gyda ni, byddwn ni’n cydlynu y marchnata i gyd, y teithio, llety, amserlen os hoffech chi, a mae hyd yn oed gennym bolisi yswiriant RhGA y byddwn yn ei annog yn fawr!</a:t>
            </a:r>
          </a:p>
          <a:p>
            <a:pPr>
              <a:spcBef>
                <a:spcPct val="0"/>
              </a:spcBef>
            </a:pPr>
            <a:endParaRPr lang="en-GB" altLang="en-US" sz="1600">
              <a:latin typeface="Franklin Gothic Book" panose="020B0503020102020204" pitchFamily="34" charset="0"/>
              <a:ea typeface="Calibri" panose="020F0502020204030204" pitchFamily="34" charset="0"/>
              <a:cs typeface="Times New Roman" panose="02020603050405020304" pitchFamily="18" charset="0"/>
            </a:endParaRPr>
          </a:p>
          <a:p>
            <a:pPr>
              <a:spcBef>
                <a:spcPct val="0"/>
              </a:spcBef>
            </a:pPr>
            <a:r>
              <a:rPr lang="cy-GB" altLang="en-US" sz="1600">
                <a:latin typeface="Franklin Gothic Book" panose="020B0503020102020204" pitchFamily="34" charset="0"/>
              </a:rPr>
              <a:t>Yr unig beth rydym yn gofyn yw i chi ddisgwyl 40 o bobl ar y daith, fel arall mae’n mynd yn llawer rhy ddrud i ni redeg! </a:t>
            </a:r>
            <a:endParaRPr lang="en-GB" altLang="en-US" sz="1600">
              <a:latin typeface="Franklin Gothic Book" panose="020B0503020102020204" pitchFamily="34" charset="0"/>
            </a:endParaRPr>
          </a:p>
        </p:txBody>
      </p:sp>
    </p:spTree>
    <p:extLst>
      <p:ext uri="{BB962C8B-B14F-4D97-AF65-F5344CB8AC3E}">
        <p14:creationId xmlns:p14="http://schemas.microsoft.com/office/powerpoint/2010/main" val="3277929357"/>
      </p:ext>
    </p:extLst>
  </p:cSld>
  <p:clrMapOvr>
    <a:masterClrMapping/>
  </p:clrMapOvr>
  <p:transition spd="slow">
    <p:push di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ctrTitle"/>
          </p:nvPr>
        </p:nvSpPr>
        <p:spPr>
          <a:xfrm>
            <a:off x="2405063" y="865188"/>
            <a:ext cx="4240212" cy="608012"/>
          </a:xfrm>
        </p:spPr>
        <p:txBody>
          <a:bodyPr anchor="t"/>
          <a:lstStyle/>
          <a:p>
            <a:pPr eaLnBrk="1" hangingPunct="1"/>
            <a:r>
              <a:rPr lang="en-US" altLang="en-US" sz="3200">
                <a:solidFill>
                  <a:srgbClr val="7AB800"/>
                </a:solidFill>
              </a:rPr>
              <a:t>‘Where could we go?’</a:t>
            </a:r>
          </a:p>
        </p:txBody>
      </p:sp>
      <p:sp>
        <p:nvSpPr>
          <p:cNvPr id="8195" name="Title 2"/>
          <p:cNvSpPr txBox="1">
            <a:spLocks/>
          </p:cNvSpPr>
          <p:nvPr/>
        </p:nvSpPr>
        <p:spPr bwMode="auto">
          <a:xfrm>
            <a:off x="177801" y="2047875"/>
            <a:ext cx="4240213"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indent="0">
              <a:spcBef>
                <a:spcPct val="0"/>
              </a:spcBef>
              <a:buNone/>
              <a:defRPr/>
            </a:pPr>
            <a:r>
              <a:rPr lang="en-US" altLang="en-US" sz="1600" dirty="0">
                <a:latin typeface="Franklin Gothic Book" panose="020B0503020102020204" pitchFamily="34" charset="0"/>
              </a:rPr>
              <a:t>An excellent question! </a:t>
            </a:r>
          </a:p>
          <a:p>
            <a:pPr marL="0" indent="0">
              <a:spcBef>
                <a:spcPct val="0"/>
              </a:spcBef>
              <a:buNone/>
              <a:defRPr/>
            </a:pPr>
            <a:r>
              <a:rPr lang="en-US" altLang="en-US" sz="1600" dirty="0">
                <a:latin typeface="Franklin Gothic Book" panose="020B0503020102020204" pitchFamily="34" charset="0"/>
              </a:rPr>
              <a:t>In the past we’ve been to: </a:t>
            </a:r>
          </a:p>
          <a:p>
            <a:pPr eaLnBrk="1" hangingPunct="1">
              <a:spcBef>
                <a:spcPct val="0"/>
              </a:spcBef>
              <a:buFontTx/>
              <a:buChar char="-"/>
              <a:defRPr/>
            </a:pPr>
            <a:r>
              <a:rPr lang="en-US" altLang="en-US" sz="1600" dirty="0">
                <a:latin typeface="Franklin Gothic Book" panose="020B0503020102020204" pitchFamily="34" charset="0"/>
              </a:rPr>
              <a:t>Edinburgh</a:t>
            </a:r>
          </a:p>
          <a:p>
            <a:pPr eaLnBrk="1" hangingPunct="1">
              <a:spcBef>
                <a:spcPct val="0"/>
              </a:spcBef>
              <a:buFontTx/>
              <a:buChar char="-"/>
              <a:defRPr/>
            </a:pPr>
            <a:r>
              <a:rPr lang="en-US" altLang="en-US" sz="1600" dirty="0">
                <a:latin typeface="Franklin Gothic Book" panose="020B0503020102020204" pitchFamily="34" charset="0"/>
              </a:rPr>
              <a:t>Dublin</a:t>
            </a:r>
          </a:p>
          <a:p>
            <a:pPr eaLnBrk="1" hangingPunct="1">
              <a:spcBef>
                <a:spcPct val="0"/>
              </a:spcBef>
              <a:buFontTx/>
              <a:buChar char="-"/>
              <a:defRPr/>
            </a:pPr>
            <a:r>
              <a:rPr lang="en-US" altLang="en-US" sz="1600" dirty="0">
                <a:latin typeface="Franklin Gothic Book" panose="020B0503020102020204" pitchFamily="34" charset="0"/>
              </a:rPr>
              <a:t>Paris</a:t>
            </a:r>
          </a:p>
          <a:p>
            <a:pPr eaLnBrk="1" hangingPunct="1">
              <a:spcBef>
                <a:spcPct val="0"/>
              </a:spcBef>
              <a:buFontTx/>
              <a:buChar char="-"/>
              <a:defRPr/>
            </a:pPr>
            <a:r>
              <a:rPr lang="en-US" altLang="en-US" sz="1600" dirty="0">
                <a:latin typeface="Franklin Gothic Book" panose="020B0503020102020204" pitchFamily="34" charset="0"/>
              </a:rPr>
              <a:t>Berlin</a:t>
            </a:r>
          </a:p>
          <a:p>
            <a:pPr eaLnBrk="1" hangingPunct="1">
              <a:spcBef>
                <a:spcPct val="0"/>
              </a:spcBef>
              <a:buFontTx/>
              <a:buChar char="-"/>
              <a:defRPr/>
            </a:pPr>
            <a:r>
              <a:rPr lang="en-US" altLang="en-US" sz="1600" dirty="0">
                <a:latin typeface="Franklin Gothic Book" panose="020B0503020102020204" pitchFamily="34" charset="0"/>
              </a:rPr>
              <a:t>Amsterdam</a:t>
            </a:r>
          </a:p>
          <a:p>
            <a:pPr eaLnBrk="1" hangingPunct="1">
              <a:spcBef>
                <a:spcPct val="0"/>
              </a:spcBef>
              <a:buFontTx/>
              <a:buChar char="-"/>
              <a:defRPr/>
            </a:pPr>
            <a:r>
              <a:rPr lang="en-US" altLang="en-US" sz="1600" dirty="0">
                <a:latin typeface="Franklin Gothic Book" panose="020B0503020102020204" pitchFamily="34" charset="0"/>
              </a:rPr>
              <a:t>Madrid</a:t>
            </a:r>
          </a:p>
          <a:p>
            <a:pPr eaLnBrk="1" hangingPunct="1">
              <a:spcBef>
                <a:spcPct val="0"/>
              </a:spcBef>
              <a:buFontTx/>
              <a:buChar char="-"/>
              <a:defRPr/>
            </a:pPr>
            <a:r>
              <a:rPr lang="en-US" altLang="en-US" sz="1600" dirty="0">
                <a:latin typeface="Franklin Gothic Book" panose="020B0503020102020204" pitchFamily="34" charset="0"/>
              </a:rPr>
              <a:t>Budapest</a:t>
            </a:r>
          </a:p>
          <a:p>
            <a:pPr eaLnBrk="1" hangingPunct="1">
              <a:spcBef>
                <a:spcPct val="0"/>
              </a:spcBef>
              <a:buFontTx/>
              <a:buChar char="-"/>
              <a:defRPr/>
            </a:pPr>
            <a:r>
              <a:rPr lang="en-US" altLang="en-US" sz="1600" dirty="0">
                <a:latin typeface="Franklin Gothic Book" panose="020B0503020102020204" pitchFamily="34" charset="0"/>
              </a:rPr>
              <a:t>Rome</a:t>
            </a:r>
          </a:p>
          <a:p>
            <a:pPr eaLnBrk="1" hangingPunct="1">
              <a:spcBef>
                <a:spcPct val="0"/>
              </a:spcBef>
              <a:buFontTx/>
              <a:buChar char="-"/>
              <a:defRPr/>
            </a:pPr>
            <a:r>
              <a:rPr lang="en-US" altLang="en-US" sz="1600" dirty="0">
                <a:latin typeface="Franklin Gothic Book" panose="020B0503020102020204" pitchFamily="34" charset="0"/>
              </a:rPr>
              <a:t>London</a:t>
            </a:r>
          </a:p>
          <a:p>
            <a:pPr marL="0" indent="0">
              <a:spcBef>
                <a:spcPct val="0"/>
              </a:spcBef>
              <a:buNone/>
              <a:defRPr/>
            </a:pPr>
            <a:r>
              <a:rPr lang="en-US" altLang="en-US" sz="1600" dirty="0">
                <a:latin typeface="Franklin Gothic Book" panose="020B0503020102020204" pitchFamily="34" charset="0"/>
              </a:rPr>
              <a:t>So the answer is pretty much wherever you like if we can budget it for you!</a:t>
            </a:r>
          </a:p>
        </p:txBody>
      </p:sp>
      <p:sp>
        <p:nvSpPr>
          <p:cNvPr id="16389" name="Rectangle 1"/>
          <p:cNvSpPr>
            <a:spLocks noChangeArrowheads="1"/>
          </p:cNvSpPr>
          <p:nvPr/>
        </p:nvSpPr>
        <p:spPr bwMode="auto">
          <a:xfrm>
            <a:off x="2938464" y="1349375"/>
            <a:ext cx="3283271" cy="61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7000"/>
              </a:lnSpc>
              <a:spcBef>
                <a:spcPct val="0"/>
              </a:spcBef>
              <a:buFontTx/>
              <a:buNone/>
            </a:pPr>
            <a:r>
              <a:rPr lang="cy-GB" altLang="en-US">
                <a:solidFill>
                  <a:srgbClr val="7AB800"/>
                </a:solidFill>
                <a:latin typeface="Franklin Gothic Demi" panose="020B0703020102020204" pitchFamily="34" charset="0"/>
              </a:rPr>
              <a:t>'Lle gallem fynd?'</a:t>
            </a:r>
            <a:endParaRPr lang="en-GB" altLang="en-US">
              <a:solidFill>
                <a:srgbClr val="7AB800"/>
              </a:solidFill>
              <a:latin typeface="Franklin Gothic Demi" panose="020B070302010202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914900" y="2047876"/>
            <a:ext cx="4006850" cy="3292475"/>
          </a:xfrm>
          <a:prstGeom prst="rect">
            <a:avLst/>
          </a:prstGeom>
        </p:spPr>
        <p:txBody>
          <a:bodyPr>
            <a:spAutoFit/>
          </a:bodyPr>
          <a:lstStyle/>
          <a:p>
            <a:pPr>
              <a:spcAft>
                <a:spcPts val="0"/>
              </a:spcAft>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Cwestiwn ardderchog! </a:t>
            </a: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a:p>
            <a:pPr>
              <a:spcAft>
                <a:spcPts val="0"/>
              </a:spcAft>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Yn y gorffennol, rydym wedi bod i: </a:t>
            </a: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a:p>
            <a:pPr marL="342900" indent="-342900">
              <a:spcAft>
                <a:spcPts val="0"/>
              </a:spcAft>
              <a:buFont typeface="Times New Roman" panose="02020603050405020304" pitchFamily="18" charset="0"/>
              <a:buChar char="-"/>
              <a:tabLst>
                <a:tab pos="457200" algn="l"/>
              </a:tabLst>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Caeredin</a:t>
            </a: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a:p>
            <a:pPr marL="342900" indent="-342900">
              <a:spcAft>
                <a:spcPts val="0"/>
              </a:spcAft>
              <a:buFont typeface="Times New Roman" panose="02020603050405020304" pitchFamily="18" charset="0"/>
              <a:buChar char="-"/>
              <a:tabLst>
                <a:tab pos="457200" algn="l"/>
              </a:tabLst>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Dulyn</a:t>
            </a: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a:p>
            <a:pPr marL="342900" indent="-342900">
              <a:spcAft>
                <a:spcPts val="0"/>
              </a:spcAft>
              <a:buFont typeface="Times New Roman" panose="02020603050405020304" pitchFamily="18" charset="0"/>
              <a:buChar char="-"/>
              <a:tabLst>
                <a:tab pos="457200" algn="l"/>
              </a:tabLst>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Paris</a:t>
            </a: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a:p>
            <a:pPr marL="342900" indent="-342900">
              <a:spcAft>
                <a:spcPts val="0"/>
              </a:spcAft>
              <a:buFont typeface="Times New Roman" panose="02020603050405020304" pitchFamily="18" charset="0"/>
              <a:buChar char="-"/>
              <a:tabLst>
                <a:tab pos="457200" algn="l"/>
              </a:tabLst>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Berlin</a:t>
            </a: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a:p>
            <a:pPr marL="342900" indent="-342900">
              <a:spcAft>
                <a:spcPts val="0"/>
              </a:spcAft>
              <a:buFont typeface="Times New Roman" panose="02020603050405020304" pitchFamily="18" charset="0"/>
              <a:buChar char="-"/>
              <a:tabLst>
                <a:tab pos="457200" algn="l"/>
              </a:tabLst>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Amsterdam</a:t>
            </a: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a:p>
            <a:pPr marL="342900" indent="-342900">
              <a:spcAft>
                <a:spcPts val="0"/>
              </a:spcAft>
              <a:buFont typeface="Times New Roman" panose="02020603050405020304" pitchFamily="18" charset="0"/>
              <a:buChar char="-"/>
              <a:tabLst>
                <a:tab pos="457200" algn="l"/>
              </a:tabLst>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Madrid</a:t>
            </a: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a:p>
            <a:pPr marL="342900" indent="-342900">
              <a:spcAft>
                <a:spcPts val="0"/>
              </a:spcAft>
              <a:buFont typeface="Times New Roman" panose="02020603050405020304" pitchFamily="18" charset="0"/>
              <a:buChar char="-"/>
              <a:tabLst>
                <a:tab pos="457200" algn="l"/>
              </a:tabLst>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Budapest</a:t>
            </a: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a:p>
            <a:pPr marL="342900" indent="-342900">
              <a:spcAft>
                <a:spcPts val="0"/>
              </a:spcAft>
              <a:buFont typeface="Times New Roman" panose="02020603050405020304" pitchFamily="18" charset="0"/>
              <a:buChar char="-"/>
              <a:tabLst>
                <a:tab pos="457200" algn="l"/>
              </a:tabLst>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Rhufain</a:t>
            </a: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a:p>
            <a:pPr marL="342900" indent="-342900">
              <a:spcAft>
                <a:spcPts val="0"/>
              </a:spcAft>
              <a:buFont typeface="Times New Roman" panose="02020603050405020304" pitchFamily="18" charset="0"/>
              <a:buChar char="-"/>
              <a:tabLst>
                <a:tab pos="457200" algn="l"/>
              </a:tabLst>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Llundain</a:t>
            </a: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a:p>
            <a:pPr>
              <a:spcAft>
                <a:spcPts val="0"/>
              </a:spcAft>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Felly yr ateb yw, ble bynnag sy’n realistig o fewn eich cyllideb!</a:t>
            </a: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5074936"/>
      </p:ext>
    </p:extLst>
  </p:cSld>
  <p:clrMapOvr>
    <a:masterClrMapping/>
  </p:clrMapOvr>
  <p:transition spd="slow">
    <p:push di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p:cNvSpPr>
            <a:spLocks noGrp="1"/>
          </p:cNvSpPr>
          <p:nvPr>
            <p:ph type="ctrTitle"/>
          </p:nvPr>
        </p:nvSpPr>
        <p:spPr>
          <a:xfrm>
            <a:off x="0" y="857250"/>
            <a:ext cx="9144000" cy="1042988"/>
          </a:xfrm>
        </p:spPr>
        <p:txBody>
          <a:bodyPr anchor="t"/>
          <a:lstStyle/>
          <a:p>
            <a:pPr eaLnBrk="1" hangingPunct="1"/>
            <a:r>
              <a:rPr lang="en-US" altLang="en-US" sz="2000">
                <a:solidFill>
                  <a:srgbClr val="7AB800"/>
                </a:solidFill>
              </a:rPr>
              <a:t>‘Our club/society doesn’t have enough members to go on an abroad trip, is there anything we can do?</a:t>
            </a:r>
          </a:p>
        </p:txBody>
      </p:sp>
      <p:sp>
        <p:nvSpPr>
          <p:cNvPr id="8195" name="Title 2"/>
          <p:cNvSpPr txBox="1">
            <a:spLocks/>
          </p:cNvSpPr>
          <p:nvPr/>
        </p:nvSpPr>
        <p:spPr bwMode="auto">
          <a:xfrm>
            <a:off x="96838" y="2354264"/>
            <a:ext cx="412115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defRPr/>
            </a:pPr>
            <a:r>
              <a:rPr lang="en-US" altLang="en-US" sz="1600" dirty="0">
                <a:latin typeface="Franklin Gothic Book" panose="020B0503020102020204" pitchFamily="34" charset="0"/>
              </a:rPr>
              <a:t>Yes! You can collaborate with other clubs and societies on a trip! </a:t>
            </a:r>
          </a:p>
          <a:p>
            <a:pPr marL="0" indent="0">
              <a:spcBef>
                <a:spcPct val="0"/>
              </a:spcBef>
              <a:buNone/>
              <a:defRPr/>
            </a:pPr>
            <a:endParaRPr lang="en-US" altLang="en-US" sz="1600" dirty="0">
              <a:latin typeface="Franklin Gothic Book" panose="020B0503020102020204" pitchFamily="34" charset="0"/>
            </a:endParaRPr>
          </a:p>
          <a:p>
            <a:pPr eaLnBrk="1" hangingPunct="1">
              <a:spcBef>
                <a:spcPct val="0"/>
              </a:spcBef>
              <a:defRPr/>
            </a:pPr>
            <a:r>
              <a:rPr lang="en-US" altLang="en-US" sz="1600" dirty="0">
                <a:latin typeface="Franklin Gothic Book" panose="020B0503020102020204" pitchFamily="34" charset="0"/>
              </a:rPr>
              <a:t>If you wanted to go on a dance tour, ask other dance societies. If you want to go on a European trip, other societies or clubs might be interested in going with you!</a:t>
            </a:r>
          </a:p>
          <a:p>
            <a:pPr marL="0" indent="0">
              <a:spcBef>
                <a:spcPct val="0"/>
              </a:spcBef>
              <a:buNone/>
              <a:defRPr/>
            </a:pPr>
            <a:r>
              <a:rPr lang="en-US" altLang="en-US" sz="1600" dirty="0">
                <a:latin typeface="Franklin Gothic Book" panose="020B0503020102020204" pitchFamily="34" charset="0"/>
              </a:rPr>
              <a:t> </a:t>
            </a:r>
          </a:p>
          <a:p>
            <a:pPr eaLnBrk="1" hangingPunct="1">
              <a:spcBef>
                <a:spcPct val="0"/>
              </a:spcBef>
              <a:defRPr/>
            </a:pPr>
            <a:r>
              <a:rPr lang="en-US" altLang="en-US" sz="1600" dirty="0">
                <a:latin typeface="Franklin Gothic Book" panose="020B0503020102020204" pitchFamily="34" charset="0"/>
              </a:rPr>
              <a:t>There’s no reason why any club or society shouldn’t be able to collaborate with another club or society to go on an amazing trip with GIAG. </a:t>
            </a:r>
          </a:p>
        </p:txBody>
      </p:sp>
      <p:sp>
        <p:nvSpPr>
          <p:cNvPr id="17413" name="Rectangle 1"/>
          <p:cNvSpPr>
            <a:spLocks noChangeArrowheads="1"/>
          </p:cNvSpPr>
          <p:nvPr/>
        </p:nvSpPr>
        <p:spPr bwMode="auto">
          <a:xfrm>
            <a:off x="0" y="1481139"/>
            <a:ext cx="9144000" cy="7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7000"/>
              </a:lnSpc>
              <a:spcBef>
                <a:spcPct val="0"/>
              </a:spcBef>
              <a:buFontTx/>
              <a:buNone/>
            </a:pPr>
            <a:r>
              <a:rPr lang="cy-GB" altLang="en-US" sz="2000">
                <a:solidFill>
                  <a:srgbClr val="7AB800"/>
                </a:solidFill>
                <a:latin typeface="Franklin Gothic Demi" panose="020B0703020102020204" pitchFamily="34" charset="0"/>
              </a:rPr>
              <a:t>‘Nid oes gan ein clwb/cymdeithas ddigon o aelodau i fynd ar daith tramor, oes rhywbeth gallwn ei wneud?’</a:t>
            </a:r>
            <a:endParaRPr lang="en-GB" altLang="en-US" sz="2000">
              <a:solidFill>
                <a:srgbClr val="7AB800"/>
              </a:solidFill>
              <a:latin typeface="Franklin Gothic Demi" panose="020B070302010202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413250" y="2354264"/>
            <a:ext cx="4572000" cy="3292475"/>
          </a:xfrm>
          <a:prstGeom prst="rect">
            <a:avLst/>
          </a:prstGeom>
        </p:spPr>
        <p:txBody>
          <a:bodyPr>
            <a:spAutoFit/>
          </a:bodyPr>
          <a:lstStyle/>
          <a:p>
            <a:pPr marL="285750" indent="-285750">
              <a:spcAft>
                <a:spcPts val="0"/>
              </a:spcAft>
              <a:buFont typeface="Arial" panose="020B0604020202020204" pitchFamily="34" charset="0"/>
              <a:buChar char="•"/>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Oes! Gallwch gydweithio â chlybiau a chymdeithasau ar daith! </a:t>
            </a:r>
          </a:p>
          <a:p>
            <a:pPr>
              <a:spcAft>
                <a:spcPts val="0"/>
              </a:spcAft>
              <a:defRPr/>
            </a:pP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Os hoffech fynd ar daith dawns, gofynnwch wrth gymdeithasau dawns eraill. Os rydych eisiau mynd ar daith Ewropeaidd, efallai bydd gan gymdeithasau a chlybiau eraill ddiddordeb yn mynd gyda chi! </a:t>
            </a:r>
          </a:p>
          <a:p>
            <a:pPr>
              <a:spcAft>
                <a:spcPts val="0"/>
              </a:spcAft>
              <a:defRPr/>
            </a:pP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defRPr/>
            </a:pPr>
            <a:r>
              <a:rPr lang="cy-GB" sz="1600" dirty="0">
                <a:latin typeface="Franklin Gothic Book" panose="020B0503020102020204" pitchFamily="34" charset="0"/>
                <a:ea typeface="Franklin Gothic Book" panose="020B0503020102020204" pitchFamily="34" charset="0"/>
                <a:cs typeface="Franklin Gothic Book" panose="020B0503020102020204" pitchFamily="34" charset="0"/>
              </a:rPr>
              <a:t>Nid oes unrhyw reswm pam na ddylai unrhyw glwb neu gymdeithas allu cydweithio gyda chlwb neu gymdeithas arall i fynd ar daith anhygoel gyda RHGA. </a:t>
            </a:r>
            <a:endParaRPr lang="en-GB" sz="1600" dirty="0">
              <a:latin typeface="Franklin Gothic Book" panose="020B05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1057038"/>
      </p:ext>
    </p:extLst>
  </p:cSld>
  <p:clrMapOvr>
    <a:masterClrMapping/>
  </p:clrMapOvr>
  <p:transition spd="slow">
    <p:push dir="u"/>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1"/>
          <p:cNvPicPr>
            <a:picLocks noChangeAspect="1"/>
          </p:cNvPicPr>
          <p:nvPr/>
        </p:nvPicPr>
        <p:blipFill>
          <a:blip r:embed="rId2">
            <a:extLst>
              <a:ext uri="{28A0092B-C50C-407E-A947-70E740481C1C}">
                <a14:useLocalDpi xmlns:a14="http://schemas.microsoft.com/office/drawing/2010/main" val="0"/>
              </a:ext>
            </a:extLst>
          </a:blip>
          <a:srcRect l="15636" t="3131" r="21983" b="18280"/>
          <a:stretch>
            <a:fillRect/>
          </a:stretch>
        </p:blipFill>
        <p:spPr bwMode="auto">
          <a:xfrm>
            <a:off x="1314450" y="938214"/>
            <a:ext cx="6572250"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461249"/>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ctrTitle"/>
          </p:nvPr>
        </p:nvSpPr>
        <p:spPr>
          <a:xfrm>
            <a:off x="2751139" y="927100"/>
            <a:ext cx="4021137" cy="952500"/>
          </a:xfrm>
        </p:spPr>
        <p:txBody>
          <a:bodyPr anchor="t"/>
          <a:lstStyle/>
          <a:p>
            <a:pPr eaLnBrk="1" hangingPunct="1"/>
            <a:r>
              <a:rPr lang="en-US" altLang="en-US" smtClean="0">
                <a:solidFill>
                  <a:srgbClr val="00B0F0"/>
                </a:solidFill>
                <a:latin typeface="Franklin Gothic Demi" panose="020B0703020102020204" pitchFamily="34" charset="0"/>
              </a:rPr>
              <a:t>Social Media</a:t>
            </a:r>
          </a:p>
        </p:txBody>
      </p:sp>
      <p:sp>
        <p:nvSpPr>
          <p:cNvPr id="19460" name="Rectangle 1"/>
          <p:cNvSpPr>
            <a:spLocks noChangeArrowheads="1"/>
          </p:cNvSpPr>
          <p:nvPr/>
        </p:nvSpPr>
        <p:spPr bwMode="auto">
          <a:xfrm>
            <a:off x="1609726" y="1730376"/>
            <a:ext cx="6095579" cy="816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7000"/>
              </a:lnSpc>
              <a:spcBef>
                <a:spcPct val="0"/>
              </a:spcBef>
              <a:buFontTx/>
              <a:buNone/>
            </a:pPr>
            <a:r>
              <a:rPr lang="en-GB" altLang="en-US" sz="4400">
                <a:solidFill>
                  <a:srgbClr val="00B0F0"/>
                </a:solidFill>
                <a:latin typeface="Franklin Gothic Demi" panose="020B0703020102020204" pitchFamily="34" charset="0"/>
                <a:ea typeface="Calibri" panose="020F0502020204030204" pitchFamily="34" charset="0"/>
                <a:cs typeface="Times New Roman" panose="02020603050405020304" pitchFamily="18" charset="0"/>
              </a:rPr>
              <a:t>Cyfryngau cymdeithasol</a:t>
            </a:r>
          </a:p>
        </p:txBody>
      </p:sp>
      <p:grpSp>
        <p:nvGrpSpPr>
          <p:cNvPr id="19461" name="Group 3"/>
          <p:cNvGrpSpPr>
            <a:grpSpLocks/>
          </p:cNvGrpSpPr>
          <p:nvPr/>
        </p:nvGrpSpPr>
        <p:grpSpPr bwMode="auto">
          <a:xfrm>
            <a:off x="2790825" y="2495550"/>
            <a:ext cx="3943350" cy="1892300"/>
            <a:chOff x="504265" y="2649071"/>
            <a:chExt cx="3943350" cy="1891366"/>
          </a:xfrm>
        </p:grpSpPr>
        <p:sp>
          <p:nvSpPr>
            <p:cNvPr id="5" name="Content Placeholder 2"/>
            <p:cNvSpPr txBox="1">
              <a:spLocks/>
            </p:cNvSpPr>
            <p:nvPr/>
          </p:nvSpPr>
          <p:spPr bwMode="auto">
            <a:xfrm>
              <a:off x="504265" y="2649071"/>
              <a:ext cx="3943350" cy="189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anose="020B0600070205080204" pitchFamily="34" charset="-128"/>
                  <a:cs typeface="MS PGothic"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anose="020B0600070205080204" pitchFamily="34" charset="-128"/>
                  <a:cs typeface="MS PGothic" charset="0"/>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anose="020B0600070205080204" pitchFamily="34" charset="-128"/>
                  <a:cs typeface="MS PGothic" charset="0"/>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GB" sz="1800" dirty="0">
                <a:solidFill>
                  <a:schemeClr val="tx1"/>
                </a:solidFill>
                <a:effectLst>
                  <a:outerShdw blurRad="38100" dist="38100" dir="2700000" algn="tl">
                    <a:srgbClr val="000000">
                      <a:alpha val="43137"/>
                    </a:srgbClr>
                  </a:outerShdw>
                </a:effectLst>
                <a:latin typeface="Franklin Gothic Book" panose="020B0503020102020204" pitchFamily="34" charset="0"/>
              </a:endParaRPr>
            </a:p>
            <a:p>
              <a:pPr algn="l">
                <a:defRPr/>
              </a:pPr>
              <a:r>
                <a:rPr lang="en-GB" sz="1800" dirty="0">
                  <a:solidFill>
                    <a:schemeClr val="tx1"/>
                  </a:solidFill>
                  <a:effectLst>
                    <a:outerShdw blurRad="38100" dist="38100" dir="2700000" algn="tl">
                      <a:srgbClr val="000000">
                        <a:alpha val="43137"/>
                      </a:srgbClr>
                    </a:outerShdw>
                  </a:effectLst>
                  <a:latin typeface="Franklin Gothic Book" panose="020B0503020102020204" pitchFamily="34" charset="0"/>
                </a:rPr>
                <a:t>		</a:t>
              </a:r>
              <a:r>
                <a:rPr lang="en-GB" sz="1800" dirty="0">
                  <a:solidFill>
                    <a:schemeClr val="tx1"/>
                  </a:solidFill>
                  <a:latin typeface="Franklin Gothic Book" panose="020B0503020102020204" pitchFamily="34" charset="0"/>
                </a:rPr>
                <a:t>Give it a Go </a:t>
              </a:r>
            </a:p>
            <a:p>
              <a:pPr algn="l">
                <a:defRPr/>
              </a:pPr>
              <a:r>
                <a:rPr lang="en-GB" sz="1800" dirty="0">
                  <a:solidFill>
                    <a:schemeClr val="tx1"/>
                  </a:solidFill>
                  <a:latin typeface="Franklin Gothic Book" panose="020B0503020102020204" pitchFamily="34" charset="0"/>
                </a:rPr>
                <a:t>		@</a:t>
              </a:r>
              <a:r>
                <a:rPr lang="en-GB" sz="1800" dirty="0" err="1">
                  <a:solidFill>
                    <a:schemeClr val="tx1"/>
                  </a:solidFill>
                  <a:latin typeface="Franklin Gothic Book" panose="020B0503020102020204" pitchFamily="34" charset="0"/>
                </a:rPr>
                <a:t>GiveitaGoCSU</a:t>
              </a:r>
              <a:endParaRPr lang="en-GB" sz="1800" dirty="0">
                <a:solidFill>
                  <a:schemeClr val="tx1"/>
                </a:solidFill>
                <a:latin typeface="Franklin Gothic Book" panose="020B0503020102020204" pitchFamily="34" charset="0"/>
              </a:endParaRPr>
            </a:p>
            <a:p>
              <a:pPr algn="l">
                <a:defRPr/>
              </a:pPr>
              <a:r>
                <a:rPr lang="en-GB" sz="1800" dirty="0">
                  <a:solidFill>
                    <a:schemeClr val="tx1"/>
                  </a:solidFill>
                  <a:latin typeface="Franklin Gothic Book" panose="020B0503020102020204" pitchFamily="34" charset="0"/>
                </a:rPr>
                <a:t>		@</a:t>
              </a:r>
              <a:r>
                <a:rPr lang="en-GB" sz="1800" dirty="0" err="1">
                  <a:solidFill>
                    <a:schemeClr val="tx1"/>
                  </a:solidFill>
                  <a:latin typeface="Franklin Gothic Book" panose="020B0503020102020204" pitchFamily="34" charset="0"/>
                </a:rPr>
                <a:t>GiveitaGoCSU</a:t>
              </a:r>
              <a:endParaRPr lang="en-GB" sz="1800" dirty="0">
                <a:solidFill>
                  <a:schemeClr val="tx1"/>
                </a:solidFill>
                <a:latin typeface="Franklin Gothic Book" panose="020B0503020102020204" pitchFamily="34" charset="0"/>
              </a:endParaRPr>
            </a:p>
            <a:p>
              <a:pPr algn="l">
                <a:defRPr/>
              </a:pPr>
              <a:r>
                <a:rPr lang="en-GB" sz="1800" dirty="0">
                  <a:solidFill>
                    <a:schemeClr val="tx1"/>
                  </a:solidFill>
                  <a:latin typeface="Franklin Gothic Book" panose="020B0503020102020204" pitchFamily="34" charset="0"/>
                </a:rPr>
                <a:t>		#</a:t>
              </a:r>
              <a:r>
                <a:rPr lang="en-GB" sz="1800" dirty="0" err="1">
                  <a:solidFill>
                    <a:schemeClr val="tx1"/>
                  </a:solidFill>
                  <a:latin typeface="Franklin Gothic Book" panose="020B0503020102020204" pitchFamily="34" charset="0"/>
                </a:rPr>
                <a:t>IGaveItAGo</a:t>
              </a:r>
              <a:endParaRPr lang="en-GB" sz="1800" dirty="0">
                <a:solidFill>
                  <a:schemeClr val="tx1"/>
                </a:solidFill>
                <a:latin typeface="Franklin Gothic Book" panose="020B0503020102020204" pitchFamily="34" charset="0"/>
              </a:endParaRPr>
            </a:p>
          </p:txBody>
        </p:sp>
        <p:grpSp>
          <p:nvGrpSpPr>
            <p:cNvPr id="19463" name="Group 2"/>
            <p:cNvGrpSpPr>
              <a:grpSpLocks/>
            </p:cNvGrpSpPr>
            <p:nvPr/>
          </p:nvGrpSpPr>
          <p:grpSpPr bwMode="auto">
            <a:xfrm>
              <a:off x="1038225" y="3087688"/>
              <a:ext cx="447675" cy="911225"/>
              <a:chOff x="1038225" y="3087688"/>
              <a:chExt cx="447675" cy="911225"/>
            </a:xfrm>
          </p:grpSpPr>
          <p:pic>
            <p:nvPicPr>
              <p:cNvPr id="19464" name="Picture 2" descr="Twitter Basic Round Social Icon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1888" y="3417888"/>
                <a:ext cx="25558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4" descr="Facebook Announces Clickable Hashtags | Resolution M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8225" y="3087688"/>
                <a:ext cx="44767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6" descr="https://instagram-brand.com/wp-content/themes/ig-branding/assets/images/ig-logo-emai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1888" y="3756025"/>
                <a:ext cx="242887"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180836450"/>
      </p:ext>
    </p:extLst>
  </p:cSld>
  <p:clrMapOvr>
    <a:masterClrMapping/>
  </p:clrMapOvr>
  <p:transition spd="slow">
    <p:push di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ctrTitle"/>
          </p:nvPr>
        </p:nvSpPr>
        <p:spPr>
          <a:xfrm>
            <a:off x="679450" y="1557339"/>
            <a:ext cx="7791450" cy="1443037"/>
          </a:xfrm>
        </p:spPr>
        <p:txBody>
          <a:bodyPr anchor="t"/>
          <a:lstStyle/>
          <a:p>
            <a:pPr eaLnBrk="1" hangingPunct="1"/>
            <a:r>
              <a:rPr lang="en-US" altLang="en-US" sz="6600">
                <a:solidFill>
                  <a:srgbClr val="00B0F0"/>
                </a:solidFill>
              </a:rPr>
              <a:t>Any Questions?</a:t>
            </a:r>
          </a:p>
        </p:txBody>
      </p:sp>
      <p:sp>
        <p:nvSpPr>
          <p:cNvPr id="20484" name="Rectangle 1"/>
          <p:cNvSpPr>
            <a:spLocks noChangeArrowheads="1"/>
          </p:cNvSpPr>
          <p:nvPr/>
        </p:nvSpPr>
        <p:spPr bwMode="auto">
          <a:xfrm>
            <a:off x="679450" y="3213101"/>
            <a:ext cx="7785786" cy="117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7000"/>
              </a:lnSpc>
              <a:spcBef>
                <a:spcPct val="0"/>
              </a:spcBef>
              <a:buFontTx/>
              <a:buNone/>
            </a:pPr>
            <a:r>
              <a:rPr lang="cy-GB" altLang="en-US" sz="6600">
                <a:solidFill>
                  <a:srgbClr val="00B0F0"/>
                </a:solidFill>
                <a:latin typeface="Franklin Gothic Demi" panose="020B0703020102020204" pitchFamily="34" charset="0"/>
              </a:rPr>
              <a:t>Unrhyw gwestiynau?</a:t>
            </a:r>
            <a:endParaRPr lang="en-GB" altLang="en-US" sz="6600">
              <a:solidFill>
                <a:srgbClr val="00B0F0"/>
              </a:solidFill>
              <a:latin typeface="Franklin Gothic Demi" panose="020B07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6904146"/>
      </p:ext>
    </p:extLst>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CUSU Logo template">
  <a:themeElements>
    <a:clrScheme name="Custom 3">
      <a:dk1>
        <a:sysClr val="windowText" lastClr="000000"/>
      </a:dk1>
      <a:lt1>
        <a:sysClr val="window" lastClr="FFFFFF"/>
      </a:lt1>
      <a:dk2>
        <a:srgbClr val="7AB800"/>
      </a:dk2>
      <a:lt2>
        <a:srgbClr val="DA3D7E"/>
      </a:lt2>
      <a:accent1>
        <a:srgbClr val="DD4814"/>
      </a:accent1>
      <a:accent2>
        <a:srgbClr val="6E2C6B"/>
      </a:accent2>
      <a:accent3>
        <a:srgbClr val="00A1DE"/>
      </a:accent3>
      <a:accent4>
        <a:srgbClr val="C4262E"/>
      </a:accent4>
      <a:accent5>
        <a:srgbClr val="FECB00"/>
      </a:accent5>
      <a:accent6>
        <a:srgbClr val="747678"/>
      </a:accent6>
      <a:hlink>
        <a:srgbClr val="5F5F5F"/>
      </a:hlink>
      <a:folHlink>
        <a:srgbClr val="919191"/>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3138</TotalTime>
  <Words>9500</Words>
  <Application>Microsoft Office PowerPoint</Application>
  <PresentationFormat>On-screen Show (4:3)</PresentationFormat>
  <Paragraphs>1331</Paragraphs>
  <Slides>169</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169</vt:i4>
      </vt:variant>
    </vt:vector>
  </HeadingPairs>
  <TitlesOfParts>
    <vt:vector size="180" baseType="lpstr">
      <vt:lpstr>MS PGothic</vt:lpstr>
      <vt:lpstr>Arial</vt:lpstr>
      <vt:lpstr>Calibri</vt:lpstr>
      <vt:lpstr>Franklin Gothic Book</vt:lpstr>
      <vt:lpstr>Franklin Gothic Demi</vt:lpstr>
      <vt:lpstr>Franklin Gothic Demi</vt:lpstr>
      <vt:lpstr>Franklin Gothic Medium</vt:lpstr>
      <vt:lpstr>Love Ya Like A Sister</vt:lpstr>
      <vt:lpstr>Mangal</vt:lpstr>
      <vt:lpstr>Times New Roman</vt:lpstr>
      <vt:lpstr>CUSU Logo template</vt:lpstr>
      <vt:lpstr>Committee Training 2018  Hyfforddiant Pwyllgor 2018 </vt:lpstr>
      <vt:lpstr>Who’s who?</vt:lpstr>
      <vt:lpstr>Activities Team</vt:lpstr>
      <vt:lpstr>Societies Exec</vt:lpstr>
      <vt:lpstr>The Guild of Societies</vt:lpstr>
      <vt:lpstr>PowerPoint Presentation</vt:lpstr>
      <vt:lpstr>Membership</vt:lpstr>
      <vt:lpstr>What does a Committee member do?</vt:lpstr>
      <vt:lpstr>Socials and Conduct  Cymdeithasol a  Ymarweddiad</vt:lpstr>
      <vt:lpstr>Socials &amp; Conduct</vt:lpstr>
      <vt:lpstr>Socials &amp; Conduct</vt:lpstr>
      <vt:lpstr>Socials &amp; Conduct</vt:lpstr>
      <vt:lpstr>IF YOU HAVE ANY ISSUES AT ALL…  TALK TO US!!!!!</vt:lpstr>
      <vt:lpstr>PowerPoint Presentation</vt:lpstr>
      <vt:lpstr>Finance Training Hyfforddiant Cyllid    </vt:lpstr>
      <vt:lpstr>Learning Objectives</vt:lpstr>
      <vt:lpstr>Responsibilities</vt:lpstr>
      <vt:lpstr>Liability</vt:lpstr>
      <vt:lpstr>Conflicts of Interest</vt:lpstr>
      <vt:lpstr>Understanding Your Finances Deall eich Cyllidoedd </vt:lpstr>
      <vt:lpstr>Accounts</vt:lpstr>
      <vt:lpstr>PowerPoint Presentation</vt:lpstr>
      <vt:lpstr>Accounts</vt:lpstr>
      <vt:lpstr>Statements</vt:lpstr>
      <vt:lpstr>VAT</vt:lpstr>
      <vt:lpstr>VAT</vt:lpstr>
      <vt:lpstr>Managing Your Income Rheoli Eich Incwm </vt:lpstr>
      <vt:lpstr>Paying In</vt:lpstr>
      <vt:lpstr>Paying In</vt:lpstr>
      <vt:lpstr>Websales</vt:lpstr>
      <vt:lpstr>Expenditure and Outgoings Gwariant ac All-daliadau </vt:lpstr>
      <vt:lpstr>Finance Requests</vt:lpstr>
      <vt:lpstr>PowerPoint Presentation</vt:lpstr>
      <vt:lpstr>Finance Requests</vt:lpstr>
      <vt:lpstr>Finance Requests</vt:lpstr>
      <vt:lpstr>Finance Requests</vt:lpstr>
      <vt:lpstr>Finance Requests</vt:lpstr>
      <vt:lpstr>Floats</vt:lpstr>
      <vt:lpstr>Cash</vt:lpstr>
      <vt:lpstr>Charity Money</vt:lpstr>
      <vt:lpstr>Charity Money</vt:lpstr>
      <vt:lpstr>Sponsorship Nawdd </vt:lpstr>
      <vt:lpstr>Sponsors</vt:lpstr>
      <vt:lpstr>Contracts</vt:lpstr>
      <vt:lpstr>Contracts</vt:lpstr>
      <vt:lpstr>Invoicing</vt:lpstr>
      <vt:lpstr>Grants Grantiau </vt:lpstr>
      <vt:lpstr>Grant Pot</vt:lpstr>
      <vt:lpstr>Grant Pot</vt:lpstr>
      <vt:lpstr>Grant Pot</vt:lpstr>
      <vt:lpstr>Grant Pot</vt:lpstr>
      <vt:lpstr>Decision Making</vt:lpstr>
      <vt:lpstr>Financial Report Adroddiad Ariannol </vt:lpstr>
      <vt:lpstr>AGM</vt:lpstr>
      <vt:lpstr>What to Include</vt:lpstr>
      <vt:lpstr>What to Include</vt:lpstr>
      <vt:lpstr>Contact Us Cysylltwch â ni  </vt:lpstr>
      <vt:lpstr>Teithiau  Trips  </vt:lpstr>
      <vt:lpstr>Who, what, why and when?</vt:lpstr>
      <vt:lpstr>Paperwork </vt:lpstr>
      <vt:lpstr>Money, Money, Money!</vt:lpstr>
      <vt:lpstr>Promotion and Marketing</vt:lpstr>
      <vt:lpstr>Use your committee!!!</vt:lpstr>
      <vt:lpstr>Debrief </vt:lpstr>
      <vt:lpstr>Trip Registration          Cofrestru Trip</vt:lpstr>
      <vt:lpstr>Core documentation      Dogfennau Craidd</vt:lpstr>
      <vt:lpstr>IF YOU HAVE ANY ISSUES AT ALL…  TALK TO US!!!!!</vt:lpstr>
      <vt:lpstr>Transport Trafnidiaeth</vt:lpstr>
      <vt:lpstr>The Fleet       Y Cerbydau</vt:lpstr>
      <vt:lpstr>Hired Vehicles           Cerbydau wedi’i Llogi</vt:lpstr>
      <vt:lpstr>Coaches    Bysiau  </vt:lpstr>
      <vt:lpstr>Driver  Requirements</vt:lpstr>
      <vt:lpstr>Continued.   Parhau. </vt:lpstr>
      <vt:lpstr>Costs    Costau</vt:lpstr>
      <vt:lpstr>Mileage Charges        Taliadau Milltiroedd</vt:lpstr>
      <vt:lpstr>Driver Registration  and Sign-Ups</vt:lpstr>
      <vt:lpstr>Vehicle Bookings         Llogi Cerbydau</vt:lpstr>
      <vt:lpstr>PowerPoint Presentation</vt:lpstr>
      <vt:lpstr>                                             Eich dyletswydd gofal ac yswiriant UA Your duty of care and AU Insurance </vt:lpstr>
      <vt:lpstr>Courses                         Cyrsiau </vt:lpstr>
      <vt:lpstr>GIAG</vt:lpstr>
      <vt:lpstr>PowerPoint Presentation</vt:lpstr>
      <vt:lpstr>GIAG Sessions</vt:lpstr>
      <vt:lpstr>PowerPoint Presentation</vt:lpstr>
      <vt:lpstr>‘Do our sessions have to be approved?’</vt:lpstr>
      <vt:lpstr>‘But don’t all the GIAG sessions have to happen in Freshers?’</vt:lpstr>
      <vt:lpstr>How do we submit our sessions?</vt:lpstr>
      <vt:lpstr>‘Are there any other rules?’ </vt:lpstr>
      <vt:lpstr>Are we allowed to use GIAG logos and branding?</vt:lpstr>
      <vt:lpstr>PowerPoint Presentation</vt:lpstr>
      <vt:lpstr>Collaborating with GIAG</vt:lpstr>
      <vt:lpstr>How can we work with GIAG on bigger events and trips? </vt:lpstr>
      <vt:lpstr>‘We want to go abroad, can GIAG help us run our trip?</vt:lpstr>
      <vt:lpstr>‘We want to go abroad, can GIAG help us run our trip?</vt:lpstr>
      <vt:lpstr>‘Where could we go?’</vt:lpstr>
      <vt:lpstr>‘Our club/society doesn’t have enough members to go on an abroad trip, is there anything we can do?</vt:lpstr>
      <vt:lpstr>PowerPoint Presentation</vt:lpstr>
      <vt:lpstr>Social Media</vt:lpstr>
      <vt:lpstr>Any Questions?</vt:lpstr>
      <vt:lpstr>Section title  to go here</vt:lpstr>
      <vt:lpstr>IF YOU HAVE ANY ISSUES AT ALL…  TALK TO US!!!!!</vt:lpstr>
      <vt:lpstr>Room Bookings</vt:lpstr>
      <vt:lpstr>Archebu Ystafelloedd yr Undeb</vt:lpstr>
      <vt:lpstr>SU Room Booking System</vt:lpstr>
      <vt:lpstr>Terms of Use</vt:lpstr>
      <vt:lpstr>Archebu Ystafelloedd y Brifysgol</vt:lpstr>
      <vt:lpstr>University Room Booking Form</vt:lpstr>
      <vt:lpstr>Polisi Siaradwr Gwadd</vt:lpstr>
      <vt:lpstr>What is a Guest Speaker?</vt:lpstr>
      <vt:lpstr>Why does the policy exist?</vt:lpstr>
      <vt:lpstr>What events does this apply to?</vt:lpstr>
      <vt:lpstr>Who does this policy apply to?</vt:lpstr>
      <vt:lpstr>Your Responsibilities </vt:lpstr>
      <vt:lpstr>Declaring Speakers</vt:lpstr>
      <vt:lpstr>Declaring Speakers</vt:lpstr>
      <vt:lpstr>Declaring Speakers</vt:lpstr>
      <vt:lpstr>Actions</vt:lpstr>
      <vt:lpstr>Cancelling Events</vt:lpstr>
      <vt:lpstr>Possible Amendments </vt:lpstr>
      <vt:lpstr>Non Compliance</vt:lpstr>
      <vt:lpstr>Non Compliance</vt:lpstr>
      <vt:lpstr>IF YOU HAVE ANY ISSUES AT ALL…  TALK TO US!!!!!</vt:lpstr>
      <vt:lpstr>Coaching and Instructing</vt:lpstr>
      <vt:lpstr>Coaches &amp; Instructors</vt:lpstr>
      <vt:lpstr>Coaches &amp; Instructors</vt:lpstr>
      <vt:lpstr>Coaches &amp; Instructors</vt:lpstr>
      <vt:lpstr>Defnyddio cardiffstudents.com</vt:lpstr>
      <vt:lpstr>Marketing Your Society</vt:lpstr>
      <vt:lpstr>Stalls</vt:lpstr>
      <vt:lpstr>Cardiff Student Media</vt:lpstr>
      <vt:lpstr>Posters</vt:lpstr>
      <vt:lpstr>Poster Screens</vt:lpstr>
      <vt:lpstr>Y Gymraeg</vt:lpstr>
      <vt:lpstr>Welsh Speakers</vt:lpstr>
      <vt:lpstr>What can you translate?</vt:lpstr>
      <vt:lpstr>Other Resources</vt:lpstr>
      <vt:lpstr>Translation process</vt:lpstr>
      <vt:lpstr>Translation process</vt:lpstr>
      <vt:lpstr>PowerPoint Presentation</vt:lpstr>
      <vt:lpstr>Diogelu Data</vt:lpstr>
      <vt:lpstr>GDPR</vt:lpstr>
      <vt:lpstr>What is Personal Data?</vt:lpstr>
      <vt:lpstr>How this affects you</vt:lpstr>
      <vt:lpstr>Examples for consent</vt:lpstr>
      <vt:lpstr>Using Personal Data</vt:lpstr>
      <vt:lpstr>Third Parties</vt:lpstr>
      <vt:lpstr>Data Security</vt:lpstr>
      <vt:lpstr>Consequences of Data Misuse</vt:lpstr>
      <vt:lpstr>SDS &amp; Cardiff Volunteering</vt:lpstr>
      <vt:lpstr>Democracy in Student Groups</vt:lpstr>
      <vt:lpstr>Student Groups and Democracy</vt:lpstr>
      <vt:lpstr>Cyfarfodydd Cyffredinol Blynyddol</vt:lpstr>
      <vt:lpstr>What is an AGM?</vt:lpstr>
      <vt:lpstr>Things to include</vt:lpstr>
      <vt:lpstr>Timeline</vt:lpstr>
      <vt:lpstr>Adroddiad Ariannol</vt:lpstr>
      <vt:lpstr>Financial Reports</vt:lpstr>
      <vt:lpstr>What to include</vt:lpstr>
      <vt:lpstr>What to include</vt:lpstr>
      <vt:lpstr>Etholiadau Pwyllgor</vt:lpstr>
      <vt:lpstr>Elections</vt:lpstr>
      <vt:lpstr>Timeline</vt:lpstr>
      <vt:lpstr>Flexibility</vt:lpstr>
      <vt:lpstr>Things to remember</vt:lpstr>
      <vt:lpstr>Trosglwyddo</vt:lpstr>
      <vt:lpstr>Handover</vt:lpstr>
      <vt:lpstr>IF YOU HAVE ANY ISSUES AT ALL…  TALK TO US!!!!!</vt:lpstr>
      <vt:lpstr>Main events for Societies this year</vt:lpstr>
      <vt:lpstr>Diolch – Unrhyw gwestiynau?</vt:lpstr>
    </vt:vector>
  </TitlesOfParts>
  <Company>Cardiff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ssuls</dc:creator>
  <cp:lastModifiedBy>Vice President Societies</cp:lastModifiedBy>
  <cp:revision>183</cp:revision>
  <cp:lastPrinted>2018-09-18T13:06:30Z</cp:lastPrinted>
  <dcterms:created xsi:type="dcterms:W3CDTF">2012-09-10T08:21:43Z</dcterms:created>
  <dcterms:modified xsi:type="dcterms:W3CDTF">2018-10-18T12:07:03Z</dcterms:modified>
</cp:coreProperties>
</file>